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31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7" r:id="rId15"/>
    <p:sldId id="279" r:id="rId16"/>
    <p:sldId id="280" r:id="rId17"/>
    <p:sldId id="282" r:id="rId18"/>
    <p:sldId id="269" r:id="rId19"/>
    <p:sldId id="270" r:id="rId20"/>
    <p:sldId id="271" r:id="rId21"/>
    <p:sldId id="272" r:id="rId22"/>
    <p:sldId id="281" r:id="rId23"/>
    <p:sldId id="274" r:id="rId24"/>
    <p:sldId id="273" r:id="rId25"/>
    <p:sldId id="283" r:id="rId26"/>
    <p:sldId id="275" r:id="rId27"/>
    <p:sldId id="276" r:id="rId28"/>
    <p:sldId id="285" r:id="rId29"/>
    <p:sldId id="286" r:id="rId30"/>
    <p:sldId id="287" r:id="rId31"/>
    <p:sldId id="284" r:id="rId32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7" autoAdjust="0"/>
  </p:normalViewPr>
  <p:slideViewPr>
    <p:cSldViewPr>
      <p:cViewPr varScale="1">
        <p:scale>
          <a:sx n="123" d="100"/>
          <a:sy n="123" d="100"/>
        </p:scale>
        <p:origin x="12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ADB048-B6AA-4D22-B925-1E07B42FCC2F}" type="datetimeFigureOut">
              <a:rPr lang="en-US"/>
              <a:pPr>
                <a:defRPr/>
              </a:pPr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BF2CB4-761B-4BF8-ADAE-309A87B15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 altLang="sv-SE"/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sv-SE"/>
              <a:t>Introductory course "Statistics &amp; Data Mining" 2012</a:t>
            </a:r>
            <a:endParaRPr lang="sv-SE" alt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BA4AED-1972-4D19-9C8B-966EDD3F2DED}" type="datetime1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41135-FE25-4BB9-845D-2A6C9DB4D6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25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CA712-976A-4098-BE91-F020A7427435}" type="datetime1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1788B-0916-4076-90CD-A11BF9C4C5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81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B4BDE-8CB1-4507-97A4-7AB0571094F7}" type="datetime1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041AE-3DF6-4B42-A32B-B013DFED45F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7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9A24A-2D0C-4874-A3FA-F4E7940C7F1B}" type="datetime1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DAB0-3E44-4037-BFD8-EC40824E78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0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F7B2D-1F4C-4268-B649-80FC12557870}" type="datetime1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442D-BF2B-4F0F-86BC-2E9B5D092FB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7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CE518-1A0C-4575-ADBA-CD1B14393CA9}" type="datetime1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43A0B-D25E-4CEE-9A8D-A89D71CA941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5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6B51F-6FD9-4176-8C21-CA0C02CCFDC4}" type="datetime1">
              <a:rPr lang="sv-SE" smtClean="0"/>
              <a:t>2018-11-05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F4E0B-44E5-4E70-A00D-EAF82574E9B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06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AB8EC-EC39-4C36-AFEE-1095B61B1F4A}" type="datetime1">
              <a:rPr lang="sv-SE" smtClean="0"/>
              <a:t>2018-11-05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8F3-1A8A-45D7-B8F3-C3176EA372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89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2CE85-95E6-49D9-91D9-CEFDCD399A84}" type="datetime1">
              <a:rPr lang="sv-SE" smtClean="0"/>
              <a:t>2018-11-05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C067-4760-4791-9AD9-243D3788801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AB593-3B3C-4814-8A3A-0038273763F8}" type="datetime1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CB188-BE35-4DCB-B587-5780F2D8A2E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5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F1DBE-A04E-48AD-84FD-C0549C7E933A}" type="datetime1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C374-092E-49BD-9EFA-BFB4801F359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78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AACCFFF-30D3-46B5-A205-CE5F0CF7FAFE}" type="datetime1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57A1C-DCE8-4055-B631-8BF35863A1E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.org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.org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899592" y="1988840"/>
            <a:ext cx="7772400" cy="1470025"/>
          </a:xfrm>
        </p:spPr>
        <p:txBody>
          <a:bodyPr/>
          <a:lstStyle/>
          <a:p>
            <a:pPr eaLnBrk="1" hangingPunct="1"/>
            <a:r>
              <a:rPr lang="sv-SE" altLang="sv-SE" sz="4800" dirty="0" err="1"/>
              <a:t>Introduction</a:t>
            </a:r>
            <a:r>
              <a:rPr lang="sv-SE" altLang="sv-SE" sz="4800" dirty="0"/>
              <a:t> </a:t>
            </a:r>
            <a:r>
              <a:rPr lang="sv-SE" altLang="sv-SE" sz="4800" dirty="0" err="1"/>
              <a:t>to</a:t>
            </a:r>
            <a:r>
              <a:rPr lang="sv-SE" altLang="sv-SE" sz="4800" dirty="0"/>
              <a:t> R</a:t>
            </a:r>
            <a:br>
              <a:rPr lang="sv-SE" altLang="sv-SE" sz="4800" dirty="0"/>
            </a:br>
            <a:endParaRPr lang="sv-SE" altLang="sv-SE" sz="4800" dirty="0"/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v-SE" altLang="sv-SE" dirty="0" err="1"/>
              <a:t>Lecture</a:t>
            </a:r>
            <a:r>
              <a:rPr lang="sv-SE" altLang="sv-SE" dirty="0"/>
              <a:t> 1c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  <a:endParaRPr lang="sv-S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323528" y="1628775"/>
            <a:ext cx="6335712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altLang="sv-SE" sz="1600" dirty="0"/>
              <a:t>Use </a:t>
            </a:r>
            <a:r>
              <a:rPr lang="en-GB" altLang="sv-SE" sz="1600" dirty="0">
                <a:latin typeface="Courier New" pitchFamily="49" charset="0"/>
              </a:rPr>
              <a:t>matrix()</a:t>
            </a:r>
            <a:endParaRPr lang="en-GB" altLang="sv-SE" sz="1600" dirty="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altLang="sv-SE" sz="1600" dirty="0"/>
              <a:t>	</a:t>
            </a:r>
            <a:r>
              <a:rPr lang="en-GB" altLang="sv-SE" sz="1600" dirty="0">
                <a:latin typeface="Courier New" pitchFamily="49" charset="0"/>
              </a:rPr>
              <a:t>a&lt;-matrix(</a:t>
            </a:r>
            <a:r>
              <a:rPr lang="en-GB" altLang="sv-SE" sz="1600" i="1" dirty="0" err="1"/>
              <a:t>values</a:t>
            </a:r>
            <a:r>
              <a:rPr lang="en-GB" altLang="sv-SE" sz="1600" dirty="0" err="1">
                <a:latin typeface="Courier New" pitchFamily="49" charset="0"/>
              </a:rPr>
              <a:t>,nrow</a:t>
            </a:r>
            <a:r>
              <a:rPr lang="en-GB" altLang="sv-SE" sz="1600" dirty="0">
                <a:latin typeface="Courier New" pitchFamily="49" charset="0"/>
              </a:rPr>
              <a:t>=</a:t>
            </a:r>
            <a:r>
              <a:rPr lang="en-GB" altLang="sv-SE" sz="1600" i="1" dirty="0" err="1"/>
              <a:t>m</a:t>
            </a:r>
            <a:r>
              <a:rPr lang="en-GB" altLang="sv-SE" sz="1600" dirty="0" err="1">
                <a:latin typeface="Courier New" pitchFamily="49" charset="0"/>
              </a:rPr>
              <a:t>,ncol</a:t>
            </a:r>
            <a:r>
              <a:rPr lang="en-GB" altLang="sv-SE" sz="1600" dirty="0">
                <a:latin typeface="Courier New" pitchFamily="49" charset="0"/>
              </a:rPr>
              <a:t>=</a:t>
            </a:r>
            <a:r>
              <a:rPr lang="en-GB" altLang="sv-SE" sz="1600" i="1" dirty="0"/>
              <a:t>n</a:t>
            </a:r>
            <a:r>
              <a:rPr lang="en-GB" altLang="sv-SE" sz="1600" dirty="0"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altLang="sv-SE" sz="1600" i="1" dirty="0"/>
              <a:t>Values should be listed </a:t>
            </a:r>
            <a:r>
              <a:rPr lang="en-GB" altLang="sv-SE" sz="1600" i="1" dirty="0" err="1"/>
              <a:t>columnvise</a:t>
            </a:r>
            <a:endParaRPr lang="en-GB" altLang="sv-SE" sz="1600" i="1" dirty="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altLang="sv-SE" sz="1600" dirty="0"/>
              <a:t>	 </a:t>
            </a:r>
            <a:r>
              <a:rPr lang="en-GB" altLang="sv-SE" sz="1600" dirty="0" err="1">
                <a:latin typeface="Courier New" pitchFamily="49" charset="0"/>
              </a:rPr>
              <a:t>nrow</a:t>
            </a:r>
            <a:r>
              <a:rPr lang="en-GB" altLang="sv-SE" sz="1600" dirty="0">
                <a:latin typeface="Courier New" pitchFamily="49" charset="0"/>
              </a:rPr>
              <a:t>=</a:t>
            </a:r>
            <a:r>
              <a:rPr lang="en-GB" altLang="sv-SE" sz="1600" dirty="0"/>
              <a:t> and </a:t>
            </a:r>
            <a:r>
              <a:rPr lang="en-GB" altLang="sv-SE" sz="1600" dirty="0" err="1">
                <a:latin typeface="Courier New" pitchFamily="49" charset="0"/>
              </a:rPr>
              <a:t>ncol</a:t>
            </a:r>
            <a:r>
              <a:rPr lang="en-GB" altLang="sv-SE" sz="1600" dirty="0">
                <a:latin typeface="Courier New" pitchFamily="49" charset="0"/>
              </a:rPr>
              <a:t>=</a:t>
            </a:r>
            <a:r>
              <a:rPr lang="en-GB" altLang="sv-SE" sz="1600" dirty="0"/>
              <a:t> can be skipped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GB" altLang="sv-SE" sz="1600" dirty="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GB" altLang="sv-SE" sz="1600" dirty="0"/>
          </a:p>
          <a:p>
            <a:pPr marL="285750" indent="-285750">
              <a:spcBef>
                <a:spcPct val="50000"/>
              </a:spcBef>
            </a:pPr>
            <a:r>
              <a:rPr lang="en-GB" altLang="sv-SE" sz="1600" dirty="0"/>
              <a:t>Create empty matrix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GB" altLang="sv-SE" sz="1600" dirty="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GB" altLang="sv-SE" sz="1600" dirty="0"/>
          </a:p>
        </p:txBody>
      </p:sp>
      <p:graphicFrame>
        <p:nvGraphicFramePr>
          <p:cNvPr id="2765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78953"/>
              </p:ext>
            </p:extLst>
          </p:nvPr>
        </p:nvGraphicFramePr>
        <p:xfrm>
          <a:off x="5436096" y="1916832"/>
          <a:ext cx="3456261" cy="1495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Bitmappsbild" r:id="rId3" imgW="3172268" imgH="1371429" progId="PBrush">
                  <p:embed/>
                </p:oleObj>
              </mc:Choice>
              <mc:Fallback>
                <p:oleObj name="Bitmappsbild" r:id="rId3" imgW="3172268" imgH="137142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916832"/>
                        <a:ext cx="3456261" cy="1495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258888" y="6315075"/>
            <a:ext cx="280828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  <p:sp>
        <p:nvSpPr>
          <p:cNvPr id="27653" name="Title 4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sv-SE" sz="4400" dirty="0">
                <a:solidFill>
                  <a:schemeClr val="bg1"/>
                </a:solidFill>
              </a:rPr>
              <a:t>Matrices</a:t>
            </a:r>
            <a:endParaRPr lang="sv-SE" altLang="sv-SE" sz="4400" dirty="0">
              <a:solidFill>
                <a:schemeClr val="bg1"/>
              </a:solidFill>
            </a:endParaRP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09120"/>
            <a:ext cx="2800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61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4572000" y="6315075"/>
            <a:ext cx="12350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v-SE" altLang="sv-SE" sz="1200"/>
              <a:t>732A99/TDDE01</a:t>
            </a:r>
          </a:p>
        </p:txBody>
      </p:sp>
      <p:sp>
        <p:nvSpPr>
          <p:cNvPr id="2867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/>
              <a:t>Matrix operations</a:t>
            </a: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4058320" cy="368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48064" y="191683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Usual</a:t>
            </a:r>
            <a:r>
              <a:rPr lang="sv-SE" dirty="0"/>
              <a:t> </a:t>
            </a:r>
            <a:r>
              <a:rPr lang="sv-SE" dirty="0" err="1"/>
              <a:t>vector</a:t>
            </a:r>
            <a:r>
              <a:rPr lang="sv-SE" dirty="0"/>
              <a:t> operations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be </a:t>
            </a:r>
            <a:r>
              <a:rPr lang="sv-SE" dirty="0" err="1"/>
              <a:t>applied</a:t>
            </a:r>
            <a:r>
              <a:rPr lang="sv-SE" dirty="0"/>
              <a:t>: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380" y="3068960"/>
            <a:ext cx="31051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080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GB" altLang="sv-SE" sz="2400" dirty="0"/>
              <a:t>Matrix operators/functions:</a:t>
            </a:r>
          </a:p>
          <a:p>
            <a:pPr>
              <a:spcBef>
                <a:spcPct val="50000"/>
              </a:spcBef>
            </a:pPr>
            <a:r>
              <a:rPr lang="en-GB" altLang="sv-SE" sz="2400" dirty="0"/>
              <a:t>transpose	</a:t>
            </a:r>
            <a:r>
              <a:rPr lang="en-GB" altLang="sv-SE" sz="2400" dirty="0">
                <a:latin typeface="Courier New" pitchFamily="49" charset="0"/>
              </a:rPr>
              <a:t>b=t(a)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GB" altLang="sv-SE" sz="2400" dirty="0">
                <a:latin typeface="Courier New" pitchFamily="49" charset="0"/>
              </a:rPr>
              <a:t>	</a:t>
            </a:r>
            <a:r>
              <a:rPr lang="en-GB" altLang="sv-SE" sz="2400" i="1" dirty="0"/>
              <a:t>b</a:t>
            </a:r>
            <a:r>
              <a:rPr lang="en-GB" altLang="sv-SE" sz="2400" dirty="0"/>
              <a:t> = </a:t>
            </a:r>
            <a:r>
              <a:rPr lang="en-GB" altLang="sv-SE" sz="2400" i="1" dirty="0" err="1"/>
              <a:t>a</a:t>
            </a:r>
            <a:r>
              <a:rPr lang="en-GB" altLang="sv-SE" sz="2400" baseline="30000" dirty="0" err="1"/>
              <a:t>T</a:t>
            </a:r>
            <a:endParaRPr lang="en-GB" altLang="sv-SE" sz="24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GB" altLang="sv-SE" sz="2400" dirty="0"/>
              <a:t>Inverse </a:t>
            </a:r>
            <a:r>
              <a:rPr lang="en-GB" altLang="sv-SE" sz="2400" i="1" dirty="0"/>
              <a:t>b</a:t>
            </a:r>
            <a:r>
              <a:rPr lang="en-GB" altLang="sv-SE" sz="2400" dirty="0"/>
              <a:t> = </a:t>
            </a:r>
            <a:r>
              <a:rPr lang="en-GB" altLang="sv-SE" sz="2400" i="1" dirty="0"/>
              <a:t>a</a:t>
            </a:r>
            <a:r>
              <a:rPr lang="en-GB" altLang="sv-SE" sz="2400" baseline="30000" dirty="0"/>
              <a:t>-1</a:t>
            </a:r>
            <a:endParaRPr lang="sv-SE" altLang="sv-SE" sz="2400" dirty="0"/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GB" altLang="sv-SE" sz="2400" dirty="0"/>
              <a:t>		</a:t>
            </a:r>
            <a:r>
              <a:rPr lang="en-GB" altLang="sv-SE" sz="2400" dirty="0">
                <a:latin typeface="Courier New" pitchFamily="49" charset="0"/>
              </a:rPr>
              <a:t>b=solve(a)</a:t>
            </a:r>
            <a:r>
              <a:rPr lang="en-GB" altLang="sv-SE" sz="2400" dirty="0"/>
              <a:t>	</a:t>
            </a:r>
          </a:p>
          <a:p>
            <a:pPr>
              <a:spcBef>
                <a:spcPct val="50000"/>
              </a:spcBef>
            </a:pPr>
            <a:r>
              <a:rPr lang="sv-SE" altLang="sv-SE" sz="2400" dirty="0" err="1"/>
              <a:t>Solve</a:t>
            </a:r>
            <a:r>
              <a:rPr lang="sv-SE" altLang="sv-SE" sz="2400" i="1" dirty="0"/>
              <a:t> d=</a:t>
            </a:r>
            <a:r>
              <a:rPr lang="en-GB" altLang="sv-SE" sz="2400" i="1" dirty="0"/>
              <a:t>a</a:t>
            </a:r>
            <a:r>
              <a:rPr lang="en-GB" altLang="sv-SE" sz="2400" baseline="30000" dirty="0"/>
              <a:t>-1</a:t>
            </a:r>
            <a:r>
              <a:rPr lang="en-GB" altLang="sv-SE" sz="2400" dirty="0"/>
              <a:t>b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GB" altLang="sv-SE" sz="2400" dirty="0"/>
              <a:t>	</a:t>
            </a:r>
            <a:r>
              <a:rPr lang="en-GB" altLang="sv-SE" sz="2400" dirty="0">
                <a:latin typeface="Courier New" pitchFamily="49" charset="0"/>
              </a:rPr>
              <a:t>d=solve(</a:t>
            </a:r>
            <a:r>
              <a:rPr lang="en-GB" altLang="sv-SE" sz="2400" dirty="0" err="1">
                <a:latin typeface="Courier New" pitchFamily="49" charset="0"/>
              </a:rPr>
              <a:t>a,b</a:t>
            </a:r>
            <a:r>
              <a:rPr lang="en-GB" altLang="sv-SE" sz="2400" dirty="0">
                <a:latin typeface="Courier New" pitchFamily="49" charset="0"/>
              </a:rPr>
              <a:t>)</a:t>
            </a:r>
            <a:r>
              <a:rPr lang="en-GB" altLang="sv-SE" sz="2400" dirty="0"/>
              <a:t>	</a:t>
            </a:r>
          </a:p>
          <a:p>
            <a:pPr>
              <a:spcBef>
                <a:spcPct val="50000"/>
              </a:spcBef>
            </a:pPr>
            <a:endParaRPr lang="sv-SE" altLang="sv-SE" sz="2400" dirty="0"/>
          </a:p>
          <a:p>
            <a:pPr>
              <a:spcBef>
                <a:spcPct val="50000"/>
              </a:spcBef>
            </a:pPr>
            <a:endParaRPr lang="sv-SE" altLang="sv-SE" sz="2400" dirty="0"/>
          </a:p>
          <a:p>
            <a:pPr>
              <a:spcBef>
                <a:spcPct val="50000"/>
              </a:spcBef>
            </a:pPr>
            <a:endParaRPr lang="en-GB" altLang="sv-SE" sz="2400" dirty="0"/>
          </a:p>
        </p:txBody>
      </p:sp>
      <p:sp>
        <p:nvSpPr>
          <p:cNvPr id="29699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4572000" y="6315075"/>
            <a:ext cx="12350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v-SE" altLang="sv-SE" sz="1200"/>
              <a:t>732A99/TDDE01</a:t>
            </a:r>
          </a:p>
        </p:txBody>
      </p:sp>
      <p:sp>
        <p:nvSpPr>
          <p:cNvPr id="2970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/>
              <a:t>Matrix operations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30256"/>
            <a:ext cx="3995936" cy="345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967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 dirty="0" err="1"/>
              <a:t>Indexing</a:t>
            </a:r>
            <a:r>
              <a:rPr lang="sv-SE" altLang="sv-SE" dirty="0"/>
              <a:t> for </a:t>
            </a:r>
            <a:r>
              <a:rPr lang="sv-SE" altLang="sv-SE" dirty="0" err="1"/>
              <a:t>matrices</a:t>
            </a:r>
            <a:endParaRPr lang="sv-SE" altLang="sv-SE" dirty="0"/>
          </a:p>
        </p:txBody>
      </p:sp>
      <p:sp>
        <p:nvSpPr>
          <p:cNvPr id="2560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sv-SE" sz="2000" dirty="0"/>
              <a:t>Positive index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sv-SE" sz="2000" dirty="0">
                <a:latin typeface="Courier New" pitchFamily="49" charset="0"/>
                <a:cs typeface="Courier New" pitchFamily="49" charset="0"/>
              </a:rPr>
              <a:t>x[1,6]     x[2:10,]</a:t>
            </a:r>
          </a:p>
          <a:p>
            <a:pPr>
              <a:defRPr/>
            </a:pPr>
            <a:endParaRPr lang="en-US" altLang="sv-SE" sz="2000" dirty="0"/>
          </a:p>
          <a:p>
            <a:pPr>
              <a:defRPr/>
            </a:pPr>
            <a:r>
              <a:rPr lang="en-US" altLang="sv-SE" sz="2000" dirty="0"/>
              <a:t>Negative index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sv-SE" sz="2000" dirty="0">
                <a:latin typeface="Courier New" pitchFamily="49" charset="0"/>
                <a:cs typeface="Courier New" pitchFamily="49" charset="0"/>
              </a:rPr>
              <a:t>x[2,-(1:5)]   </a:t>
            </a:r>
            <a:r>
              <a:rPr lang="en-US" altLang="sv-SE" sz="2000" dirty="0"/>
              <a:t>row 2 and all columns except 1:5</a:t>
            </a:r>
          </a:p>
          <a:p>
            <a:pPr>
              <a:buFont typeface="Wingdings" pitchFamily="2" charset="2"/>
              <a:buNone/>
              <a:defRPr/>
            </a:pPr>
            <a:endParaRPr lang="en-US" altLang="sv-SE" sz="2000" dirty="0"/>
          </a:p>
          <a:p>
            <a:pPr>
              <a:defRPr/>
            </a:pPr>
            <a:r>
              <a:rPr lang="en-US" altLang="sv-SE" sz="2000" dirty="0"/>
              <a:t>Entire column or row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sv-SE" sz="2000" dirty="0">
                <a:latin typeface="Courier New" pitchFamily="49" charset="0"/>
                <a:cs typeface="Courier New" pitchFamily="49" charset="0"/>
              </a:rPr>
              <a:t>y=x[2,]  entire row </a:t>
            </a:r>
            <a:r>
              <a:rPr lang="en-US" altLang="sv-SE" sz="2000" dirty="0"/>
              <a:t>2</a:t>
            </a:r>
          </a:p>
          <a:p>
            <a:pPr>
              <a:defRPr/>
            </a:pPr>
            <a:endParaRPr lang="en-US" altLang="sv-SE" sz="2000" dirty="0"/>
          </a:p>
          <a:p>
            <a:pPr>
              <a:defRPr/>
            </a:pPr>
            <a:r>
              <a:rPr lang="en-US" altLang="sv-SE" sz="2000" dirty="0"/>
              <a:t>Extraction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sv-SE" sz="2000" dirty="0">
                <a:latin typeface="Courier New" pitchFamily="49" charset="0"/>
                <a:cs typeface="Courier New" pitchFamily="49" charset="0"/>
              </a:rPr>
              <a:t>x[x&gt;5]</a:t>
            </a:r>
            <a:endParaRPr lang="en-US" altLang="sv-SE" sz="2000" dirty="0"/>
          </a:p>
          <a:p>
            <a:pPr>
              <a:buFont typeface="Wingdings" pitchFamily="2" charset="2"/>
              <a:buNone/>
              <a:defRPr/>
            </a:pPr>
            <a:endParaRPr lang="en-US" altLang="sv-SE" sz="2000" dirty="0"/>
          </a:p>
        </p:txBody>
      </p:sp>
      <p:sp>
        <p:nvSpPr>
          <p:cNvPr id="30724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4572000" y="6315075"/>
            <a:ext cx="12350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869160"/>
            <a:ext cx="21621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86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Replication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/>
              <a:t>Replication</a:t>
            </a:r>
            <a:r>
              <a:rPr lang="sv-SE" sz="2400" dirty="0"/>
              <a:t> for </a:t>
            </a:r>
            <a:r>
              <a:rPr lang="sv-SE" sz="2400" dirty="0" err="1"/>
              <a:t>vectors</a:t>
            </a:r>
            <a:endParaRPr lang="sv-SE" sz="2400" dirty="0"/>
          </a:p>
          <a:p>
            <a:pPr lvl="1"/>
            <a:r>
              <a:rPr lang="sv-SE" sz="2000" dirty="0"/>
              <a:t>rep(</a:t>
            </a:r>
            <a:r>
              <a:rPr lang="sv-SE" sz="2000" dirty="0" err="1"/>
              <a:t>what</a:t>
            </a:r>
            <a:r>
              <a:rPr lang="sv-SE" sz="2000" dirty="0"/>
              <a:t>, </a:t>
            </a:r>
            <a:r>
              <a:rPr lang="sv-SE" sz="2000" dirty="0" err="1"/>
              <a:t>times</a:t>
            </a:r>
            <a:r>
              <a:rPr lang="sv-SE" sz="2000" dirty="0"/>
              <a:t>)</a:t>
            </a:r>
          </a:p>
          <a:p>
            <a:pPr lvl="1"/>
            <a:endParaRPr lang="sv-SE" sz="2000" dirty="0"/>
          </a:p>
          <a:p>
            <a:r>
              <a:rPr lang="sv-SE" sz="2400" dirty="0" err="1"/>
              <a:t>Replication</a:t>
            </a:r>
            <a:r>
              <a:rPr lang="sv-SE" sz="2400" dirty="0"/>
              <a:t> for </a:t>
            </a:r>
            <a:r>
              <a:rPr lang="sv-SE" sz="2400" dirty="0" err="1"/>
              <a:t>matrices</a:t>
            </a:r>
            <a:endParaRPr lang="sv-SE" sz="2400" dirty="0"/>
          </a:p>
          <a:p>
            <a:pPr lvl="1"/>
            <a:r>
              <a:rPr lang="sv-SE" sz="2000" dirty="0"/>
              <a:t>matrix()</a:t>
            </a:r>
          </a:p>
          <a:p>
            <a:endParaRPr lang="sv-SE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1916832"/>
            <a:ext cx="397192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625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Matrix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 fontScale="92500" lnSpcReduction="20000"/>
          </a:bodyPr>
          <a:lstStyle/>
          <a:p>
            <a:r>
              <a:rPr lang="sv-SE" sz="2400" dirty="0"/>
              <a:t>Dimension</a:t>
            </a:r>
          </a:p>
          <a:p>
            <a:pPr lvl="1"/>
            <a:r>
              <a:rPr lang="sv-SE" sz="2000" dirty="0" err="1"/>
              <a:t>dim</a:t>
            </a:r>
            <a:r>
              <a:rPr lang="sv-SE" sz="2000" dirty="0"/>
              <a:t>(mat)</a:t>
            </a:r>
          </a:p>
          <a:p>
            <a:r>
              <a:rPr lang="sv-SE" sz="2400" dirty="0" err="1"/>
              <a:t>Row</a:t>
            </a:r>
            <a:r>
              <a:rPr lang="sv-SE" sz="2400" dirty="0"/>
              <a:t>/</a:t>
            </a:r>
            <a:r>
              <a:rPr lang="sv-SE" sz="2400" dirty="0" err="1"/>
              <a:t>column</a:t>
            </a:r>
            <a:r>
              <a:rPr lang="sv-SE" sz="2400" dirty="0"/>
              <a:t> </a:t>
            </a:r>
            <a:r>
              <a:rPr lang="sv-SE" sz="2400" dirty="0" err="1"/>
              <a:t>stististics</a:t>
            </a:r>
            <a:endParaRPr lang="sv-SE" sz="2400" dirty="0"/>
          </a:p>
          <a:p>
            <a:pPr lvl="1"/>
            <a:r>
              <a:rPr lang="sv-SE" sz="2000" dirty="0" err="1"/>
              <a:t>colMeans</a:t>
            </a:r>
            <a:r>
              <a:rPr lang="sv-SE" sz="2000" dirty="0"/>
              <a:t>, </a:t>
            </a:r>
            <a:r>
              <a:rPr lang="sv-SE" sz="2000" dirty="0" err="1"/>
              <a:t>rowMeans</a:t>
            </a:r>
            <a:r>
              <a:rPr lang="sv-SE" sz="2000" dirty="0"/>
              <a:t>, </a:t>
            </a:r>
            <a:r>
              <a:rPr lang="sv-SE" sz="2000" dirty="0" err="1"/>
              <a:t>colSums,rowSums</a:t>
            </a:r>
            <a:endParaRPr lang="sv-SE" sz="2000" dirty="0"/>
          </a:p>
          <a:p>
            <a:pPr lvl="1"/>
            <a:endParaRPr lang="sv-SE" sz="2000" dirty="0"/>
          </a:p>
          <a:p>
            <a:pPr lvl="1"/>
            <a:endParaRPr lang="sv-SE" sz="2000" dirty="0"/>
          </a:p>
          <a:p>
            <a:pPr lvl="1"/>
            <a:endParaRPr lang="sv-SE" sz="2000" dirty="0"/>
          </a:p>
          <a:p>
            <a:pPr lvl="1"/>
            <a:endParaRPr lang="sv-SE" sz="2000" dirty="0"/>
          </a:p>
          <a:p>
            <a:pPr lvl="1"/>
            <a:endParaRPr lang="sv-SE" sz="2000" dirty="0"/>
          </a:p>
          <a:p>
            <a:pPr lvl="1"/>
            <a:endParaRPr lang="sv-SE" sz="2000" dirty="0"/>
          </a:p>
          <a:p>
            <a:r>
              <a:rPr lang="sv-SE" sz="2400" dirty="0" err="1"/>
              <a:t>Apply</a:t>
            </a:r>
            <a:r>
              <a:rPr lang="sv-SE" sz="2400" dirty="0"/>
              <a:t> a </a:t>
            </a:r>
            <a:r>
              <a:rPr lang="sv-SE" sz="2400" dirty="0" err="1"/>
              <a:t>function</a:t>
            </a:r>
            <a:r>
              <a:rPr lang="sv-SE" sz="2400" dirty="0"/>
              <a:t> over </a:t>
            </a:r>
            <a:r>
              <a:rPr lang="sv-SE" sz="2400" dirty="0" err="1"/>
              <a:t>vector</a:t>
            </a:r>
            <a:r>
              <a:rPr lang="sv-SE" sz="2400" dirty="0"/>
              <a:t>/matrix</a:t>
            </a:r>
          </a:p>
          <a:p>
            <a:pPr lvl="1"/>
            <a:r>
              <a:rPr lang="sv-SE" sz="2000" dirty="0" err="1"/>
              <a:t>Sapply</a:t>
            </a:r>
            <a:r>
              <a:rPr lang="sv-SE" sz="2000" dirty="0"/>
              <a:t>()</a:t>
            </a:r>
          </a:p>
          <a:p>
            <a:pPr lvl="1"/>
            <a:r>
              <a:rPr lang="sv-SE" sz="2000" dirty="0" err="1"/>
              <a:t>Normally</a:t>
            </a:r>
            <a:r>
              <a:rPr lang="sv-SE" sz="2000" dirty="0"/>
              <a:t> </a:t>
            </a:r>
            <a:r>
              <a:rPr lang="sv-SE" sz="2000" dirty="0" err="1"/>
              <a:t>used</a:t>
            </a:r>
            <a:r>
              <a:rPr lang="sv-SE" sz="2000" dirty="0"/>
              <a:t> </a:t>
            </a:r>
            <a:r>
              <a:rPr lang="sv-SE" sz="2000" dirty="0" err="1"/>
              <a:t>when</a:t>
            </a:r>
            <a:r>
              <a:rPr lang="sv-SE" sz="2000" dirty="0"/>
              <a:t> </a:t>
            </a:r>
            <a:r>
              <a:rPr lang="sv-SE" sz="2000" dirty="0" err="1"/>
              <a:t>function</a:t>
            </a:r>
            <a:r>
              <a:rPr lang="sv-SE" sz="2000" dirty="0"/>
              <a:t> </a:t>
            </a:r>
            <a:r>
              <a:rPr lang="sv-SE" sz="2000" dirty="0" err="1"/>
              <a:t>works</a:t>
            </a:r>
            <a:r>
              <a:rPr lang="sv-SE" sz="2000" dirty="0"/>
              <a:t> </a:t>
            </a:r>
            <a:r>
              <a:rPr lang="sv-SE" sz="2000" dirty="0" err="1"/>
              <a:t>only</a:t>
            </a:r>
            <a:r>
              <a:rPr lang="sv-SE" sz="2000" dirty="0"/>
              <a:t> element-</a:t>
            </a:r>
            <a:r>
              <a:rPr lang="sv-SE" sz="2000" dirty="0" err="1"/>
              <a:t>wise</a:t>
            </a:r>
            <a:endParaRPr lang="sv-SE" sz="2000" dirty="0"/>
          </a:p>
          <a:p>
            <a:pPr marL="0" indent="0">
              <a:buNone/>
            </a:pPr>
            <a:endParaRPr lang="sv-SE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19275"/>
            <a:ext cx="18573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52936"/>
            <a:ext cx="3240360" cy="177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518016"/>
            <a:ext cx="3384376" cy="663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455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Vector</a:t>
            </a:r>
            <a:r>
              <a:rPr lang="sv-SE" dirty="0"/>
              <a:t>/matrix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/>
              <a:t>Create</a:t>
            </a:r>
            <a:r>
              <a:rPr lang="sv-SE" sz="2400" dirty="0"/>
              <a:t> </a:t>
            </a:r>
            <a:r>
              <a:rPr lang="sv-SE" sz="2400" dirty="0" err="1"/>
              <a:t>confusion</a:t>
            </a:r>
            <a:r>
              <a:rPr lang="sv-SE" sz="2400" dirty="0"/>
              <a:t> matrix (</a:t>
            </a:r>
            <a:r>
              <a:rPr lang="sv-SE" sz="2400" dirty="0" err="1"/>
              <a:t>classification</a:t>
            </a:r>
            <a:r>
              <a:rPr lang="sv-SE" sz="2400" dirty="0"/>
              <a:t>)</a:t>
            </a:r>
          </a:p>
          <a:p>
            <a:pPr lvl="1"/>
            <a:r>
              <a:rPr lang="sv-SE" sz="2000" dirty="0"/>
              <a:t>table(X,Y)</a:t>
            </a:r>
          </a:p>
          <a:p>
            <a:pPr lvl="1"/>
            <a:endParaRPr lang="sv-SE" sz="2000" dirty="0"/>
          </a:p>
          <a:p>
            <a:r>
              <a:rPr lang="sv-SE" sz="2400" dirty="0" err="1"/>
              <a:t>Extract</a:t>
            </a:r>
            <a:r>
              <a:rPr lang="sv-SE" sz="2400" dirty="0"/>
              <a:t> diagonal</a:t>
            </a:r>
          </a:p>
          <a:p>
            <a:pPr lvl="1"/>
            <a:r>
              <a:rPr lang="sv-SE" sz="2000" dirty="0" err="1"/>
              <a:t>Diag</a:t>
            </a:r>
            <a:r>
              <a:rPr lang="sv-SE" sz="2000" dirty="0"/>
              <a:t>(X)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708920"/>
            <a:ext cx="35528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644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Factors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Text </a:t>
            </a:r>
            <a:r>
              <a:rPr lang="sv-SE" dirty="0" err="1"/>
              <a:t>values</a:t>
            </a:r>
            <a:r>
              <a:rPr lang="sv-SE" dirty="0"/>
              <a:t> </a:t>
            </a:r>
          </a:p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13" y="2636912"/>
            <a:ext cx="69151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45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/>
          <p:cNvSpPr>
            <a:spLocks noGrp="1"/>
          </p:cNvSpPr>
          <p:nvPr>
            <p:ph idx="1"/>
          </p:nvPr>
        </p:nvSpPr>
        <p:spPr>
          <a:xfrm>
            <a:off x="1762125" y="1778000"/>
            <a:ext cx="6994525" cy="4430713"/>
          </a:xfrm>
        </p:spPr>
        <p:txBody>
          <a:bodyPr/>
          <a:lstStyle/>
          <a:p>
            <a:r>
              <a:rPr lang="sv-SE" altLang="sv-SE"/>
              <a:t>List is a collection of objects</a:t>
            </a:r>
          </a:p>
          <a:p>
            <a:endParaRPr lang="sv-SE" altLang="sv-SE"/>
          </a:p>
        </p:txBody>
      </p:sp>
      <p:sp>
        <p:nvSpPr>
          <p:cNvPr id="31747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4572000" y="6315075"/>
            <a:ext cx="12350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  <p:sp>
        <p:nvSpPr>
          <p:cNvPr id="3174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/>
              <a:t>Lists</a:t>
            </a:r>
          </a:p>
        </p:txBody>
      </p:sp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420938"/>
            <a:ext cx="40005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757488"/>
            <a:ext cx="157162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668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835150" y="1700213"/>
            <a:ext cx="70199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altLang="sv-SE" dirty="0"/>
              <a:t>Vectors and matrices of the row length can be collected into a data frame</a:t>
            </a:r>
          </a:p>
          <a:p>
            <a:pPr lvl="1"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Arial" charset="0"/>
              <a:buChar char="•"/>
            </a:pPr>
            <a:r>
              <a:rPr lang="en-GB" altLang="sv-SE" sz="2000" dirty="0"/>
              <a:t>Used to store the data of different types into a single table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altLang="sv-SE" sz="1600" dirty="0"/>
              <a:t>Use </a:t>
            </a:r>
            <a:r>
              <a:rPr lang="en-GB" altLang="sv-SE" sz="1600" dirty="0" err="1">
                <a:latin typeface="Courier New" pitchFamily="49" charset="0"/>
              </a:rPr>
              <a:t>data.frame</a:t>
            </a:r>
            <a:r>
              <a:rPr lang="en-GB" altLang="sv-SE" sz="1600" dirty="0">
                <a:latin typeface="Courier New" pitchFamily="49" charset="0"/>
              </a:rPr>
              <a:t>(</a:t>
            </a:r>
            <a:r>
              <a:rPr lang="en-GB" altLang="sv-SE" sz="1600" i="1" dirty="0"/>
              <a:t>object 1</a:t>
            </a:r>
            <a:r>
              <a:rPr lang="en-GB" altLang="sv-SE" sz="1600" dirty="0"/>
              <a:t>, </a:t>
            </a:r>
            <a:r>
              <a:rPr lang="en-GB" altLang="sv-SE" sz="1600" i="1" dirty="0"/>
              <a:t>object 2</a:t>
            </a:r>
            <a:r>
              <a:rPr lang="en-GB" altLang="sv-SE" sz="1600" dirty="0"/>
              <a:t>, … , </a:t>
            </a:r>
            <a:r>
              <a:rPr lang="en-GB" altLang="sv-SE" sz="1600" i="1" dirty="0"/>
              <a:t>object k</a:t>
            </a:r>
            <a:r>
              <a:rPr lang="en-GB" altLang="sv-SE" sz="1600" dirty="0">
                <a:latin typeface="Courier New" pitchFamily="49" charset="0"/>
              </a:rPr>
              <a:t>)</a:t>
            </a:r>
            <a:endParaRPr lang="en-GB" altLang="sv-SE" sz="1600" dirty="0"/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187450" y="6315075"/>
            <a:ext cx="22320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  <p:sp>
        <p:nvSpPr>
          <p:cNvPr id="32772" name="Title 3"/>
          <p:cNvSpPr txBox="1">
            <a:spLocks/>
          </p:cNvSpPr>
          <p:nvPr/>
        </p:nvSpPr>
        <p:spPr bwMode="auto">
          <a:xfrm>
            <a:off x="455613" y="4048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sv-SE" altLang="sv-SE" sz="4400" dirty="0">
                <a:solidFill>
                  <a:schemeClr val="bg1"/>
                </a:solidFill>
              </a:rPr>
              <a:t>Data </a:t>
            </a:r>
            <a:r>
              <a:rPr lang="sv-SE" altLang="sv-SE" sz="4400" dirty="0" err="1">
                <a:solidFill>
                  <a:schemeClr val="bg1"/>
                </a:solidFill>
              </a:rPr>
              <a:t>frame</a:t>
            </a:r>
            <a:endParaRPr lang="sv-SE" altLang="sv-SE" sz="4400" dirty="0">
              <a:solidFill>
                <a:schemeClr val="bg1"/>
              </a:solidFill>
            </a:endParaRPr>
          </a:p>
        </p:txBody>
      </p:sp>
      <p:pic>
        <p:nvPicPr>
          <p:cNvPr id="32773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221163"/>
            <a:ext cx="2554288" cy="159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31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6994525" cy="4430712"/>
          </a:xfrm>
        </p:spPr>
        <p:txBody>
          <a:bodyPr/>
          <a:lstStyle/>
          <a:p>
            <a:r>
              <a:rPr lang="en-US" altLang="sv-SE" sz="2000" dirty="0"/>
              <a:t>R is a </a:t>
            </a:r>
            <a:r>
              <a:rPr lang="en-US" altLang="sv-SE" sz="2000" b="1" dirty="0"/>
              <a:t>programming language</a:t>
            </a:r>
            <a:r>
              <a:rPr lang="en-US" altLang="sv-SE" sz="2000" dirty="0"/>
              <a:t> of a higher-level</a:t>
            </a:r>
          </a:p>
          <a:p>
            <a:r>
              <a:rPr lang="en-US" altLang="sv-SE" sz="2000" dirty="0"/>
              <a:t>Constantly increasing amount of packages (new research)</a:t>
            </a:r>
          </a:p>
          <a:p>
            <a:r>
              <a:rPr lang="en-US" altLang="sv-SE" sz="2000" dirty="0"/>
              <a:t>Free of charge</a:t>
            </a:r>
          </a:p>
          <a:p>
            <a:r>
              <a:rPr lang="en-US" altLang="sv-SE" sz="2000" dirty="0"/>
              <a:t>Website: </a:t>
            </a:r>
            <a:r>
              <a:rPr lang="en-US" altLang="sv-SE" sz="2000" dirty="0">
                <a:hlinkClick r:id="rId2"/>
              </a:rPr>
              <a:t>http://www.r-project.org/</a:t>
            </a:r>
            <a:endParaRPr lang="en-US" altLang="sv-SE" sz="2000" dirty="0"/>
          </a:p>
          <a:p>
            <a:r>
              <a:rPr lang="en-US" altLang="sv-SE" sz="2000" dirty="0"/>
              <a:t>Code Editor: </a:t>
            </a:r>
            <a:r>
              <a:rPr lang="en-US" altLang="sv-SE" sz="2000" dirty="0">
                <a:hlinkClick r:id="rId3"/>
              </a:rPr>
              <a:t>http://rstudio.org/</a:t>
            </a:r>
            <a:endParaRPr lang="en-US" altLang="sv-SE" sz="2000" dirty="0"/>
          </a:p>
          <a:p>
            <a:endParaRPr lang="en-US" altLang="sv-SE" sz="2000" dirty="0"/>
          </a:p>
          <a:p>
            <a:endParaRPr lang="en-US" altLang="sv-SE" sz="2000" dirty="0"/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000"/>
              <a:t>732A99/TDDE01</a:t>
            </a:r>
            <a:endParaRPr lang="sv-SE" altLang="sv-SE" sz="1000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73016"/>
            <a:ext cx="4357688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96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124075" y="1844675"/>
            <a:ext cx="5472113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n"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2"/>
              </a:buClr>
              <a:buSzPct val="60000"/>
              <a:buChar char="q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Char char="n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q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SzPct val="75000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GB" altLang="sv-SE" sz="1600" dirty="0"/>
              <a:t>Any column in the data frame can be retrieved by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GB" altLang="sv-SE" sz="1600" dirty="0"/>
              <a:t>	</a:t>
            </a:r>
            <a:r>
              <a:rPr lang="en-GB" altLang="sv-SE" sz="1600" i="1" dirty="0" err="1"/>
              <a:t>dataframe</a:t>
            </a:r>
            <a:r>
              <a:rPr lang="en-GB" altLang="sv-SE" sz="1600" dirty="0" err="1">
                <a:latin typeface="Courier New" pitchFamily="49" charset="0"/>
              </a:rPr>
              <a:t>$</a:t>
            </a:r>
            <a:r>
              <a:rPr lang="en-GB" altLang="sv-SE" sz="1600" i="1" dirty="0" err="1"/>
              <a:t>object</a:t>
            </a:r>
            <a:endParaRPr lang="en-GB" altLang="sv-SE" sz="1600" i="1" dirty="0"/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GB" altLang="sv-SE" sz="1600" i="1" dirty="0"/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GB" altLang="sv-SE" sz="1600" i="1" dirty="0"/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GB" altLang="sv-SE" sz="1600" i="1" dirty="0"/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GB" altLang="sv-SE" sz="1600" i="1" dirty="0"/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GB" altLang="sv-SE" sz="1600" i="1" dirty="0"/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GB" altLang="sv-SE" sz="1600" i="1" dirty="0"/>
          </a:p>
          <a:p>
            <a:pPr marL="285750" indent="-285750"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GB" altLang="sv-SE" sz="1600" dirty="0"/>
              <a:t>Any row in the data frame can be extracted by using matrix notation, for ex: </a:t>
            </a:r>
            <a:r>
              <a:rPr lang="en-GB" altLang="sv-SE" sz="1600" b="1" dirty="0"/>
              <a:t>z[1,]</a:t>
            </a: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403350" y="6315075"/>
            <a:ext cx="22320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  <p:sp>
        <p:nvSpPr>
          <p:cNvPr id="33796" name="Title 3"/>
          <p:cNvSpPr txBox="1">
            <a:spLocks/>
          </p:cNvSpPr>
          <p:nvPr/>
        </p:nvSpPr>
        <p:spPr bwMode="auto">
          <a:xfrm>
            <a:off x="455613" y="4048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sv-SE" altLang="sv-SE" sz="4400" dirty="0">
                <a:solidFill>
                  <a:schemeClr val="bg1"/>
                </a:solidFill>
              </a:rPr>
              <a:t>Data</a:t>
            </a:r>
            <a:r>
              <a:rPr lang="sv-SE" altLang="sv-SE" sz="4400" dirty="0">
                <a:solidFill>
                  <a:srgbClr val="0070C0"/>
                </a:solidFill>
              </a:rPr>
              <a:t> </a:t>
            </a:r>
            <a:r>
              <a:rPr lang="sv-SE" altLang="sv-SE" sz="4400" dirty="0" err="1">
                <a:solidFill>
                  <a:schemeClr val="bg1"/>
                </a:solidFill>
              </a:rPr>
              <a:t>frame</a:t>
            </a:r>
            <a:endParaRPr lang="sv-SE" altLang="sv-SE" sz="4400" dirty="0">
              <a:solidFill>
                <a:schemeClr val="bg1"/>
              </a:solidFill>
            </a:endParaRPr>
          </a:p>
        </p:txBody>
      </p:sp>
      <p:pic>
        <p:nvPicPr>
          <p:cNvPr id="33797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552700"/>
            <a:ext cx="2030413" cy="170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745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/>
              <a:t>Read data from Excel file</a:t>
            </a:r>
          </a:p>
        </p:txBody>
      </p:sp>
      <p:sp>
        <p:nvSpPr>
          <p:cNvPr id="3481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738" indent="-457200">
              <a:buFont typeface="Arial" charset="0"/>
              <a:buAutoNum type="arabicPeriod"/>
            </a:pPr>
            <a:r>
              <a:rPr lang="sv-SE" altLang="sv-SE" sz="2000" dirty="0"/>
              <a:t>Save as ”</a:t>
            </a:r>
            <a:r>
              <a:rPr lang="sv-SE" altLang="sv-SE" sz="2000" dirty="0" err="1"/>
              <a:t>comma</a:t>
            </a:r>
            <a:r>
              <a:rPr lang="sv-SE" altLang="sv-SE" sz="2000" dirty="0"/>
              <a:t>-separated </a:t>
            </a:r>
            <a:r>
              <a:rPr lang="sv-SE" altLang="sv-SE" sz="2000" dirty="0" err="1"/>
              <a:t>file</a:t>
            </a:r>
            <a:r>
              <a:rPr lang="sv-SE" altLang="sv-SE" sz="2000" dirty="0"/>
              <a:t>”(</a:t>
            </a:r>
            <a:r>
              <a:rPr lang="sv-SE" altLang="sv-SE" sz="2000" dirty="0" err="1"/>
              <a:t>csv</a:t>
            </a:r>
            <a:r>
              <a:rPr lang="sv-SE" altLang="sv-SE" sz="2000" dirty="0"/>
              <a:t>)</a:t>
            </a:r>
          </a:p>
          <a:p>
            <a:pPr marL="566738" indent="-457200">
              <a:buFont typeface="Arial" charset="0"/>
              <a:buAutoNum type="arabicPeriod"/>
            </a:pPr>
            <a:r>
              <a:rPr lang="sv-SE" altLang="sv-SE" sz="2000" dirty="0"/>
              <a:t>Change </a:t>
            </a:r>
            <a:r>
              <a:rPr lang="sv-SE" altLang="sv-SE" sz="2000" dirty="0" err="1"/>
              <a:t>current</a:t>
            </a:r>
            <a:r>
              <a:rPr lang="sv-SE" altLang="sv-SE" sz="2000" dirty="0"/>
              <a:t> directory, Session</a:t>
            </a:r>
            <a:r>
              <a:rPr lang="sv-SE" altLang="sv-SE" sz="2000" dirty="0">
                <a:sym typeface="Wingdings" pitchFamily="2" charset="2"/>
              </a:rPr>
              <a:t> Set </a:t>
            </a:r>
            <a:r>
              <a:rPr lang="sv-SE" altLang="sv-SE" sz="2000" dirty="0" err="1">
                <a:sym typeface="Wingdings" pitchFamily="2" charset="2"/>
              </a:rPr>
              <a:t>Working</a:t>
            </a:r>
            <a:r>
              <a:rPr lang="sv-SE" altLang="sv-SE" sz="2000" dirty="0">
                <a:sym typeface="Wingdings" pitchFamily="2" charset="2"/>
              </a:rPr>
              <a:t> Directory or </a:t>
            </a:r>
            <a:r>
              <a:rPr lang="sv-SE" altLang="sv-SE" sz="2000" dirty="0" err="1">
                <a:sym typeface="Wingdings" pitchFamily="2" charset="2"/>
              </a:rPr>
              <a:t>setwd</a:t>
            </a:r>
            <a:r>
              <a:rPr lang="sv-SE" altLang="sv-SE" sz="2000" dirty="0">
                <a:sym typeface="Wingdings" pitchFamily="2" charset="2"/>
              </a:rPr>
              <a:t>()</a:t>
            </a:r>
            <a:endParaRPr lang="sv-SE" altLang="sv-SE" sz="2000" dirty="0"/>
          </a:p>
          <a:p>
            <a:pPr marL="566738" indent="-457200">
              <a:buFont typeface="Arial" charset="0"/>
              <a:buAutoNum type="arabicPeriod"/>
            </a:pPr>
            <a:r>
              <a:rPr lang="sv-SE" altLang="sv-SE" sz="2000" dirty="0" err="1"/>
              <a:t>Use</a:t>
            </a:r>
            <a:endParaRPr lang="sv-SE" altLang="sv-SE" sz="2000" dirty="0"/>
          </a:p>
          <a:p>
            <a:pPr marL="566738" indent="-457200">
              <a:buFont typeface="Wingdings" pitchFamily="2" charset="2"/>
              <a:buNone/>
            </a:pPr>
            <a:endParaRPr lang="sv-SE" altLang="sv-SE" sz="2000" dirty="0"/>
          </a:p>
          <a:p>
            <a:pPr marL="566738" indent="-457200">
              <a:buFont typeface="Wingdings" pitchFamily="2" charset="2"/>
              <a:buNone/>
            </a:pPr>
            <a:r>
              <a:rPr lang="en-US" altLang="sv-SE" sz="2000" i="1" dirty="0" err="1">
                <a:latin typeface="Courier New" pitchFamily="49" charset="0"/>
                <a:cs typeface="Courier New" pitchFamily="49" charset="0"/>
              </a:rPr>
              <a:t>Dataframe</a:t>
            </a:r>
            <a:r>
              <a:rPr lang="en-US" altLang="sv-SE" sz="2000" i="1" dirty="0">
                <a:latin typeface="Courier New" pitchFamily="49" charset="0"/>
                <a:cs typeface="Courier New" pitchFamily="49" charset="0"/>
              </a:rPr>
              <a:t>=read.csv2(</a:t>
            </a:r>
            <a:r>
              <a:rPr lang="en-US" altLang="sv-SE" sz="2000" i="1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altLang="sv-SE" sz="2000" i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sv-SE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566738" indent="-457200">
              <a:buFont typeface="Wingdings" pitchFamily="2" charset="2"/>
              <a:buNone/>
            </a:pPr>
            <a:endParaRPr lang="sv-SE" altLang="sv-SE" sz="1800" dirty="0"/>
          </a:p>
          <a:p>
            <a:pPr marL="566738" indent="-457200">
              <a:buFont typeface="Wingdings" pitchFamily="2" charset="2"/>
              <a:buNone/>
            </a:pPr>
            <a:endParaRPr lang="sv-SE" altLang="sv-SE" sz="1800" dirty="0">
              <a:latin typeface="Courier New" pitchFamily="49" charset="0"/>
              <a:cs typeface="Courier New" pitchFamily="49" charset="0"/>
            </a:endParaRPr>
          </a:p>
          <a:p>
            <a:pPr marL="566738" indent="-457200">
              <a:buNone/>
            </a:pPr>
            <a:r>
              <a:rPr lang="en-US" altLang="sv-SE" sz="2000" i="1" dirty="0" err="1">
                <a:latin typeface="Courier New" pitchFamily="49" charset="0"/>
                <a:cs typeface="Courier New" pitchFamily="49" charset="0"/>
              </a:rPr>
              <a:t>Dataframe</a:t>
            </a:r>
            <a:r>
              <a:rPr lang="en-US" altLang="sv-SE" sz="2000" i="1" dirty="0">
                <a:latin typeface="Courier New" pitchFamily="49" charset="0"/>
                <a:cs typeface="Courier New" pitchFamily="49" charset="0"/>
              </a:rPr>
              <a:t>=read.csv(</a:t>
            </a:r>
            <a:r>
              <a:rPr lang="en-US" altLang="sv-SE" sz="2000" i="1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altLang="sv-SE" sz="2000" i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sv-SE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566738" indent="-457200">
              <a:buFont typeface="Wingdings" pitchFamily="2" charset="2"/>
              <a:buNone/>
            </a:pPr>
            <a:endParaRPr lang="en-US" altLang="sv-S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820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187450" y="6315075"/>
            <a:ext cx="23050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</p:spTree>
    <p:extLst>
      <p:ext uri="{BB962C8B-B14F-4D97-AF65-F5344CB8AC3E}">
        <p14:creationId xmlns:p14="http://schemas.microsoft.com/office/powerpoint/2010/main" val="3230622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Conversion</a:t>
            </a:r>
            <a:r>
              <a:rPr lang="sv-SE" dirty="0"/>
              <a:t>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types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1800" dirty="0"/>
              <a:t>Data </a:t>
            </a:r>
            <a:r>
              <a:rPr lang="sv-SE" sz="1800" dirty="0" err="1"/>
              <a:t>frame</a:t>
            </a:r>
            <a:r>
              <a:rPr lang="sv-SE" sz="1800" dirty="0"/>
              <a:t> </a:t>
            </a:r>
            <a:r>
              <a:rPr lang="sv-SE" sz="1800" dirty="0" err="1"/>
              <a:t>to</a:t>
            </a:r>
            <a:r>
              <a:rPr lang="sv-SE" sz="1800" dirty="0"/>
              <a:t> matrix</a:t>
            </a:r>
          </a:p>
          <a:p>
            <a:r>
              <a:rPr lang="sv-SE" sz="1800" dirty="0"/>
              <a:t>Matrix </a:t>
            </a:r>
            <a:r>
              <a:rPr lang="sv-SE" sz="1800" dirty="0" err="1"/>
              <a:t>to</a:t>
            </a:r>
            <a:r>
              <a:rPr lang="sv-SE" sz="1800" dirty="0"/>
              <a:t> data </a:t>
            </a:r>
            <a:r>
              <a:rPr lang="sv-SE" sz="1800" dirty="0" err="1"/>
              <a:t>frame</a:t>
            </a:r>
            <a:endParaRPr lang="sv-SE" sz="1800" dirty="0"/>
          </a:p>
          <a:p>
            <a:r>
              <a:rPr lang="sv-SE" sz="1800" dirty="0" err="1"/>
              <a:t>Numeric</a:t>
            </a:r>
            <a:r>
              <a:rPr lang="sv-SE" sz="1800" dirty="0"/>
              <a:t> </a:t>
            </a:r>
            <a:r>
              <a:rPr lang="sv-SE" sz="1800" dirty="0" err="1"/>
              <a:t>to</a:t>
            </a:r>
            <a:r>
              <a:rPr lang="sv-SE" sz="1800" dirty="0"/>
              <a:t> </a:t>
            </a:r>
            <a:r>
              <a:rPr lang="sv-SE" sz="1800" dirty="0" err="1"/>
              <a:t>factor</a:t>
            </a:r>
            <a:endParaRPr lang="sv-SE" sz="1800" dirty="0"/>
          </a:p>
          <a:p>
            <a:r>
              <a:rPr lang="sv-SE" sz="1800" dirty="0" err="1"/>
              <a:t>Factor</a:t>
            </a:r>
            <a:r>
              <a:rPr lang="sv-SE" sz="1800" dirty="0"/>
              <a:t> </a:t>
            </a:r>
            <a:r>
              <a:rPr lang="sv-SE" sz="1800" dirty="0" err="1"/>
              <a:t>to</a:t>
            </a:r>
            <a:r>
              <a:rPr lang="sv-SE" sz="1800" dirty="0"/>
              <a:t> </a:t>
            </a:r>
            <a:r>
              <a:rPr lang="sv-SE" sz="1800" dirty="0" err="1"/>
              <a:t>numeric</a:t>
            </a:r>
            <a:endParaRPr lang="sv-SE" sz="1800" dirty="0"/>
          </a:p>
          <a:p>
            <a:r>
              <a:rPr lang="sv-SE" sz="1800" dirty="0"/>
              <a:t>List </a:t>
            </a:r>
            <a:r>
              <a:rPr lang="sv-SE" sz="1800" dirty="0" err="1"/>
              <a:t>to</a:t>
            </a:r>
            <a:r>
              <a:rPr lang="sv-SE" sz="1800" dirty="0"/>
              <a:t> </a:t>
            </a:r>
            <a:r>
              <a:rPr lang="sv-SE" sz="1800" dirty="0" err="1"/>
              <a:t>vector</a:t>
            </a:r>
            <a:endParaRPr lang="sv-SE" sz="1800" dirty="0"/>
          </a:p>
          <a:p>
            <a:r>
              <a:rPr lang="sv-SE" sz="1800" dirty="0" err="1"/>
              <a:t>Vector</a:t>
            </a:r>
            <a:r>
              <a:rPr lang="sv-SE" sz="1800" dirty="0"/>
              <a:t> </a:t>
            </a:r>
            <a:r>
              <a:rPr lang="sv-SE" sz="1800" dirty="0" err="1"/>
              <a:t>to</a:t>
            </a:r>
            <a:r>
              <a:rPr lang="sv-SE" sz="1800" dirty="0"/>
              <a:t> list</a:t>
            </a:r>
          </a:p>
          <a:p>
            <a:endParaRPr lang="sv-SE" sz="1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45024"/>
            <a:ext cx="42005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08423"/>
            <a:ext cx="3046350" cy="46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261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sv-SE" altLang="sv-SE" sz="20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sv-SE" altLang="sv-SE" sz="2000" i="1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altLang="sv-SE" sz="2000" dirty="0">
                <a:latin typeface="Courier New" pitchFamily="49" charset="0"/>
                <a:cs typeface="Courier New" pitchFamily="49" charset="0"/>
              </a:rPr>
              <a:t>  in </a:t>
            </a:r>
            <a:r>
              <a:rPr lang="sv-SE" altLang="sv-SE" sz="2000" i="1" dirty="0">
                <a:latin typeface="Courier New" pitchFamily="49" charset="0"/>
                <a:cs typeface="Courier New" pitchFamily="49" charset="0"/>
              </a:rPr>
              <a:t>expr1 </a:t>
            </a:r>
            <a:r>
              <a:rPr lang="sv-SE" altLang="sv-SE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sv-SE" altLang="sv-SE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sv-SE" altLang="sv-SE" sz="20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Font typeface="Wingdings" pitchFamily="2" charset="2"/>
              <a:buNone/>
            </a:pPr>
            <a:r>
              <a:rPr lang="sv-SE" altLang="sv-SE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sv-SE" altLang="sv-SE" sz="20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sv-SE" altLang="sv-SE" sz="20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sv-SE" altLang="sv-SE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sv-SE" altLang="sv-SE" sz="2000" i="1" dirty="0" err="1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sv-SE" altLang="sv-SE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sv-SE" altLang="sv-SE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sv-SE" altLang="sv-SE" sz="20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Font typeface="Wingdings" pitchFamily="2" charset="2"/>
              <a:buNone/>
            </a:pPr>
            <a:r>
              <a:rPr lang="sv-SE" altLang="sv-SE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sv-SE" altLang="sv-SE" sz="2000" dirty="0"/>
          </a:p>
        </p:txBody>
      </p:sp>
      <p:sp>
        <p:nvSpPr>
          <p:cNvPr id="36867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547813" y="6315075"/>
            <a:ext cx="237648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  <p:sp>
        <p:nvSpPr>
          <p:cNvPr id="3686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/>
              <a:t>Loops</a:t>
            </a:r>
          </a:p>
        </p:txBody>
      </p:sp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80928"/>
            <a:ext cx="2782887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948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/>
              <a:t>Conditioning and loops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sv-SE" dirty="0" err="1"/>
              <a:t>If</a:t>
            </a:r>
            <a:r>
              <a:rPr lang="sv-SE" dirty="0"/>
              <a:t> (x==3) {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/>
              <a:t>…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/>
              <a:t>…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/>
              <a:t>} </a:t>
            </a:r>
            <a:r>
              <a:rPr lang="sv-SE" dirty="0" err="1"/>
              <a:t>else</a:t>
            </a:r>
            <a:r>
              <a:rPr lang="sv-SE" dirty="0"/>
              <a:t> {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/>
              <a:t>…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/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sv-SE" dirty="0"/>
          </a:p>
          <a:p>
            <a:pPr>
              <a:buFont typeface="Wingdings" pitchFamily="2" charset="2"/>
              <a:buNone/>
              <a:defRPr/>
            </a:pPr>
            <a:endParaRPr lang="sv-SE" dirty="0"/>
          </a:p>
          <a:p>
            <a:pPr>
              <a:buFont typeface="Wingdings" pitchFamily="2" charset="2"/>
              <a:buNone/>
              <a:defRPr/>
            </a:pPr>
            <a:endParaRPr lang="sv-SE" dirty="0"/>
          </a:p>
          <a:p>
            <a:pPr>
              <a:buFont typeface="Wingdings" pitchFamily="2" charset="2"/>
              <a:buNone/>
              <a:defRPr/>
            </a:pPr>
            <a:r>
              <a:rPr lang="sv-SE" dirty="0"/>
              <a:t>for (i in 2:99) {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/>
              <a:t>…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/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sv-SE" dirty="0"/>
          </a:p>
          <a:p>
            <a:pPr>
              <a:buFont typeface="Wingdings" pitchFamily="2" charset="2"/>
              <a:buNone/>
              <a:defRPr/>
            </a:pPr>
            <a:endParaRPr lang="sv-SE" dirty="0"/>
          </a:p>
          <a:p>
            <a:pPr>
              <a:buFont typeface="Wingdings" pitchFamily="2" charset="2"/>
              <a:buNone/>
              <a:defRPr/>
            </a:pPr>
            <a:endParaRPr lang="sv-SE" dirty="0"/>
          </a:p>
          <a:p>
            <a:pPr>
              <a:buFont typeface="Wingdings" pitchFamily="2" charset="2"/>
              <a:buNone/>
              <a:defRPr/>
            </a:pPr>
            <a:r>
              <a:rPr lang="sv-SE" dirty="0" err="1"/>
              <a:t>while</a:t>
            </a:r>
            <a:r>
              <a:rPr lang="sv-SE" dirty="0"/>
              <a:t>(x!=29) {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/>
              <a:t>…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/>
              <a:t>}</a:t>
            </a:r>
          </a:p>
        </p:txBody>
      </p:sp>
      <p:sp>
        <p:nvSpPr>
          <p:cNvPr id="35844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331913" y="6315075"/>
            <a:ext cx="24479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636912"/>
            <a:ext cx="324802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447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Random </a:t>
            </a:r>
            <a:r>
              <a:rPr lang="sv-SE" dirty="0" err="1"/>
              <a:t>number</a:t>
            </a:r>
            <a:r>
              <a:rPr lang="sv-SE" dirty="0"/>
              <a:t>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62672" cy="4525963"/>
          </a:xfrm>
        </p:spPr>
        <p:txBody>
          <a:bodyPr>
            <a:normAutofit lnSpcReduction="10000"/>
          </a:bodyPr>
          <a:lstStyle/>
          <a:p>
            <a:r>
              <a:rPr lang="sv-SE" sz="2000" dirty="0"/>
              <a:t>Random </a:t>
            </a:r>
            <a:r>
              <a:rPr lang="sv-SE" sz="2000" dirty="0" err="1"/>
              <a:t>are</a:t>
            </a:r>
            <a:r>
              <a:rPr lang="sv-SE" sz="2000" dirty="0"/>
              <a:t> not random</a:t>
            </a:r>
          </a:p>
          <a:p>
            <a:pPr lvl="1"/>
            <a:r>
              <a:rPr lang="sv-SE" sz="1800" dirty="0" err="1"/>
              <a:t>Use</a:t>
            </a:r>
            <a:r>
              <a:rPr lang="sv-SE" sz="1800" dirty="0"/>
              <a:t> </a:t>
            </a:r>
            <a:r>
              <a:rPr lang="sv-SE" sz="1800" dirty="0" err="1"/>
              <a:t>set.seed</a:t>
            </a:r>
            <a:r>
              <a:rPr lang="sv-SE" sz="1800" dirty="0"/>
              <a:t>(12345) </a:t>
            </a:r>
            <a:r>
              <a:rPr lang="sv-SE" sz="1800" dirty="0" err="1"/>
              <a:t>to</a:t>
            </a:r>
            <a:r>
              <a:rPr lang="sv-SE" sz="1800" dirty="0"/>
              <a:t> get </a:t>
            </a:r>
            <a:r>
              <a:rPr lang="sv-SE" sz="1800" dirty="0" err="1"/>
              <a:t>identical</a:t>
            </a:r>
            <a:r>
              <a:rPr lang="sv-SE" sz="1800" dirty="0"/>
              <a:t> </a:t>
            </a:r>
            <a:r>
              <a:rPr lang="sv-SE" sz="1800" dirty="0" err="1"/>
              <a:t>results</a:t>
            </a:r>
            <a:endParaRPr lang="sv-SE" sz="1800" dirty="0"/>
          </a:p>
          <a:p>
            <a:r>
              <a:rPr lang="sv-SE" sz="2000" dirty="0"/>
              <a:t>A </a:t>
            </a:r>
            <a:r>
              <a:rPr lang="sv-SE" sz="2000" dirty="0" err="1"/>
              <a:t>plenty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random </a:t>
            </a:r>
            <a:r>
              <a:rPr lang="sv-SE" sz="2000" dirty="0" err="1"/>
              <a:t>number</a:t>
            </a:r>
            <a:r>
              <a:rPr lang="sv-SE" sz="2000" dirty="0"/>
              <a:t> generators</a:t>
            </a:r>
          </a:p>
          <a:p>
            <a:pPr lvl="1"/>
            <a:r>
              <a:rPr lang="sv-SE" sz="1600" dirty="0" err="1"/>
              <a:t>Rnorm</a:t>
            </a:r>
            <a:endParaRPr lang="sv-SE" sz="1600" dirty="0"/>
          </a:p>
          <a:p>
            <a:pPr lvl="1"/>
            <a:r>
              <a:rPr lang="sv-SE" sz="1600" dirty="0" err="1"/>
              <a:t>Runif</a:t>
            </a:r>
            <a:endParaRPr lang="sv-SE" sz="1600" dirty="0"/>
          </a:p>
          <a:p>
            <a:pPr lvl="1"/>
            <a:r>
              <a:rPr lang="sv-SE" sz="1600" dirty="0"/>
              <a:t>…</a:t>
            </a:r>
          </a:p>
          <a:p>
            <a:r>
              <a:rPr lang="nb-NO" sz="2000" dirty="0"/>
              <a:t>Use d for density p for CDF q for quantiles and r for simulation:</a:t>
            </a:r>
          </a:p>
          <a:p>
            <a:pPr>
              <a:buNone/>
            </a:pPr>
            <a:r>
              <a:rPr lang="nb-NO" sz="2000" dirty="0"/>
              <a:t>(ex: rnorm  pnorm  dnorm qnorm)</a:t>
            </a:r>
          </a:p>
          <a:p>
            <a:endParaRPr lang="sv-SE" sz="2000" dirty="0"/>
          </a:p>
          <a:p>
            <a:endParaRPr lang="sv-S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988840"/>
            <a:ext cx="50387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1449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/>
              <a:t>Using a function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sv-SE" sz="1600"/>
              <a:t>Use ?</a:t>
            </a:r>
            <a:r>
              <a:rPr lang="sv-SE" altLang="sv-SE" sz="1600" i="1"/>
              <a:t>name_of_function </a:t>
            </a:r>
            <a:r>
              <a:rPr lang="sv-SE" altLang="sv-SE" sz="1600"/>
              <a:t>to see function parameters</a:t>
            </a:r>
          </a:p>
          <a:p>
            <a:pPr lvl="1"/>
            <a:r>
              <a:rPr lang="sv-SE" altLang="sv-SE" sz="1400"/>
              <a:t>For ex. </a:t>
            </a:r>
            <a:r>
              <a:rPr lang="sv-SE" altLang="sv-SE" sz="1400" i="1"/>
              <a:t>?lm</a:t>
            </a:r>
          </a:p>
          <a:p>
            <a:r>
              <a:rPr lang="sv-SE" altLang="sv-SE" sz="1600"/>
              <a:t>There are some obligatory parameters and optional parameters</a:t>
            </a:r>
          </a:p>
          <a:p>
            <a:r>
              <a:rPr lang="sv-SE" altLang="sv-SE" sz="1600"/>
              <a:t>The optional parameters can be specified in different order</a:t>
            </a:r>
          </a:p>
          <a:p>
            <a:endParaRPr lang="sv-SE" altLang="sv-SE" sz="160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000"/>
              <a:t>732A99/TDDE01</a:t>
            </a:r>
            <a:endParaRPr lang="sv-SE" altLang="sv-SE" sz="100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403350" y="2997200"/>
            <a:ext cx="457200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X=1:10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Y=1:10+rnorm(10)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W=c(rep(1,5), rep(2,5))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mydata=data.frame(X,Y)</a:t>
            </a:r>
          </a:p>
          <a:p>
            <a:pPr eaLnBrk="1" hangingPunct="1">
              <a:buFont typeface="Wingdings" pitchFamily="2" charset="2"/>
              <a:buNone/>
            </a:pPr>
            <a:endParaRPr lang="sv-SE" altLang="sv-SE" sz="1400">
              <a:latin typeface="Consolas" pitchFamily="49" charset="0"/>
              <a:cs typeface="Consolas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result=lm(Y~X,  weights=W,data=mydata)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?predict.lm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Fit=predict(result)</a:t>
            </a:r>
          </a:p>
          <a:p>
            <a:pPr eaLnBrk="1" hangingPunct="1">
              <a:buFont typeface="Wingdings" pitchFamily="2" charset="2"/>
              <a:buNone/>
            </a:pPr>
            <a:endParaRPr lang="sv-SE" altLang="sv-SE" sz="1400">
              <a:latin typeface="Consolas" pitchFamily="49" charset="0"/>
              <a:cs typeface="Consolas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plot(X,Y)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points(X,Fit, type="l", col="blue")</a:t>
            </a:r>
          </a:p>
        </p:txBody>
      </p:sp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924944"/>
            <a:ext cx="3370736" cy="329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92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1"/>
          <p:cNvSpPr>
            <a:spLocks noGrp="1"/>
          </p:cNvSpPr>
          <p:nvPr>
            <p:ph idx="1"/>
          </p:nvPr>
        </p:nvSpPr>
        <p:spPr>
          <a:xfrm>
            <a:off x="1331640" y="1772816"/>
            <a:ext cx="2447925" cy="4525962"/>
          </a:xfrm>
        </p:spPr>
        <p:txBody>
          <a:bodyPr/>
          <a:lstStyle/>
          <a:p>
            <a:r>
              <a:rPr lang="sv-SE" altLang="sv-SE" sz="2000" dirty="0" err="1"/>
              <a:t>Function</a:t>
            </a:r>
            <a:r>
              <a:rPr lang="sv-SE" altLang="sv-SE" sz="2000" dirty="0"/>
              <a:t> </a:t>
            </a:r>
            <a:r>
              <a:rPr lang="sv-SE" altLang="sv-SE" sz="2000" dirty="0" err="1"/>
              <a:t>writing</a:t>
            </a:r>
            <a:r>
              <a:rPr lang="sv-SE" altLang="sv-SE" sz="2000" dirty="0"/>
              <a:t> must </a:t>
            </a:r>
            <a:r>
              <a:rPr lang="sv-SE" altLang="sv-SE" sz="2000" dirty="0" err="1"/>
              <a:t>always</a:t>
            </a:r>
            <a:r>
              <a:rPr lang="sv-SE" altLang="sv-SE" sz="2000" dirty="0"/>
              <a:t> end </a:t>
            </a:r>
            <a:r>
              <a:rPr lang="sv-SE" altLang="sv-SE" sz="2000" dirty="0" err="1"/>
              <a:t>with</a:t>
            </a:r>
            <a:r>
              <a:rPr lang="sv-SE" altLang="sv-SE" sz="2000" dirty="0"/>
              <a:t> </a:t>
            </a:r>
            <a:r>
              <a:rPr lang="sv-SE" altLang="sv-SE" sz="2000" dirty="0" err="1"/>
              <a:t>writing</a:t>
            </a:r>
            <a:r>
              <a:rPr lang="sv-SE" altLang="sv-SE" sz="2000" dirty="0"/>
              <a:t> the </a:t>
            </a:r>
            <a:r>
              <a:rPr lang="sv-SE" altLang="sv-SE" sz="2000" dirty="0" err="1"/>
              <a:t>value</a:t>
            </a:r>
            <a:r>
              <a:rPr lang="sv-SE" altLang="sv-SE" sz="2000" dirty="0"/>
              <a:t> </a:t>
            </a:r>
            <a:r>
              <a:rPr lang="sv-SE" altLang="sv-SE" sz="2000" dirty="0" err="1"/>
              <a:t>which</a:t>
            </a:r>
            <a:r>
              <a:rPr lang="sv-SE" altLang="sv-SE" sz="2000" dirty="0"/>
              <a:t> </a:t>
            </a:r>
            <a:r>
              <a:rPr lang="sv-SE" altLang="sv-SE" sz="2000" dirty="0" err="1"/>
              <a:t>should</a:t>
            </a:r>
            <a:r>
              <a:rPr lang="sv-SE" altLang="sv-SE" sz="2000" dirty="0"/>
              <a:t> be </a:t>
            </a:r>
            <a:r>
              <a:rPr lang="sv-SE" altLang="sv-SE" sz="2000" dirty="0" err="1"/>
              <a:t>returned</a:t>
            </a:r>
            <a:r>
              <a:rPr lang="sv-SE" altLang="sv-SE" sz="2000" dirty="0"/>
              <a:t>!</a:t>
            </a:r>
          </a:p>
          <a:p>
            <a:r>
              <a:rPr lang="sv-SE" altLang="sv-SE" sz="2000" dirty="0" err="1"/>
              <a:t>You</a:t>
            </a:r>
            <a:r>
              <a:rPr lang="sv-SE" altLang="sv-SE" sz="2000" dirty="0"/>
              <a:t> </a:t>
            </a:r>
            <a:r>
              <a:rPr lang="sv-SE" altLang="sv-SE" sz="2000" dirty="0" err="1"/>
              <a:t>may</a:t>
            </a:r>
            <a:r>
              <a:rPr lang="sv-SE" altLang="sv-SE" sz="2000" dirty="0"/>
              <a:t> </a:t>
            </a:r>
            <a:r>
              <a:rPr lang="sv-SE" altLang="sv-SE" sz="2000" dirty="0" err="1"/>
              <a:t>also</a:t>
            </a:r>
            <a:r>
              <a:rPr lang="sv-SE" altLang="sv-SE" sz="2000" dirty="0"/>
              <a:t> </a:t>
            </a:r>
            <a:r>
              <a:rPr lang="sv-SE" altLang="sv-SE" sz="2000" dirty="0" err="1"/>
              <a:t>use</a:t>
            </a:r>
            <a:r>
              <a:rPr lang="sv-SE" altLang="sv-SE" sz="2000" dirty="0"/>
              <a:t> ”</a:t>
            </a:r>
            <a:r>
              <a:rPr lang="sv-SE" altLang="sv-SE" sz="2000" b="1" dirty="0" err="1"/>
              <a:t>return</a:t>
            </a:r>
            <a:r>
              <a:rPr lang="sv-SE" altLang="sv-SE" sz="2000" b="1" dirty="0"/>
              <a:t>(</a:t>
            </a:r>
            <a:r>
              <a:rPr lang="sv-SE" altLang="sv-SE" sz="2000" b="1" dirty="0" err="1"/>
              <a:t>value</a:t>
            </a:r>
            <a:r>
              <a:rPr lang="sv-SE" altLang="sv-SE" sz="2000" b="1" dirty="0"/>
              <a:t>)</a:t>
            </a:r>
            <a:r>
              <a:rPr lang="sv-SE" altLang="sv-SE" sz="2000" dirty="0"/>
              <a:t>” </a:t>
            </a:r>
            <a:r>
              <a:rPr lang="sv-SE" altLang="sv-SE" sz="2000" dirty="0" err="1"/>
              <a:t>to</a:t>
            </a:r>
            <a:r>
              <a:rPr lang="sv-SE" altLang="sv-SE" sz="2000" dirty="0"/>
              <a:t> show </a:t>
            </a:r>
            <a:r>
              <a:rPr lang="sv-SE" altLang="sv-SE" sz="2000" dirty="0" err="1"/>
              <a:t>what</a:t>
            </a:r>
            <a:r>
              <a:rPr lang="sv-SE" altLang="sv-SE" sz="2000" dirty="0"/>
              <a:t> </a:t>
            </a:r>
            <a:r>
              <a:rPr lang="sv-SE" altLang="sv-SE" sz="2000" dirty="0" err="1"/>
              <a:t>value</a:t>
            </a:r>
            <a:r>
              <a:rPr lang="sv-SE" altLang="sv-SE" sz="2000" dirty="0"/>
              <a:t> the </a:t>
            </a:r>
            <a:r>
              <a:rPr lang="sv-SE" altLang="sv-SE" sz="2000" dirty="0" err="1"/>
              <a:t>function</a:t>
            </a:r>
            <a:r>
              <a:rPr lang="sv-SE" altLang="sv-SE" sz="2000" dirty="0"/>
              <a:t> </a:t>
            </a:r>
            <a:r>
              <a:rPr lang="sv-SE" altLang="sv-SE" sz="2000" dirty="0" err="1"/>
              <a:t>should</a:t>
            </a:r>
            <a:r>
              <a:rPr lang="sv-SE" altLang="sv-SE" sz="2000" dirty="0"/>
              <a:t> </a:t>
            </a:r>
            <a:r>
              <a:rPr lang="sv-SE" altLang="sv-SE" sz="2000" dirty="0" err="1"/>
              <a:t>return</a:t>
            </a:r>
            <a:endParaRPr lang="sv-SE" altLang="sv-SE" sz="2000" dirty="0"/>
          </a:p>
          <a:p>
            <a:endParaRPr lang="sv-SE" altLang="sv-SE" sz="2000" dirty="0"/>
          </a:p>
          <a:p>
            <a:endParaRPr lang="sv-SE" altLang="sv-SE" sz="2000" dirty="0"/>
          </a:p>
        </p:txBody>
      </p:sp>
      <p:sp>
        <p:nvSpPr>
          <p:cNvPr id="39939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187450" y="6315075"/>
            <a:ext cx="24479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  <p:sp>
        <p:nvSpPr>
          <p:cNvPr id="3994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/>
              <a:t>Writing your own functions</a:t>
            </a: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132856"/>
            <a:ext cx="3313882" cy="302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677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9720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b="1" dirty="0" err="1"/>
              <a:t>Some</a:t>
            </a:r>
            <a:r>
              <a:rPr lang="sv-SE" b="1" dirty="0"/>
              <a:t> common </a:t>
            </a:r>
            <a:r>
              <a:rPr lang="sv-SE" b="1" dirty="0" err="1"/>
              <a:t>procedures</a:t>
            </a:r>
            <a:r>
              <a:rPr lang="sv-SE" b="1" dirty="0"/>
              <a:t>: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 err="1"/>
              <a:t>plot</a:t>
            </a:r>
            <a:r>
              <a:rPr lang="sv-SE" dirty="0"/>
              <a:t>(x,..) </a:t>
            </a:r>
            <a:r>
              <a:rPr lang="sv-SE" dirty="0" err="1"/>
              <a:t>plots</a:t>
            </a:r>
            <a:r>
              <a:rPr lang="sv-SE" dirty="0"/>
              <a:t> time series</a:t>
            </a:r>
          </a:p>
          <a:p>
            <a:endParaRPr lang="sv-SE" dirty="0"/>
          </a:p>
          <a:p>
            <a:r>
              <a:rPr lang="sv-SE" dirty="0" err="1"/>
              <a:t>plot</a:t>
            </a:r>
            <a:r>
              <a:rPr lang="sv-SE" dirty="0"/>
              <a:t>(</a:t>
            </a:r>
            <a:r>
              <a:rPr lang="sv-SE" dirty="0" err="1"/>
              <a:t>x,y</a:t>
            </a:r>
            <a:r>
              <a:rPr lang="sv-SE" dirty="0"/>
              <a:t>) </a:t>
            </a:r>
            <a:r>
              <a:rPr lang="sv-SE" dirty="0" err="1"/>
              <a:t>scatter</a:t>
            </a:r>
            <a:r>
              <a:rPr lang="sv-SE" dirty="0"/>
              <a:t> </a:t>
            </a:r>
            <a:r>
              <a:rPr lang="sv-SE" dirty="0" err="1"/>
              <a:t>plot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plot</a:t>
            </a:r>
            <a:r>
              <a:rPr lang="sv-SE" dirty="0"/>
              <a:t>(</a:t>
            </a:r>
            <a:r>
              <a:rPr lang="sv-SE" dirty="0" err="1"/>
              <a:t>x,y</a:t>
            </a:r>
            <a:r>
              <a:rPr lang="sv-SE" dirty="0"/>
              <a:t>) </a:t>
            </a:r>
            <a:r>
              <a:rPr lang="sv-SE" dirty="0" err="1"/>
              <a:t>followed</a:t>
            </a:r>
            <a:r>
              <a:rPr lang="sv-SE" dirty="0"/>
              <a:t> by points(</a:t>
            </a:r>
            <a:r>
              <a:rPr lang="sv-SE" dirty="0" err="1"/>
              <a:t>x,y</a:t>
            </a:r>
            <a:r>
              <a:rPr lang="sv-SE" dirty="0"/>
              <a:t>) </a:t>
            </a:r>
            <a:r>
              <a:rPr lang="sv-SE" dirty="0" err="1"/>
              <a:t>plots</a:t>
            </a:r>
            <a:r>
              <a:rPr lang="sv-SE" dirty="0"/>
              <a:t> </a:t>
            </a:r>
            <a:r>
              <a:rPr lang="sv-SE" dirty="0" err="1"/>
              <a:t>several</a:t>
            </a:r>
            <a:r>
              <a:rPr lang="sv-SE" dirty="0"/>
              <a:t> </a:t>
            </a:r>
            <a:r>
              <a:rPr lang="sv-SE" dirty="0" err="1"/>
              <a:t>scatterplots</a:t>
            </a:r>
            <a:r>
              <a:rPr lang="sv-SE" dirty="0"/>
              <a:t> in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coordinate</a:t>
            </a:r>
            <a:r>
              <a:rPr lang="sv-SE" dirty="0"/>
              <a:t> system</a:t>
            </a:r>
          </a:p>
          <a:p>
            <a:endParaRPr lang="sv-SE" dirty="0"/>
          </a:p>
          <a:p>
            <a:r>
              <a:rPr lang="sv-SE" dirty="0" err="1"/>
              <a:t>hist</a:t>
            </a:r>
            <a:r>
              <a:rPr lang="sv-SE" dirty="0"/>
              <a:t>(x,..) </a:t>
            </a:r>
            <a:r>
              <a:rPr lang="sv-SE" dirty="0" err="1"/>
              <a:t>plots</a:t>
            </a:r>
            <a:r>
              <a:rPr lang="sv-SE" dirty="0"/>
              <a:t> a </a:t>
            </a:r>
            <a:r>
              <a:rPr lang="sv-SE" dirty="0" err="1"/>
              <a:t>hitogram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persp</a:t>
            </a:r>
            <a:r>
              <a:rPr lang="sv-SE" dirty="0"/>
              <a:t>(</a:t>
            </a:r>
            <a:r>
              <a:rPr lang="sv-SE" dirty="0" err="1"/>
              <a:t>x,y,z</a:t>
            </a:r>
            <a:r>
              <a:rPr lang="sv-SE" dirty="0"/>
              <a:t>,…) </a:t>
            </a:r>
            <a:r>
              <a:rPr lang="sv-SE" dirty="0" err="1"/>
              <a:t>creates</a:t>
            </a:r>
            <a:r>
              <a:rPr lang="sv-SE" dirty="0"/>
              <a:t> </a:t>
            </a:r>
            <a:r>
              <a:rPr lang="sv-SE" dirty="0" err="1"/>
              <a:t>surface</a:t>
            </a:r>
            <a:r>
              <a:rPr lang="sv-SE" dirty="0"/>
              <a:t> </a:t>
            </a:r>
            <a:r>
              <a:rPr lang="sv-SE" dirty="0" err="1"/>
              <a:t>plots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cloud</a:t>
            </a:r>
            <a:r>
              <a:rPr lang="sv-SE" dirty="0"/>
              <a:t>(</a:t>
            </a:r>
            <a:r>
              <a:rPr lang="sv-SE" dirty="0" err="1"/>
              <a:t>formula,data</a:t>
            </a:r>
            <a:r>
              <a:rPr lang="sv-SE" dirty="0"/>
              <a:t>..) </a:t>
            </a:r>
            <a:r>
              <a:rPr lang="sv-SE" dirty="0" err="1"/>
              <a:t>creates</a:t>
            </a:r>
            <a:r>
              <a:rPr lang="sv-SE" dirty="0"/>
              <a:t> 3D </a:t>
            </a:r>
            <a:r>
              <a:rPr lang="sv-SE" dirty="0" err="1"/>
              <a:t>scatter</a:t>
            </a:r>
            <a:r>
              <a:rPr lang="sv-SE" dirty="0"/>
              <a:t> </a:t>
            </a:r>
            <a:r>
              <a:rPr lang="sv-SE" dirty="0" err="1"/>
              <a:t>plot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Graphical</a:t>
            </a:r>
            <a:r>
              <a:rPr lang="sv-SE" dirty="0"/>
              <a:t> </a:t>
            </a:r>
            <a:r>
              <a:rPr lang="sv-SE" dirty="0" err="1"/>
              <a:t>procedures</a:t>
            </a:r>
            <a:endParaRPr lang="sv-SE" dirty="0"/>
          </a:p>
        </p:txBody>
      </p:sp>
      <p:pic>
        <p:nvPicPr>
          <p:cNvPr id="778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3" y="1628800"/>
            <a:ext cx="4253741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429000"/>
            <a:ext cx="2748930" cy="270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5347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2102123"/>
            <a:ext cx="5472608" cy="2551014"/>
          </a:xfrm>
        </p:spPr>
        <p:txBody>
          <a:bodyPr>
            <a:normAutofit fontScale="62500" lnSpcReduction="20000"/>
          </a:bodyPr>
          <a:lstStyle/>
          <a:p>
            <a:r>
              <a:rPr lang="sv-SE" dirty="0" err="1"/>
              <a:t>Adjust</a:t>
            </a:r>
            <a:r>
              <a:rPr lang="sv-SE" dirty="0"/>
              <a:t> color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graphical</a:t>
            </a:r>
            <a:r>
              <a:rPr lang="sv-SE" dirty="0"/>
              <a:t> </a:t>
            </a:r>
            <a:r>
              <a:rPr lang="sv-SE" dirty="0" err="1"/>
              <a:t>object</a:t>
            </a:r>
            <a:r>
              <a:rPr lang="sv-SE" dirty="0"/>
              <a:t> by </a:t>
            </a:r>
            <a:r>
              <a:rPr lang="sv-SE" dirty="0" err="1"/>
              <a:t>specifying</a:t>
            </a:r>
            <a:r>
              <a:rPr lang="sv-SE" dirty="0"/>
              <a:t> </a:t>
            </a:r>
          </a:p>
          <a:p>
            <a:pPr lvl="1"/>
            <a:r>
              <a:rPr lang="sv-SE" dirty="0" err="1"/>
              <a:t>col</a:t>
            </a:r>
            <a:r>
              <a:rPr lang="sv-SE" dirty="0"/>
              <a:t>=</a:t>
            </a:r>
          </a:p>
          <a:p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typical</a:t>
            </a:r>
            <a:r>
              <a:rPr lang="sv-SE" dirty="0"/>
              <a:t> parameters for </a:t>
            </a:r>
            <a:r>
              <a:rPr lang="sv-SE" dirty="0" err="1"/>
              <a:t>graphical</a:t>
            </a:r>
            <a:r>
              <a:rPr lang="sv-SE" dirty="0"/>
              <a:t> </a:t>
            </a:r>
            <a:r>
              <a:rPr lang="sv-SE" dirty="0" err="1"/>
              <a:t>functions</a:t>
            </a:r>
            <a:endParaRPr lang="sv-SE" dirty="0"/>
          </a:p>
          <a:p>
            <a:pPr lvl="1"/>
            <a:r>
              <a:rPr lang="sv-SE" dirty="0" err="1"/>
              <a:t>main</a:t>
            </a:r>
            <a:r>
              <a:rPr lang="sv-SE" dirty="0"/>
              <a:t>=”text”   </a:t>
            </a:r>
            <a:r>
              <a:rPr lang="sv-SE" dirty="0" err="1"/>
              <a:t>Title”text</a:t>
            </a:r>
            <a:r>
              <a:rPr lang="sv-SE" dirty="0"/>
              <a:t>”</a:t>
            </a:r>
          </a:p>
          <a:p>
            <a:pPr lvl="1"/>
            <a:r>
              <a:rPr lang="sv-SE" dirty="0" err="1"/>
              <a:t>sub</a:t>
            </a:r>
            <a:r>
              <a:rPr lang="sv-SE" dirty="0"/>
              <a:t>=”text”   </a:t>
            </a:r>
            <a:r>
              <a:rPr lang="sv-SE" dirty="0" err="1"/>
              <a:t>Footnote</a:t>
            </a:r>
            <a:r>
              <a:rPr lang="sv-SE" dirty="0"/>
              <a:t>  ”text”</a:t>
            </a:r>
          </a:p>
          <a:p>
            <a:pPr lvl="1"/>
            <a:r>
              <a:rPr lang="sv-SE" dirty="0" err="1"/>
              <a:t>xlab</a:t>
            </a:r>
            <a:r>
              <a:rPr lang="sv-SE" dirty="0"/>
              <a:t>=”text” X-</a:t>
            </a:r>
            <a:r>
              <a:rPr lang="sv-SE" dirty="0" err="1"/>
              <a:t>axis</a:t>
            </a:r>
            <a:r>
              <a:rPr lang="sv-SE" dirty="0"/>
              <a:t> </a:t>
            </a:r>
            <a:r>
              <a:rPr lang="sv-SE" dirty="0" err="1"/>
              <a:t>label</a:t>
            </a:r>
            <a:endParaRPr lang="sv-SE" dirty="0"/>
          </a:p>
          <a:p>
            <a:pPr lvl="1"/>
            <a:r>
              <a:rPr lang="sv-SE" dirty="0" err="1"/>
              <a:t>ylab</a:t>
            </a:r>
            <a:r>
              <a:rPr lang="sv-SE" dirty="0"/>
              <a:t>=”text” Y-</a:t>
            </a:r>
            <a:r>
              <a:rPr lang="sv-SE" dirty="0" err="1"/>
              <a:t>axis</a:t>
            </a:r>
            <a:r>
              <a:rPr lang="sv-SE" dirty="0"/>
              <a:t> </a:t>
            </a:r>
            <a:r>
              <a:rPr lang="sv-SE" dirty="0" err="1"/>
              <a:t>label</a:t>
            </a:r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Graphical</a:t>
            </a:r>
            <a:r>
              <a:rPr lang="sv-SE" dirty="0"/>
              <a:t> parameters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4869160"/>
            <a:ext cx="7704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err="1">
                <a:latin typeface="Consolas" pitchFamily="49" charset="0"/>
                <a:cs typeface="Consolas" pitchFamily="49" charset="0"/>
              </a:rPr>
              <a:t>mydata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&lt;-read.csv2("Counties.csv");</a:t>
            </a:r>
          </a:p>
          <a:p>
            <a:r>
              <a:rPr lang="sv-SE" sz="1400" dirty="0" err="1">
                <a:latin typeface="Consolas" pitchFamily="49" charset="0"/>
                <a:cs typeface="Consolas" pitchFamily="49" charset="0"/>
              </a:rPr>
              <a:t>barplot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mydata$Area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names.arg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=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mydata$County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=”Area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of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 the US regions”,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xlab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=”County”,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ylab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=”Area”);</a:t>
            </a:r>
          </a:p>
        </p:txBody>
      </p:sp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18159"/>
            <a:ext cx="3639766" cy="225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49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/>
              <a:t>Software: use RStudio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sv-SE"/>
              <a:t>Install R: </a:t>
            </a:r>
            <a:r>
              <a:rPr lang="sv-SE" altLang="sv-SE">
                <a:hlinkClick r:id="rId2"/>
              </a:rPr>
              <a:t>http://www.r-project.org/</a:t>
            </a:r>
            <a:endParaRPr lang="sv-SE" altLang="sv-SE"/>
          </a:p>
          <a:p>
            <a:r>
              <a:rPr lang="sv-SE" altLang="sv-SE"/>
              <a:t>Install RStudio: </a:t>
            </a:r>
            <a:r>
              <a:rPr lang="sv-SE" altLang="sv-SE">
                <a:hlinkClick r:id="rId3"/>
              </a:rPr>
              <a:t>http://rstudio.org/</a:t>
            </a:r>
            <a:endParaRPr lang="sv-SE" altLang="sv-SE"/>
          </a:p>
          <a:p>
            <a:endParaRPr lang="sv-SE" altLang="sv-SE"/>
          </a:p>
          <a:p>
            <a:endParaRPr lang="sv-SE" altLang="sv-SE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403350" y="6237288"/>
            <a:ext cx="44640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 dirty="0"/>
          </a:p>
        </p:txBody>
      </p:sp>
      <p:pic>
        <p:nvPicPr>
          <p:cNvPr id="20485" name="Picture 2" descr="RStudio on Wind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974975"/>
            <a:ext cx="4022725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1628775" y="3983038"/>
            <a:ext cx="1079500" cy="433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638300" y="5424488"/>
            <a:ext cx="1081088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805488" y="3840163"/>
            <a:ext cx="1800225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48363" y="4945063"/>
            <a:ext cx="1296987" cy="957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2"/>
          <p:cNvSpPr txBox="1">
            <a:spLocks noChangeArrowheads="1"/>
          </p:cNvSpPr>
          <p:nvPr/>
        </p:nvSpPr>
        <p:spPr bwMode="auto">
          <a:xfrm>
            <a:off x="1196975" y="4338638"/>
            <a:ext cx="971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sv-SE" altLang="sv-SE" sz="1600"/>
              <a:t>Program</a:t>
            </a:r>
          </a:p>
        </p:txBody>
      </p:sp>
      <p:sp>
        <p:nvSpPr>
          <p:cNvPr id="20491" name="TextBox 13"/>
          <p:cNvSpPr txBox="1">
            <a:spLocks noChangeArrowheads="1"/>
          </p:cNvSpPr>
          <p:nvPr/>
        </p:nvSpPr>
        <p:spPr bwMode="auto">
          <a:xfrm>
            <a:off x="1089025" y="5892800"/>
            <a:ext cx="1187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sv-SE" altLang="sv-SE" sz="1600"/>
              <a:t>Execution console</a:t>
            </a:r>
          </a:p>
        </p:txBody>
      </p:sp>
      <p:sp>
        <p:nvSpPr>
          <p:cNvPr id="20492" name="TextBox 14"/>
          <p:cNvSpPr txBox="1">
            <a:spLocks noChangeArrowheads="1"/>
          </p:cNvSpPr>
          <p:nvPr/>
        </p:nvSpPr>
        <p:spPr bwMode="auto">
          <a:xfrm>
            <a:off x="7245350" y="5670550"/>
            <a:ext cx="1511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sv-SE" altLang="sv-SE" sz="1600"/>
              <a:t>Plots</a:t>
            </a:r>
          </a:p>
        </p:txBody>
      </p:sp>
      <p:sp>
        <p:nvSpPr>
          <p:cNvPr id="20493" name="TextBox 15"/>
          <p:cNvSpPr txBox="1">
            <a:spLocks noChangeArrowheads="1"/>
          </p:cNvSpPr>
          <p:nvPr/>
        </p:nvSpPr>
        <p:spPr bwMode="auto">
          <a:xfrm>
            <a:off x="7513638" y="4271963"/>
            <a:ext cx="1603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sv-SE" altLang="sv-SE" sz="1600"/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2358816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481329"/>
            <a:ext cx="3846491" cy="3387832"/>
          </a:xfrm>
        </p:spPr>
        <p:txBody>
          <a:bodyPr>
            <a:noAutofit/>
          </a:bodyPr>
          <a:lstStyle/>
          <a:p>
            <a:endParaRPr lang="sv-SE" sz="1600" dirty="0"/>
          </a:p>
          <a:p>
            <a:r>
              <a:rPr lang="sv-SE" sz="1600" dirty="0" err="1"/>
              <a:t>Some</a:t>
            </a:r>
            <a:r>
              <a:rPr lang="sv-SE" sz="1600" dirty="0"/>
              <a:t> parameters </a:t>
            </a:r>
            <a:r>
              <a:rPr lang="sv-SE" sz="1600" dirty="0" err="1"/>
              <a:t>need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be </a:t>
            </a:r>
            <a:r>
              <a:rPr lang="sv-SE" sz="1600" dirty="0" err="1"/>
              <a:t>specified</a:t>
            </a:r>
            <a:r>
              <a:rPr lang="sv-SE" sz="1600" dirty="0"/>
              <a:t> </a:t>
            </a:r>
            <a:r>
              <a:rPr lang="sv-SE" sz="1600" dirty="0" err="1"/>
              <a:t>either</a:t>
            </a:r>
            <a:r>
              <a:rPr lang="sv-SE" sz="1600" dirty="0"/>
              <a:t> in the </a:t>
            </a:r>
            <a:r>
              <a:rPr lang="sv-SE" sz="1600" dirty="0" err="1"/>
              <a:t>plotting</a:t>
            </a:r>
            <a:r>
              <a:rPr lang="sv-SE" sz="1600" dirty="0"/>
              <a:t> </a:t>
            </a:r>
            <a:r>
              <a:rPr lang="sv-SE" sz="1600" dirty="0" err="1"/>
              <a:t>function</a:t>
            </a:r>
            <a:r>
              <a:rPr lang="sv-SE" sz="1600" dirty="0"/>
              <a:t> or inside par(…)</a:t>
            </a:r>
          </a:p>
          <a:p>
            <a:pPr lvl="1"/>
            <a:r>
              <a:rPr lang="sv-SE" sz="1400" dirty="0" err="1"/>
              <a:t>Pch</a:t>
            </a:r>
            <a:r>
              <a:rPr lang="sv-SE" sz="1400" dirty="0"/>
              <a:t>=</a:t>
            </a:r>
            <a:r>
              <a:rPr lang="sv-SE" sz="1400" dirty="0" err="1"/>
              <a:t>number</a:t>
            </a:r>
            <a:r>
              <a:rPr lang="sv-SE" sz="1400" dirty="0"/>
              <a:t> – symbol </a:t>
            </a:r>
            <a:r>
              <a:rPr lang="sv-SE" sz="1400" dirty="0" err="1"/>
              <a:t>that</a:t>
            </a:r>
            <a:r>
              <a:rPr lang="sv-SE" sz="1400" dirty="0"/>
              <a:t> is </a:t>
            </a:r>
            <a:r>
              <a:rPr lang="sv-SE" sz="1400" dirty="0" err="1"/>
              <a:t>plotted</a:t>
            </a:r>
            <a:endParaRPr lang="sv-SE" sz="1400" dirty="0"/>
          </a:p>
          <a:p>
            <a:pPr lvl="1"/>
            <a:r>
              <a:rPr lang="sv-SE" sz="1400" dirty="0" err="1"/>
              <a:t>Lty</a:t>
            </a:r>
            <a:r>
              <a:rPr lang="sv-SE" sz="1400" dirty="0"/>
              <a:t>=</a:t>
            </a:r>
            <a:r>
              <a:rPr lang="sv-SE" sz="1400" dirty="0" err="1"/>
              <a:t>number</a:t>
            </a:r>
            <a:r>
              <a:rPr lang="sv-SE" sz="1400" dirty="0"/>
              <a:t> – </a:t>
            </a:r>
            <a:r>
              <a:rPr lang="sv-SE" sz="1400" dirty="0" err="1"/>
              <a:t>linetype</a:t>
            </a:r>
            <a:endParaRPr lang="sv-SE" sz="1400" dirty="0"/>
          </a:p>
          <a:p>
            <a:pPr lvl="1"/>
            <a:r>
              <a:rPr lang="sv-SE" sz="1400" dirty="0"/>
              <a:t>Las=0 1 eller 2 </a:t>
            </a:r>
            <a:r>
              <a:rPr lang="sv-SE" sz="1400" dirty="0" err="1"/>
              <a:t>Direction</a:t>
            </a:r>
            <a:r>
              <a:rPr lang="sv-SE" sz="1400" dirty="0"/>
              <a:t> </a:t>
            </a:r>
            <a:r>
              <a:rPr lang="sv-SE" sz="1400" dirty="0" err="1"/>
              <a:t>of</a:t>
            </a:r>
            <a:r>
              <a:rPr lang="sv-SE" sz="1400" dirty="0"/>
              <a:t> </a:t>
            </a:r>
            <a:r>
              <a:rPr lang="sv-SE" sz="1400" dirty="0" err="1"/>
              <a:t>axis</a:t>
            </a:r>
            <a:r>
              <a:rPr lang="sv-SE" sz="1400" dirty="0"/>
              <a:t> </a:t>
            </a:r>
            <a:r>
              <a:rPr lang="sv-SE" sz="1400" dirty="0" err="1"/>
              <a:t>values</a:t>
            </a:r>
            <a:endParaRPr lang="sv-SE" sz="1400" dirty="0"/>
          </a:p>
          <a:p>
            <a:pPr lvl="1"/>
            <a:r>
              <a:rPr lang="sv-SE" sz="1400" dirty="0" err="1"/>
              <a:t>mai=c</a:t>
            </a:r>
            <a:r>
              <a:rPr lang="sv-SE" sz="1400" dirty="0"/>
              <a:t>(</a:t>
            </a:r>
            <a:r>
              <a:rPr lang="en-US" sz="1400" dirty="0"/>
              <a:t>bottom, left, top, right</a:t>
            </a:r>
            <a:r>
              <a:rPr lang="sv-SE" sz="1400" dirty="0"/>
              <a:t>) – </a:t>
            </a:r>
            <a:r>
              <a:rPr lang="sv-SE" sz="1400" dirty="0" err="1"/>
              <a:t>margins</a:t>
            </a:r>
            <a:r>
              <a:rPr lang="sv-SE" sz="1400" dirty="0"/>
              <a:t> (</a:t>
            </a:r>
            <a:r>
              <a:rPr lang="sv-SE" sz="1400" dirty="0" err="1"/>
              <a:t>inch</a:t>
            </a:r>
            <a:r>
              <a:rPr lang="sv-SE" sz="1400" dirty="0"/>
              <a:t>)</a:t>
            </a:r>
          </a:p>
          <a:p>
            <a:pPr lvl="1"/>
            <a:r>
              <a:rPr lang="sv-SE" sz="1400" dirty="0" err="1"/>
              <a:t>adj</a:t>
            </a:r>
            <a:r>
              <a:rPr lang="sv-SE" sz="1400" dirty="0"/>
              <a:t>=</a:t>
            </a:r>
            <a:r>
              <a:rPr lang="sv-SE" sz="1400" dirty="0" err="1"/>
              <a:t>between</a:t>
            </a:r>
            <a:r>
              <a:rPr lang="sv-SE" sz="1400" dirty="0"/>
              <a:t> 0 and 1, </a:t>
            </a:r>
            <a:r>
              <a:rPr lang="sv-SE" sz="1400" dirty="0" err="1"/>
              <a:t>horizontal</a:t>
            </a:r>
            <a:r>
              <a:rPr lang="sv-SE" sz="1400" dirty="0"/>
              <a:t> </a:t>
            </a:r>
            <a:r>
              <a:rPr lang="sv-SE" sz="1400" dirty="0" err="1"/>
              <a:t>justification</a:t>
            </a:r>
            <a:endParaRPr lang="sv-SE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Graphical</a:t>
            </a:r>
            <a:r>
              <a:rPr lang="sv-SE" dirty="0"/>
              <a:t> parametes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4725144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barplot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mydata$Area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names.arg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mydata$County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horiz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=TRUE,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las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=1,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xlim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=c(0,1000), col="orange", main="Area of the US regions",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xlab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="Area");</a:t>
            </a: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691" y="2060847"/>
            <a:ext cx="4516781" cy="279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431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/>
              <a:t>Dividing </a:t>
            </a:r>
            <a:r>
              <a:rPr lang="sv-SE" sz="2400" dirty="0" err="1"/>
              <a:t>training</a:t>
            </a:r>
            <a:r>
              <a:rPr lang="sv-SE" sz="2400" dirty="0"/>
              <a:t>/test</a:t>
            </a:r>
            <a:endParaRPr lang="sv-SE" sz="1600" dirty="0"/>
          </a:p>
          <a:p>
            <a:pPr marL="0" indent="0">
              <a:buNone/>
            </a:pPr>
            <a:endParaRPr lang="sv-SE" sz="2000" dirty="0"/>
          </a:p>
          <a:p>
            <a:pPr marL="0" indent="0">
              <a:buNone/>
            </a:pPr>
            <a:endParaRPr lang="sv-SE" sz="2000" dirty="0"/>
          </a:p>
          <a:p>
            <a:endParaRPr lang="sv-SE" sz="2000" dirty="0"/>
          </a:p>
          <a:p>
            <a:endParaRPr lang="sv-SE" sz="2000" dirty="0"/>
          </a:p>
          <a:p>
            <a:r>
              <a:rPr lang="sv-SE" sz="2000" dirty="0" err="1"/>
              <a:t>Computing</a:t>
            </a:r>
            <a:r>
              <a:rPr lang="sv-SE" sz="2000" dirty="0"/>
              <a:t> </a:t>
            </a:r>
            <a:r>
              <a:rPr lang="sv-SE" sz="2000" dirty="0" err="1"/>
              <a:t>misclassification</a:t>
            </a:r>
            <a:r>
              <a:rPr lang="sv-SE" sz="2000" dirty="0"/>
              <a:t> rate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262063"/>
            <a:ext cx="50273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data=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(X=c(1,1,2,2,3), Y=c("M","F","M","M","F"))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n=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(data)[1]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(12345) 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id=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(1:n,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(n*0.5)) 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=data[id,] 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test=data[-id,] 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132856"/>
            <a:ext cx="13430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92332" y="403497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missclass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(X,X1){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 n=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(1-sum(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diag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(table(X,X1)))/n)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49" y="5229200"/>
            <a:ext cx="36099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6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/>
              <a:t>Basics in 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sv-SE" sz="2400" b="1" dirty="0" err="1"/>
              <a:t>Important</a:t>
            </a:r>
            <a:r>
              <a:rPr lang="sv-SE" sz="2400" b="1" dirty="0"/>
              <a:t> </a:t>
            </a:r>
            <a:r>
              <a:rPr lang="sv-SE" sz="2400" b="1" dirty="0" err="1"/>
              <a:t>to</a:t>
            </a:r>
            <a:r>
              <a:rPr lang="sv-SE" sz="2400" b="1" dirty="0"/>
              <a:t> </a:t>
            </a:r>
            <a:r>
              <a:rPr lang="sv-SE" sz="2400" b="1" dirty="0" err="1"/>
              <a:t>know</a:t>
            </a:r>
            <a:r>
              <a:rPr lang="sv-SE" sz="2400" b="1" dirty="0"/>
              <a:t>:</a:t>
            </a:r>
          </a:p>
          <a:p>
            <a:pPr>
              <a:defRPr/>
            </a:pPr>
            <a:r>
              <a:rPr lang="sv-SE" sz="2400" dirty="0" err="1"/>
              <a:t>Create</a:t>
            </a:r>
            <a:r>
              <a:rPr lang="sv-SE" sz="2400" dirty="0"/>
              <a:t> a new </a:t>
            </a:r>
            <a:r>
              <a:rPr lang="sv-SE" sz="2400" dirty="0" err="1"/>
              <a:t>file</a:t>
            </a:r>
            <a:r>
              <a:rPr lang="sv-SE" sz="2400" dirty="0"/>
              <a:t> and save it (</a:t>
            </a:r>
            <a:r>
              <a:rPr lang="sv-SE" sz="2400" dirty="0" err="1"/>
              <a:t>File</a:t>
            </a:r>
            <a:r>
              <a:rPr lang="sv-SE" sz="2400" dirty="0"/>
              <a:t> </a:t>
            </a:r>
            <a:r>
              <a:rPr lang="sv-SE" sz="2400" dirty="0" err="1"/>
              <a:t>menu</a:t>
            </a:r>
            <a:r>
              <a:rPr lang="sv-SE" sz="2400" dirty="0"/>
              <a:t>)</a:t>
            </a:r>
          </a:p>
          <a:p>
            <a:pPr>
              <a:defRPr/>
            </a:pPr>
            <a:r>
              <a:rPr lang="sv-SE" sz="2400" dirty="0" err="1"/>
              <a:t>Running</a:t>
            </a:r>
            <a:r>
              <a:rPr lang="sv-SE" sz="2400" dirty="0"/>
              <a:t> </a:t>
            </a:r>
            <a:r>
              <a:rPr lang="sv-SE" sz="2400" dirty="0" err="1"/>
              <a:t>one</a:t>
            </a:r>
            <a:r>
              <a:rPr lang="sv-SE" sz="2400" dirty="0"/>
              <a:t> </a:t>
            </a:r>
            <a:r>
              <a:rPr lang="sv-SE" sz="2400" dirty="0" err="1"/>
              <a:t>line</a:t>
            </a:r>
            <a:r>
              <a:rPr lang="sv-SE" sz="2400" dirty="0"/>
              <a:t> or </a:t>
            </a:r>
            <a:r>
              <a:rPr lang="sv-SE" sz="2400" dirty="0" err="1"/>
              <a:t>entire</a:t>
            </a:r>
            <a:r>
              <a:rPr lang="sv-SE" sz="2400" dirty="0"/>
              <a:t> </a:t>
            </a:r>
            <a:r>
              <a:rPr lang="sv-SE" sz="2400" dirty="0" err="1"/>
              <a:t>code</a:t>
            </a:r>
            <a:r>
              <a:rPr lang="sv-SE" sz="2400" dirty="0"/>
              <a:t> (Edit </a:t>
            </a:r>
            <a:r>
              <a:rPr lang="sv-SE" sz="2400" dirty="0" err="1"/>
              <a:t>menu</a:t>
            </a:r>
            <a:r>
              <a:rPr lang="sv-SE" sz="2400" dirty="0"/>
              <a:t>)</a:t>
            </a:r>
          </a:p>
          <a:p>
            <a:pPr>
              <a:defRPr/>
            </a:pPr>
            <a:r>
              <a:rPr lang="sv-SE" sz="2400" dirty="0" err="1"/>
              <a:t>Running</a:t>
            </a:r>
            <a:r>
              <a:rPr lang="sv-SE" sz="2400" dirty="0"/>
              <a:t> </a:t>
            </a:r>
            <a:r>
              <a:rPr lang="sv-SE" sz="2400" dirty="0" err="1"/>
              <a:t>one</a:t>
            </a:r>
            <a:r>
              <a:rPr lang="sv-SE" sz="2400" dirty="0"/>
              <a:t> </a:t>
            </a:r>
            <a:r>
              <a:rPr lang="sv-SE" sz="2400" dirty="0" err="1"/>
              <a:t>line</a:t>
            </a:r>
            <a:r>
              <a:rPr lang="sv-SE" sz="2400" dirty="0"/>
              <a:t> in </a:t>
            </a:r>
            <a:r>
              <a:rPr lang="sv-SE" sz="2400" dirty="0" err="1"/>
              <a:t>console</a:t>
            </a:r>
            <a:endParaRPr lang="sv-SE" sz="2400" dirty="0"/>
          </a:p>
          <a:p>
            <a:pPr>
              <a:defRPr/>
            </a:pPr>
            <a:r>
              <a:rPr lang="sv-SE" sz="2400" dirty="0" err="1"/>
              <a:t>Workspace</a:t>
            </a:r>
            <a:r>
              <a:rPr lang="sv-SE" sz="2400" dirty="0"/>
              <a:t> (</a:t>
            </a:r>
            <a:r>
              <a:rPr lang="sv-SE" sz="2400" dirty="0" err="1"/>
              <a:t>Observe</a:t>
            </a:r>
            <a:r>
              <a:rPr lang="sv-SE" sz="2400" dirty="0"/>
              <a:t>, Save, Clear)</a:t>
            </a:r>
          </a:p>
          <a:p>
            <a:pPr>
              <a:defRPr/>
            </a:pPr>
            <a:r>
              <a:rPr lang="sv-SE" sz="2400" dirty="0" err="1"/>
              <a:t>Setting</a:t>
            </a:r>
            <a:r>
              <a:rPr lang="sv-SE" sz="2400" dirty="0"/>
              <a:t> </a:t>
            </a:r>
            <a:r>
              <a:rPr lang="sv-SE" sz="2400" dirty="0" err="1"/>
              <a:t>current</a:t>
            </a:r>
            <a:r>
              <a:rPr lang="sv-SE" sz="2400" dirty="0"/>
              <a:t> directory (Tools)</a:t>
            </a:r>
          </a:p>
          <a:p>
            <a:pPr>
              <a:defRPr/>
            </a:pPr>
            <a:r>
              <a:rPr lang="sv-SE" sz="2400" dirty="0" err="1"/>
              <a:t>Installing</a:t>
            </a:r>
            <a:r>
              <a:rPr lang="sv-SE" sz="2400" dirty="0"/>
              <a:t> new </a:t>
            </a:r>
            <a:r>
              <a:rPr lang="sv-SE" sz="2400" dirty="0" err="1"/>
              <a:t>package</a:t>
            </a:r>
            <a:r>
              <a:rPr lang="sv-SE" sz="2400" dirty="0"/>
              <a:t> (Packages </a:t>
            </a:r>
            <a:r>
              <a:rPr lang="sv-SE" sz="2400" dirty="0" err="1"/>
              <a:t>tabs</a:t>
            </a:r>
            <a:r>
              <a:rPr lang="sv-SE" sz="2400" dirty="0"/>
              <a:t>)</a:t>
            </a:r>
          </a:p>
          <a:p>
            <a:pPr>
              <a:defRPr/>
            </a:pPr>
            <a:endParaRPr lang="sv-SE" sz="2400" dirty="0"/>
          </a:p>
          <a:p>
            <a:pPr>
              <a:defRPr/>
            </a:pPr>
            <a:endParaRPr lang="sv-SE" sz="2400" dirty="0"/>
          </a:p>
          <a:p>
            <a:pPr>
              <a:defRPr/>
            </a:pPr>
            <a:endParaRPr lang="sv-SE" sz="2400" dirty="0"/>
          </a:p>
          <a:p>
            <a:pPr>
              <a:defRPr/>
            </a:pPr>
            <a:endParaRPr lang="sv-SE" sz="2400" dirty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258888" y="6315075"/>
            <a:ext cx="2233612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</p:spTree>
    <p:extLst>
      <p:ext uri="{BB962C8B-B14F-4D97-AF65-F5344CB8AC3E}">
        <p14:creationId xmlns:p14="http://schemas.microsoft.com/office/powerpoint/2010/main" val="250529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Call help</a:t>
            </a:r>
            <a:endParaRPr lang="sv-SE" altLang="sv-SE"/>
          </a:p>
        </p:txBody>
      </p:sp>
      <p:sp>
        <p:nvSpPr>
          <p:cNvPr id="22531" name="Content Placeholder 1"/>
          <p:cNvSpPr>
            <a:spLocks noGrp="1"/>
          </p:cNvSpPr>
          <p:nvPr>
            <p:ph idx="1"/>
          </p:nvPr>
        </p:nvSpPr>
        <p:spPr>
          <a:xfrm>
            <a:off x="1258888" y="1484313"/>
            <a:ext cx="6769100" cy="4525962"/>
          </a:xfrm>
        </p:spPr>
        <p:txBody>
          <a:bodyPr/>
          <a:lstStyle/>
          <a:p>
            <a:r>
              <a:rPr lang="en-US" altLang="sv-SE" sz="2000" dirty="0"/>
              <a:t>Specific function</a:t>
            </a:r>
          </a:p>
          <a:p>
            <a:pPr lvl="1"/>
            <a:r>
              <a:rPr lang="en-US" altLang="sv-SE" sz="1800" dirty="0"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altLang="sv-SE" sz="1800" i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altLang="sv-SE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sv-SE" sz="2000" dirty="0"/>
              <a:t>Help browser</a:t>
            </a:r>
          </a:p>
          <a:p>
            <a:pPr lvl="1"/>
            <a:r>
              <a:rPr lang="en-US" altLang="sv-SE" sz="1800" dirty="0" err="1">
                <a:latin typeface="Courier New" pitchFamily="49" charset="0"/>
                <a:cs typeface="Courier New" pitchFamily="49" charset="0"/>
              </a:rPr>
              <a:t>help.start</a:t>
            </a:r>
            <a:r>
              <a:rPr lang="en-US" altLang="sv-SE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sv-SE" sz="2000" dirty="0"/>
              <a:t>Search for something in help</a:t>
            </a:r>
          </a:p>
          <a:p>
            <a:pPr lvl="1"/>
            <a:r>
              <a:rPr lang="en-US" altLang="sv-SE" sz="1800" dirty="0" err="1">
                <a:latin typeface="Courier New" pitchFamily="49" charset="0"/>
                <a:cs typeface="Courier New" pitchFamily="49" charset="0"/>
              </a:rPr>
              <a:t>help.search</a:t>
            </a:r>
            <a:r>
              <a:rPr lang="en-US" altLang="sv-SE" sz="18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altLang="sv-SE" sz="1800" i="1" dirty="0">
                <a:latin typeface="Courier New" pitchFamily="49" charset="0"/>
                <a:cs typeface="Courier New" pitchFamily="49" charset="0"/>
              </a:rPr>
              <a:t>expression”</a:t>
            </a:r>
            <a:r>
              <a:rPr lang="en-US" altLang="sv-SE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sv-SE" altLang="sv-SE" sz="2000" dirty="0"/>
              <a:t>Quick </a:t>
            </a:r>
            <a:r>
              <a:rPr lang="sv-SE" altLang="sv-SE" sz="2000" dirty="0" err="1"/>
              <a:t>reminder</a:t>
            </a:r>
            <a:r>
              <a:rPr lang="sv-SE" altLang="sv-SE" sz="2000" dirty="0"/>
              <a:t> </a:t>
            </a:r>
            <a:r>
              <a:rPr lang="sv-SE" altLang="sv-SE" sz="2000" dirty="0" err="1"/>
              <a:t>of</a:t>
            </a:r>
            <a:r>
              <a:rPr lang="sv-SE" altLang="sv-SE" sz="2000" dirty="0"/>
              <a:t> </a:t>
            </a:r>
            <a:r>
              <a:rPr lang="sv-SE" altLang="sv-SE" sz="2000" dirty="0" err="1"/>
              <a:t>function</a:t>
            </a:r>
            <a:r>
              <a:rPr lang="sv-SE" altLang="sv-SE" sz="2000" dirty="0"/>
              <a:t> arguments:</a:t>
            </a:r>
          </a:p>
          <a:p>
            <a:pPr lvl="1"/>
            <a:r>
              <a:rPr lang="en-US" altLang="sv-SE" sz="18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sv-SE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sv-SE" sz="1800" i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altLang="sv-SE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sv-SE" altLang="sv-SE" sz="2000" dirty="0"/>
              <a:t>Examples </a:t>
            </a:r>
            <a:r>
              <a:rPr lang="sv-SE" altLang="sv-SE" sz="2000" dirty="0" err="1"/>
              <a:t>of</a:t>
            </a:r>
            <a:r>
              <a:rPr lang="sv-SE" altLang="sv-SE" sz="2000" dirty="0"/>
              <a:t> </a:t>
            </a:r>
            <a:r>
              <a:rPr lang="sv-SE" altLang="sv-SE" sz="2000" dirty="0" err="1"/>
              <a:t>how</a:t>
            </a:r>
            <a:r>
              <a:rPr lang="sv-SE" altLang="sv-SE" sz="2000" dirty="0"/>
              <a:t> </a:t>
            </a:r>
            <a:r>
              <a:rPr lang="sv-SE" altLang="sv-SE" sz="2000" dirty="0" err="1"/>
              <a:t>to</a:t>
            </a:r>
            <a:r>
              <a:rPr lang="sv-SE" altLang="sv-SE" sz="2000" dirty="0"/>
              <a:t> </a:t>
            </a:r>
            <a:r>
              <a:rPr lang="sv-SE" altLang="sv-SE" sz="2000" dirty="0" err="1"/>
              <a:t>use</a:t>
            </a:r>
            <a:r>
              <a:rPr lang="sv-SE" altLang="sv-SE" sz="2000" dirty="0"/>
              <a:t> </a:t>
            </a:r>
            <a:r>
              <a:rPr lang="sv-SE" altLang="sv-SE" sz="2000" dirty="0" err="1"/>
              <a:t>function</a:t>
            </a:r>
            <a:r>
              <a:rPr lang="sv-SE" altLang="sv-SE" sz="2000" dirty="0"/>
              <a:t>:</a:t>
            </a:r>
          </a:p>
          <a:p>
            <a:pPr lvl="1"/>
            <a:r>
              <a:rPr lang="en-US" altLang="sv-SE" sz="1800" dirty="0">
                <a:latin typeface="Courier New" pitchFamily="49" charset="0"/>
                <a:cs typeface="Courier New" pitchFamily="49" charset="0"/>
              </a:rPr>
              <a:t>example(</a:t>
            </a:r>
            <a:r>
              <a:rPr lang="en-US" altLang="sv-SE" sz="1800" i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altLang="sv-SE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sv-SE" altLang="sv-SE" sz="2000" dirty="0"/>
              <a:t>If </a:t>
            </a:r>
            <a:r>
              <a:rPr lang="sv-SE" altLang="sv-SE" sz="2000" dirty="0" err="1"/>
              <a:t>some</a:t>
            </a:r>
            <a:r>
              <a:rPr lang="sv-SE" altLang="sv-SE" sz="2000" dirty="0"/>
              <a:t> </a:t>
            </a:r>
            <a:r>
              <a:rPr lang="sv-SE" altLang="sv-SE" sz="2000" dirty="0" err="1"/>
              <a:t>method</a:t>
            </a:r>
            <a:r>
              <a:rPr lang="sv-SE" altLang="sv-SE" sz="2000" dirty="0"/>
              <a:t> is not </a:t>
            </a:r>
            <a:r>
              <a:rPr lang="sv-SE" altLang="sv-SE" sz="2000" dirty="0" err="1"/>
              <a:t>installed</a:t>
            </a:r>
            <a:r>
              <a:rPr lang="sv-SE" altLang="sv-SE" sz="2000" dirty="0"/>
              <a:t> on the computer:</a:t>
            </a:r>
          </a:p>
          <a:p>
            <a:pPr lvl="1"/>
            <a:r>
              <a:rPr lang="sv-SE" altLang="sv-SE" sz="1800" dirty="0" err="1">
                <a:latin typeface="Courier New" pitchFamily="49" charset="0"/>
                <a:cs typeface="Courier New" pitchFamily="49" charset="0"/>
              </a:rPr>
              <a:t>RSiteSearch</a:t>
            </a:r>
            <a:r>
              <a:rPr lang="sv-SE" altLang="sv-SE" sz="1800" dirty="0">
                <a:latin typeface="Courier New" pitchFamily="49" charset="0"/>
                <a:cs typeface="Courier New" pitchFamily="49" charset="0"/>
              </a:rPr>
              <a:t>(”expression")</a:t>
            </a:r>
          </a:p>
          <a:p>
            <a:pPr lvl="1">
              <a:buFont typeface="Wingdings" pitchFamily="2" charset="2"/>
              <a:buNone/>
            </a:pPr>
            <a:endParaRPr lang="sv-SE" altLang="sv-SE" sz="1800" dirty="0"/>
          </a:p>
          <a:p>
            <a:endParaRPr lang="sv-SE" altLang="sv-SE" sz="2000" dirty="0"/>
          </a:p>
        </p:txBody>
      </p:sp>
      <p:sp>
        <p:nvSpPr>
          <p:cNvPr id="22532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187450" y="6315075"/>
            <a:ext cx="2376488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</p:spTree>
    <p:extLst>
      <p:ext uri="{BB962C8B-B14F-4D97-AF65-F5344CB8AC3E}">
        <p14:creationId xmlns:p14="http://schemas.microsoft.com/office/powerpoint/2010/main" val="195800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Introduction</a:t>
            </a:r>
            <a:endParaRPr lang="sv-SE" altLang="sv-SE"/>
          </a:p>
        </p:txBody>
      </p:sp>
      <p:sp>
        <p:nvSpPr>
          <p:cNvPr id="2355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sv-SE" sz="2000" dirty="0"/>
              <a:t>R is case-sensitive (A and a)</a:t>
            </a:r>
          </a:p>
          <a:p>
            <a:r>
              <a:rPr lang="en-US" altLang="sv-SE" sz="2000" dirty="0"/>
              <a:t>Each command on a new line</a:t>
            </a:r>
          </a:p>
          <a:p>
            <a:r>
              <a:rPr lang="en-US" altLang="sv-SE" sz="2000" dirty="0"/>
              <a:t>Comment: </a:t>
            </a:r>
          </a:p>
          <a:p>
            <a:pPr>
              <a:buFont typeface="Wingdings" pitchFamily="2" charset="2"/>
              <a:buNone/>
            </a:pPr>
            <a:r>
              <a:rPr lang="en-US" altLang="sv-SE" sz="2000" dirty="0">
                <a:latin typeface="Courier New" pitchFamily="49" charset="0"/>
                <a:cs typeface="Courier New" pitchFamily="49" charset="0"/>
              </a:rPr>
              <a:t>#R is a very cool language!</a:t>
            </a:r>
          </a:p>
          <a:p>
            <a:pPr>
              <a:buFont typeface="Wingdings" pitchFamily="2" charset="2"/>
              <a:buNone/>
            </a:pPr>
            <a:endParaRPr lang="en-US" altLang="sv-SE" sz="2000" dirty="0"/>
          </a:p>
          <a:p>
            <a:pPr>
              <a:buFont typeface="Wingdings" pitchFamily="2" charset="2"/>
              <a:buNone/>
            </a:pPr>
            <a:r>
              <a:rPr lang="en-US" altLang="sv-SE" sz="2000" dirty="0">
                <a:solidFill>
                  <a:srgbClr val="0070C0"/>
                </a:solidFill>
              </a:rPr>
              <a:t>Initialize/set the variable</a:t>
            </a:r>
          </a:p>
          <a:p>
            <a:pPr>
              <a:buFont typeface="Wingdings" pitchFamily="2" charset="2"/>
              <a:buNone/>
            </a:pPr>
            <a:endParaRPr lang="en-US" altLang="sv-SE" sz="2000" dirty="0"/>
          </a:p>
          <a:p>
            <a:pPr>
              <a:buFont typeface="Wingdings" pitchFamily="2" charset="2"/>
              <a:buNone/>
            </a:pPr>
            <a:r>
              <a:rPr lang="en-US" altLang="sv-SE" sz="2000" dirty="0"/>
              <a:t>Use-&gt; or &lt;- or =</a:t>
            </a:r>
          </a:p>
          <a:p>
            <a:pPr>
              <a:buFont typeface="Wingdings" pitchFamily="2" charset="2"/>
              <a:buNone/>
            </a:pPr>
            <a:r>
              <a:rPr lang="en-US" altLang="sv-SE" sz="2000" dirty="0">
                <a:latin typeface="Courier New" pitchFamily="49" charset="0"/>
                <a:cs typeface="Courier New" pitchFamily="49" charset="0"/>
              </a:rPr>
              <a:t>a&lt;-3</a:t>
            </a:r>
          </a:p>
          <a:p>
            <a:pPr>
              <a:buFont typeface="Wingdings" pitchFamily="2" charset="2"/>
              <a:buNone/>
            </a:pPr>
            <a:r>
              <a:rPr lang="en-US" altLang="sv-SE" sz="2000" dirty="0">
                <a:latin typeface="Courier New" pitchFamily="49" charset="0"/>
                <a:cs typeface="Courier New" pitchFamily="49" charset="0"/>
              </a:rPr>
              <a:t>a=3</a:t>
            </a:r>
          </a:p>
          <a:p>
            <a:pPr>
              <a:buFont typeface="Wingdings" pitchFamily="2" charset="2"/>
              <a:buNone/>
            </a:pPr>
            <a:r>
              <a:rPr lang="en-US" altLang="sv-SE" sz="2000" dirty="0">
                <a:latin typeface="Courier New" pitchFamily="49" charset="0"/>
                <a:cs typeface="Courier New" pitchFamily="49" charset="0"/>
              </a:rPr>
              <a:t>3-&gt;b</a:t>
            </a:r>
          </a:p>
          <a:p>
            <a:pPr>
              <a:buFont typeface="Wingdings" pitchFamily="2" charset="2"/>
              <a:buNone/>
            </a:pPr>
            <a:endParaRPr lang="en-US" altLang="sv-SE" sz="2000" dirty="0"/>
          </a:p>
          <a:p>
            <a:pPr>
              <a:buFont typeface="Wingdings" pitchFamily="2" charset="2"/>
              <a:buNone/>
            </a:pPr>
            <a:endParaRPr lang="en-US" altLang="sv-S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6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258888" y="6315075"/>
            <a:ext cx="2233612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</p:spTree>
    <p:extLst>
      <p:ext uri="{BB962C8B-B14F-4D97-AF65-F5344CB8AC3E}">
        <p14:creationId xmlns:p14="http://schemas.microsoft.com/office/powerpoint/2010/main" val="43610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Vectors</a:t>
            </a:r>
            <a:endParaRPr lang="sv-SE" altLang="sv-S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1772816"/>
            <a:ext cx="7067550" cy="4017962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Create a vector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z="1800" dirty="0"/>
              <a:t>x&lt;-c(1,3)</a:t>
            </a:r>
          </a:p>
          <a:p>
            <a:pPr marL="514350" indent="-457200">
              <a:defRPr/>
            </a:pPr>
            <a:r>
              <a:rPr lang="en-US" sz="2000" dirty="0"/>
              <a:t>See the result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z="1800" dirty="0"/>
              <a:t>x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z="1800" dirty="0"/>
              <a:t>print(x)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sz="1800" dirty="0"/>
          </a:p>
          <a:p>
            <a:pPr>
              <a:defRPr/>
            </a:pPr>
            <a:r>
              <a:rPr lang="en-US" sz="2200" dirty="0"/>
              <a:t>Create an empty vector</a:t>
            </a:r>
          </a:p>
          <a:p>
            <a:pPr marL="457200" lvl="1" indent="0">
              <a:buNone/>
              <a:defRPr/>
            </a:pPr>
            <a:r>
              <a:rPr lang="en-US" sz="1800" dirty="0"/>
              <a:t>Y=numeric(10)</a:t>
            </a:r>
          </a:p>
          <a:p>
            <a:pPr marL="457200" lvl="1" indent="0">
              <a:buNone/>
              <a:defRPr/>
            </a:pPr>
            <a:r>
              <a:rPr lang="en-US" sz="1800" dirty="0"/>
              <a:t>Y</a:t>
            </a:r>
          </a:p>
        </p:txBody>
      </p:sp>
      <p:sp>
        <p:nvSpPr>
          <p:cNvPr id="24580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403350" y="6315075"/>
            <a:ext cx="24479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  <p:pic>
        <p:nvPicPr>
          <p:cNvPr id="24581" name="Picture 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88840"/>
            <a:ext cx="1368152" cy="94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653136"/>
            <a:ext cx="26479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92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Sequence</a:t>
            </a:r>
            <a:endParaRPr lang="sv-SE" altLang="sv-SE"/>
          </a:p>
        </p:txBody>
      </p:sp>
      <p:sp>
        <p:nvSpPr>
          <p:cNvPr id="2662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sv-SE"/>
              <a:t>Either‘: ‘ or seq()</a:t>
            </a:r>
          </a:p>
          <a:p>
            <a:endParaRPr lang="sv-SE" altLang="sv-SE"/>
          </a:p>
        </p:txBody>
      </p:sp>
      <p:sp>
        <p:nvSpPr>
          <p:cNvPr id="26628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476375" y="6315075"/>
            <a:ext cx="24479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420938"/>
            <a:ext cx="6572250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80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sv-SE" sz="1800" dirty="0"/>
              <a:t>indexing</a:t>
            </a:r>
          </a:p>
          <a:p>
            <a:r>
              <a:rPr lang="en-US" altLang="sv-SE" sz="1800" dirty="0"/>
              <a:t>Element-wise: +-*/</a:t>
            </a:r>
            <a:r>
              <a:rPr lang="sv-SE" altLang="sv-SE" sz="1800" dirty="0"/>
              <a:t>^</a:t>
            </a:r>
            <a:endParaRPr lang="en-US" altLang="sv-SE" sz="1800" dirty="0"/>
          </a:p>
          <a:p>
            <a:r>
              <a:rPr lang="en-US" altLang="sv-SE" sz="1800" dirty="0"/>
              <a:t>log </a:t>
            </a:r>
            <a:r>
              <a:rPr lang="en-US" altLang="sv-SE" sz="1800" dirty="0" err="1"/>
              <a:t>exp</a:t>
            </a:r>
            <a:r>
              <a:rPr lang="en-US" altLang="sv-SE" sz="1800" dirty="0"/>
              <a:t> sin cos </a:t>
            </a:r>
          </a:p>
          <a:p>
            <a:r>
              <a:rPr lang="en-US" altLang="sv-SE" sz="1800" dirty="0"/>
              <a:t>length –number of elements</a:t>
            </a:r>
          </a:p>
          <a:p>
            <a:r>
              <a:rPr lang="en-US" altLang="sv-SE" sz="1800" dirty="0"/>
              <a:t>sum - sum of all elements</a:t>
            </a:r>
          </a:p>
          <a:p>
            <a:r>
              <a:rPr lang="en-US" altLang="sv-SE" sz="1800" dirty="0"/>
              <a:t>max min sort order </a:t>
            </a:r>
          </a:p>
          <a:p>
            <a:r>
              <a:rPr lang="en-US" altLang="sv-SE" sz="1800" dirty="0" err="1"/>
              <a:t>which.min</a:t>
            </a:r>
            <a:r>
              <a:rPr lang="en-US" altLang="sv-SE" sz="1800" dirty="0"/>
              <a:t> </a:t>
            </a:r>
            <a:r>
              <a:rPr lang="en-US" altLang="sv-SE" sz="1800" dirty="0" err="1"/>
              <a:t>which.max</a:t>
            </a:r>
            <a:endParaRPr lang="en-US" altLang="sv-SE" sz="1800" dirty="0"/>
          </a:p>
          <a:p>
            <a:pPr>
              <a:buFont typeface="Wingdings" pitchFamily="2" charset="2"/>
              <a:buNone/>
            </a:pPr>
            <a:endParaRPr lang="en-US" altLang="sv-SE" sz="1800" dirty="0"/>
          </a:p>
          <a:p>
            <a:pPr>
              <a:buFont typeface="Wingdings" pitchFamily="2" charset="2"/>
              <a:buNone/>
            </a:pPr>
            <a:r>
              <a:rPr lang="en-US" altLang="sv-SE" sz="1800" dirty="0" err="1">
                <a:solidFill>
                  <a:srgbClr val="0070C0"/>
                </a:solidFill>
              </a:rPr>
              <a:t>Logicals</a:t>
            </a:r>
            <a:r>
              <a:rPr lang="en-US" altLang="sv-SE" sz="1800" dirty="0">
                <a:solidFill>
                  <a:srgbClr val="0070C0"/>
                </a:solidFill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sv-SE" sz="1800" dirty="0"/>
              <a:t>TRUE or FALSE:</a:t>
            </a:r>
          </a:p>
          <a:p>
            <a:pPr>
              <a:buFont typeface="Wingdings" pitchFamily="2" charset="2"/>
              <a:buNone/>
            </a:pPr>
            <a:r>
              <a:rPr lang="en-US" altLang="sv-SE" sz="1800" dirty="0">
                <a:latin typeface="Courier New" pitchFamily="49" charset="0"/>
                <a:cs typeface="Courier New" pitchFamily="49" charset="0"/>
              </a:rPr>
              <a:t>A=TRUE;</a:t>
            </a:r>
          </a:p>
          <a:p>
            <a:pPr>
              <a:buFont typeface="Wingdings" pitchFamily="2" charset="2"/>
              <a:buNone/>
            </a:pPr>
            <a:endParaRPr lang="en-US" altLang="sv-SE" sz="1800" dirty="0"/>
          </a:p>
          <a:p>
            <a:pPr>
              <a:buFont typeface="Wingdings" pitchFamily="2" charset="2"/>
              <a:buNone/>
            </a:pPr>
            <a:r>
              <a:rPr lang="sv-SE" altLang="sv-SE" sz="1800"/>
              <a:t>==  &gt;   </a:t>
            </a:r>
            <a:r>
              <a:rPr lang="sv-SE" altLang="sv-SE" sz="1800" dirty="0"/>
              <a:t>&gt;=   &lt;   &lt;=   !=   &amp; (and)</a:t>
            </a:r>
            <a:r>
              <a:rPr lang="en-US" altLang="sv-SE" sz="1800" dirty="0"/>
              <a:t>   | (or)</a:t>
            </a:r>
          </a:p>
          <a:p>
            <a:endParaRPr lang="en-US" altLang="sv-SE" sz="1800" dirty="0"/>
          </a:p>
          <a:p>
            <a:endParaRPr lang="sv-SE" altLang="sv-SE" sz="1800" dirty="0"/>
          </a:p>
        </p:txBody>
      </p:sp>
      <p:sp>
        <p:nvSpPr>
          <p:cNvPr id="2560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4572000" y="6315075"/>
            <a:ext cx="12350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  <p:sp>
        <p:nvSpPr>
          <p:cNvPr id="2560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Operation with vectors</a:t>
            </a:r>
            <a:endParaRPr lang="sv-SE" altLang="sv-SE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90650"/>
            <a:ext cx="23145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238409"/>
            <a:ext cx="18478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983887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0139FD588BE54283917262912FC268" ma:contentTypeVersion="6" ma:contentTypeDescription="Create a new document." ma:contentTypeScope="" ma:versionID="1e3eca1eccce2f385fcc1b50853643dd">
  <xsd:schema xmlns:xsd="http://www.w3.org/2001/XMLSchema" xmlns:xs="http://www.w3.org/2001/XMLSchema" xmlns:p="http://schemas.microsoft.com/office/2006/metadata/properties" xmlns:ns1="http://schemas.microsoft.com/sharepoint/v3" xmlns:ns2="108a5a92-ae9d-4381-85f3-3c746b140ccd" xmlns:ns3="8a43ac29-7517-4eef-8263-50e5e3d65f27" targetNamespace="http://schemas.microsoft.com/office/2006/metadata/properties" ma:root="true" ma:fieldsID="c92efb8f17a153779c8334fcd16f1f5a" ns1:_="" ns2:_="" ns3:_="">
    <xsd:import namespace="http://schemas.microsoft.com/sharepoint/v3"/>
    <xsd:import namespace="108a5a92-ae9d-4381-85f3-3c746b140ccd"/>
    <xsd:import namespace="8a43ac29-7517-4eef-8263-50e5e3d65f27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_lisam_PublishedVersion" minOccurs="0"/>
                <xsd:element ref="ns1:PublishingStartDate" minOccurs="0"/>
                <xsd:element ref="ns1:PublishingExpirationDat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a5a92-ae9d-4381-85f3-3c746b140ccd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43ac29-7517-4eef-8263-50e5e3d65f27" elementFormDefault="qualified">
    <xsd:import namespace="http://schemas.microsoft.com/office/2006/documentManagement/types"/>
    <xsd:import namespace="http://schemas.microsoft.com/office/infopath/2007/PartnerControls"/>
    <xsd:element name="_lisam_PublishedVersion" ma:index="9" nillable="true" ma:displayName="Published Version" ma:internalName="_lisam_PublishedVersion">
      <xsd:simpleType>
        <xsd:restriction base="dms:Text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108a5a92-ae9d-4381-85f3-3c746b140ccd" xsi:nil="true"/>
    <PublishingExpirationDate xmlns="http://schemas.microsoft.com/sharepoint/v3" xsi:nil="true"/>
    <_lisam_PublishedVersion xmlns="8a43ac29-7517-4eef-8263-50e5e3d65f27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48C0C14-C258-4B03-90B5-78837A884970}"/>
</file>

<file path=customXml/itemProps2.xml><?xml version="1.0" encoding="utf-8"?>
<ds:datastoreItem xmlns:ds="http://schemas.openxmlformats.org/officeDocument/2006/customXml" ds:itemID="{89EDB72E-2A74-4ABA-847A-2D9ABBB927F6}"/>
</file>

<file path=customXml/itemProps3.xml><?xml version="1.0" encoding="utf-8"?>
<ds:datastoreItem xmlns:ds="http://schemas.openxmlformats.org/officeDocument/2006/customXml" ds:itemID="{18C599C2-5C99-44D7-9485-0BBFB3D8211F}"/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42588</TotalTime>
  <Words>1329</Words>
  <Application>Microsoft Office PowerPoint</Application>
  <PresentationFormat>Bildspel på skärmen (4:3)</PresentationFormat>
  <Paragraphs>307</Paragraphs>
  <Slides>31</Slides>
  <Notes>1</Notes>
  <HiddenSlides>0</HiddenSlides>
  <MMClips>0</MMClips>
  <ScaleCrop>false</ScaleCrop>
  <HeadingPairs>
    <vt:vector size="8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Courier New</vt:lpstr>
      <vt:lpstr>Wingdings</vt:lpstr>
      <vt:lpstr>mytheme</vt:lpstr>
      <vt:lpstr>Bitmappsbild</vt:lpstr>
      <vt:lpstr>Introduction to R </vt:lpstr>
      <vt:lpstr>R</vt:lpstr>
      <vt:lpstr>Software: use RStudio</vt:lpstr>
      <vt:lpstr>Basics in RStudio</vt:lpstr>
      <vt:lpstr>Call help</vt:lpstr>
      <vt:lpstr>Introduction</vt:lpstr>
      <vt:lpstr>Vectors</vt:lpstr>
      <vt:lpstr>Sequence</vt:lpstr>
      <vt:lpstr>Operation with vectors</vt:lpstr>
      <vt:lpstr>PowerPoint-presentation</vt:lpstr>
      <vt:lpstr>Matrix operations</vt:lpstr>
      <vt:lpstr>Matrix operations</vt:lpstr>
      <vt:lpstr>Indexing for matrices</vt:lpstr>
      <vt:lpstr>Replication</vt:lpstr>
      <vt:lpstr>Matrix operations</vt:lpstr>
      <vt:lpstr>Vector/matrix operations</vt:lpstr>
      <vt:lpstr>Factors</vt:lpstr>
      <vt:lpstr>Lists</vt:lpstr>
      <vt:lpstr>PowerPoint-presentation</vt:lpstr>
      <vt:lpstr>PowerPoint-presentation</vt:lpstr>
      <vt:lpstr>Read data from Excel file</vt:lpstr>
      <vt:lpstr>Conversion between types</vt:lpstr>
      <vt:lpstr>Loops</vt:lpstr>
      <vt:lpstr>Conditioning and loops</vt:lpstr>
      <vt:lpstr>Random number generation</vt:lpstr>
      <vt:lpstr>Using a function</vt:lpstr>
      <vt:lpstr>Writing your own functions</vt:lpstr>
      <vt:lpstr>Graphical procedures</vt:lpstr>
      <vt:lpstr>Graphical parameters</vt:lpstr>
      <vt:lpstr>Graphical parametes</vt:lpstr>
      <vt:lpstr>Some more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Oleg</dc:creator>
  <cp:lastModifiedBy>Oleg Sysoev</cp:lastModifiedBy>
  <cp:revision>587</cp:revision>
  <dcterms:created xsi:type="dcterms:W3CDTF">2008-10-17T08:20:23Z</dcterms:created>
  <dcterms:modified xsi:type="dcterms:W3CDTF">2018-11-05T08:58:33Z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0x010100600139FD588BE54283917262912FC268</vt:lpwstr>
  </property>
</Properties>
</file>