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3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4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31"/>
  </p:notesMasterIdLst>
  <p:sldIdLst>
    <p:sldId id="256" r:id="rId2"/>
    <p:sldId id="300" r:id="rId3"/>
    <p:sldId id="301" r:id="rId4"/>
    <p:sldId id="336" r:id="rId5"/>
    <p:sldId id="304" r:id="rId6"/>
    <p:sldId id="306" r:id="rId7"/>
    <p:sldId id="337" r:id="rId8"/>
    <p:sldId id="339" r:id="rId9"/>
    <p:sldId id="311" r:id="rId10"/>
    <p:sldId id="312" r:id="rId11"/>
    <p:sldId id="313" r:id="rId12"/>
    <p:sldId id="314" r:id="rId13"/>
    <p:sldId id="340" r:id="rId14"/>
    <p:sldId id="316" r:id="rId15"/>
    <p:sldId id="317" r:id="rId16"/>
    <p:sldId id="318" r:id="rId17"/>
    <p:sldId id="319" r:id="rId18"/>
    <p:sldId id="320" r:id="rId19"/>
    <p:sldId id="322" r:id="rId20"/>
    <p:sldId id="343" r:id="rId21"/>
    <p:sldId id="325" r:id="rId22"/>
    <p:sldId id="326" r:id="rId23"/>
    <p:sldId id="315" r:id="rId24"/>
    <p:sldId id="324" r:id="rId25"/>
    <p:sldId id="321" r:id="rId26"/>
    <p:sldId id="327" r:id="rId27"/>
    <p:sldId id="328" r:id="rId28"/>
    <p:sldId id="342" r:id="rId29"/>
    <p:sldId id="341" r:id="rId30"/>
  </p:sldIdLst>
  <p:sldSz cx="9144000" cy="6858000" type="screen4x3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7" autoAdjust="0"/>
  </p:normalViewPr>
  <p:slideViewPr>
    <p:cSldViewPr>
      <p:cViewPr varScale="1">
        <p:scale>
          <a:sx n="83" d="100"/>
          <a:sy n="83" d="100"/>
        </p:scale>
        <p:origin x="12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4ADB048-B6AA-4D22-B925-1E07B42FCC2F}" type="datetimeFigureOut">
              <a:rPr lang="en-US"/>
              <a:pPr>
                <a:defRPr/>
              </a:pPr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CBF2CB4-761B-4BF8-ADAE-309A87B15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71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26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31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68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56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33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28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41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633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91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697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464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710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968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493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7BB98F-F4EB-4A9D-839E-1C54EDEAB4F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139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358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620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874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06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02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72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45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81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47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5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9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9E7385-7E52-438E-88FC-B0C869CA04D4}" type="datetime1">
              <a:rPr lang="sv-SE" smtClean="0"/>
              <a:t>2018-11-07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41135-FE25-4BB9-845D-2A6C9DB4D64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259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78EC2-E0E4-40EE-91FA-301CCF963BA7}" type="datetime1">
              <a:rPr lang="sv-SE" smtClean="0"/>
              <a:t>2018-11-07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1788B-0916-4076-90CD-A11BF9C4C5F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814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A400E-FCFB-44ED-AA79-C9455C83E9A9}" type="datetime1">
              <a:rPr lang="sv-SE" smtClean="0"/>
              <a:t>2018-11-07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041AE-3DF6-4B42-A32B-B013DFED45F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370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61ABF-1FFA-41FB-8726-592C01BCBA28}" type="datetime1">
              <a:rPr lang="sv-SE" smtClean="0"/>
              <a:t>2018-11-07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DAB0-3E44-4037-BFD8-EC40824E78A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305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0FECBE-0BB4-4686-9D68-503914A06516}" type="datetime1">
              <a:rPr lang="sv-SE" smtClean="0"/>
              <a:t>2018-11-07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9442D-BF2B-4F0F-86BC-2E9B5D092FB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476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E673E-2E60-415D-970F-B1535A0F1847}" type="datetime1">
              <a:rPr lang="sv-SE" smtClean="0"/>
              <a:t>2018-11-07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43A0B-D25E-4CEE-9A8D-A89D71CA941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756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ACF50-9083-47B5-9E8A-16BC894455E6}" type="datetime1">
              <a:rPr lang="sv-SE" smtClean="0"/>
              <a:t>2018-11-07</a:t>
            </a:fld>
            <a:endParaRPr lang="sv-S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F4E0B-44E5-4E70-A00D-EAF82574E9B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068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25886-7D95-4D66-88E9-33FF4C1F9344}" type="datetime1">
              <a:rPr lang="sv-SE" smtClean="0"/>
              <a:t>2018-11-07</a:t>
            </a:fld>
            <a:endParaRPr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2B8F3-1A8A-45D7-B8F3-C3176EA3727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890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BC364-2D92-45F7-A1F1-44D3B7277BD3}" type="datetime1">
              <a:rPr lang="sv-SE" smtClean="0"/>
              <a:t>2018-11-07</a:t>
            </a:fld>
            <a:endParaRPr lang="sv-S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7C067-4760-4791-9AD9-243D3788801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65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D5B3DE-7E46-4661-BDE9-5B30ADDA24AD}" type="datetime1">
              <a:rPr lang="sv-SE" smtClean="0"/>
              <a:t>2018-11-07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CB188-BE35-4DCB-B587-5780F2D8A2E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757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62852-7BFD-4AD4-921F-A7E63749FD0B}" type="datetime1">
              <a:rPr lang="sv-SE" smtClean="0"/>
              <a:t>2018-11-07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1C374-092E-49BD-9EFA-BFB4801F359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178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text styles</a:t>
            </a:r>
          </a:p>
          <a:p>
            <a:pPr lvl="1"/>
            <a:r>
              <a:rPr lang="en-US" altLang="sv-SE"/>
              <a:t>Second level</a:t>
            </a:r>
          </a:p>
          <a:p>
            <a:pPr lvl="2"/>
            <a:r>
              <a:rPr lang="en-US" altLang="sv-SE"/>
              <a:t>Third level</a:t>
            </a:r>
          </a:p>
          <a:p>
            <a:pPr lvl="3"/>
            <a:r>
              <a:rPr lang="en-US" altLang="sv-SE"/>
              <a:t>Fourth level</a:t>
            </a:r>
          </a:p>
          <a:p>
            <a:pPr lvl="4"/>
            <a:r>
              <a:rPr lang="en-US" altLang="sv-S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F1AC21A-70A3-497A-8DA6-6AE15C5D8EB1}" type="datetime1">
              <a:rPr lang="sv-SE" smtClean="0"/>
              <a:t>2018-11-07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3457A1C-DCE8-4055-B631-8BF35863A1E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sv-SE" altLang="sv-SE" sz="4800" dirty="0" err="1"/>
              <a:t>Model</a:t>
            </a:r>
            <a:r>
              <a:rPr lang="sv-SE" altLang="sv-SE" sz="4800" dirty="0"/>
              <a:t> </a:t>
            </a:r>
            <a:r>
              <a:rPr lang="sv-SE" altLang="sv-SE" sz="4800" dirty="0" err="1"/>
              <a:t>selection</a:t>
            </a:r>
            <a:endParaRPr lang="sv-SE" altLang="sv-SE" sz="4800" dirty="0"/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sv-SE" altLang="sv-SE" dirty="0" err="1"/>
              <a:t>Lecture</a:t>
            </a:r>
            <a:r>
              <a:rPr lang="sv-SE" altLang="sv-SE" dirty="0"/>
              <a:t> 1e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E41135-FE25-4BB9-845D-2A6C9DB4D648}" type="slidenum">
              <a:rPr lang="sv-SE" smtClean="0"/>
              <a:pPr>
                <a:defRPr/>
              </a:pPr>
              <a:t>1</a:t>
            </a:fld>
            <a:endParaRPr lang="sv-S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Loss </a:t>
            </a:r>
            <a:r>
              <a:rPr lang="sv-SE" dirty="0" err="1"/>
              <a:t>functions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Classification problems</a:t>
                </a:r>
              </a:p>
              <a:p>
                <a:pPr lvl="1"/>
                <a:r>
                  <a:rPr lang="sv-SE" dirty="0"/>
                  <a:t>Common loss </a:t>
                </a:r>
                <a:r>
                  <a:rPr lang="sv-SE" dirty="0" err="1"/>
                  <a:t>function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sv-SE" b="0" i="0" smtClean="0">
                            <a:latin typeface="Cambria Math"/>
                          </a:rPr>
                          <m:t>Y</m:t>
                        </m:r>
                        <m:r>
                          <a:rPr lang="sv-SE" b="0" i="0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sv-SE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sv-SE" b="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sv-SE" b="0" i="1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sv-SE" b="0" i="1" smtClean="0">
                                  <a:latin typeface="Cambria Math"/>
                                </a:rPr>
                                <m:t>=</m:t>
                              </m:r>
                              <m:acc>
                                <m:accPr>
                                  <m:chr m:val="̂"/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sv-SE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sv-SE" b="0" i="1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sv-SE" b="0" i="1" smtClean="0">
                                  <a:latin typeface="Cambria Math"/>
                                </a:rPr>
                                <m:t>≠</m:t>
                              </m:r>
                              <m:acc>
                                <m:accPr>
                                  <m:chr m:val="̂"/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endParaRPr lang="sv-SE" dirty="0"/>
              </a:p>
              <a:p>
                <a:pPr lvl="1"/>
                <a:r>
                  <a:rPr lang="sv-SE" dirty="0" err="1"/>
                  <a:t>When</a:t>
                </a:r>
                <a:r>
                  <a:rPr lang="sv-SE" dirty="0"/>
                  <a:t> </a:t>
                </a:r>
                <a:r>
                  <a:rPr lang="sv-SE" dirty="0" err="1"/>
                  <a:t>minimizing</a:t>
                </a:r>
                <a:r>
                  <a:rPr lang="sv-SE" dirty="0"/>
                  <a:t> the loss, </a:t>
                </a:r>
                <a:r>
                  <a:rPr lang="sv-SE" dirty="0" err="1"/>
                  <a:t>equivalent</a:t>
                </a:r>
                <a:r>
                  <a:rPr lang="sv-SE" dirty="0"/>
                  <a:t> </a:t>
                </a:r>
                <a:r>
                  <a:rPr lang="sv-SE" dirty="0" err="1"/>
                  <a:t>to</a:t>
                </a:r>
                <a:r>
                  <a:rPr lang="sv-SE" dirty="0"/>
                  <a:t> </a:t>
                </a:r>
                <a:r>
                  <a:rPr lang="sv-SE" dirty="0" err="1"/>
                  <a:t>misclassification</a:t>
                </a:r>
                <a:r>
                  <a:rPr lang="sv-SE" dirty="0"/>
                  <a:t> rate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5234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selection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v-SE" sz="2800" b="1" dirty="0">
                    <a:solidFill>
                      <a:srgbClr val="0070C0"/>
                    </a:solidFill>
                  </a:rPr>
                  <a:t>Problem</a:t>
                </a:r>
                <a:r>
                  <a:rPr lang="sv-SE" sz="2800" dirty="0"/>
                  <a:t>: </a:t>
                </a:r>
                <a:r>
                  <a:rPr lang="sv-SE" sz="2800" dirty="0" err="1"/>
                  <a:t>true</a:t>
                </a:r>
                <a:r>
                  <a:rPr lang="sv-SE" sz="2800" dirty="0"/>
                  <a:t> </a:t>
                </a:r>
                <a:r>
                  <a:rPr lang="sv-SE" sz="2800" dirty="0" err="1"/>
                  <a:t>model</a:t>
                </a:r>
                <a:r>
                  <a:rPr lang="sv-SE" sz="2800" dirty="0"/>
                  <a:t> and </a:t>
                </a:r>
                <a:r>
                  <a:rPr lang="sv-SE" sz="2800" dirty="0" err="1"/>
                  <a:t>true</a:t>
                </a:r>
                <a:r>
                  <a:rPr lang="sv-SE" sz="2800" dirty="0"/>
                  <a:t> </a:t>
                </a:r>
                <a14:m>
                  <m:oMath xmlns:m="http://schemas.openxmlformats.org/officeDocument/2006/math">
                    <m:r>
                      <a:rPr lang="sv-SE" sz="2800" b="1" i="1" smtClean="0">
                        <a:latin typeface="Cambria Math"/>
                      </a:rPr>
                      <m:t>𝒘</m:t>
                    </m:r>
                  </m:oMath>
                </a14:m>
                <a:r>
                  <a:rPr lang="sv-SE" sz="2800" b="1" dirty="0"/>
                  <a:t> </a:t>
                </a:r>
                <a:r>
                  <a:rPr lang="sv-SE" sz="2800" dirty="0"/>
                  <a:t>are </a:t>
                </a:r>
                <a:r>
                  <a:rPr lang="sv-SE" sz="2800" dirty="0" err="1"/>
                  <a:t>unknown</a:t>
                </a:r>
                <a:r>
                  <a:rPr lang="sv-SE" sz="2800" dirty="0" err="1">
                    <a:sym typeface="Wingdings" panose="05000000000000000000" pitchFamily="2" charset="2"/>
                  </a:rPr>
                  <a:t>can</a:t>
                </a:r>
                <a:r>
                  <a:rPr lang="sv-SE" sz="2800" dirty="0">
                    <a:sym typeface="Wingdings" panose="05000000000000000000" pitchFamily="2" charset="2"/>
                  </a:rPr>
                  <a:t> not </a:t>
                </a:r>
                <a:r>
                  <a:rPr lang="sv-SE" sz="2800" dirty="0" err="1">
                    <a:sym typeface="Wingdings" panose="05000000000000000000" pitchFamily="2" charset="2"/>
                  </a:rPr>
                  <a:t>compute</a:t>
                </a:r>
                <a:r>
                  <a:rPr lang="sv-SE" sz="2800" dirty="0">
                    <a:sym typeface="Wingdings" panose="05000000000000000000" pitchFamily="2" charset="2"/>
                  </a:rPr>
                  <a:t> </a:t>
                </a:r>
                <a:r>
                  <a:rPr lang="sv-SE" sz="2800" dirty="0" err="1">
                    <a:sym typeface="Wingdings" panose="05000000000000000000" pitchFamily="2" charset="2"/>
                  </a:rPr>
                  <a:t>expected</a:t>
                </a:r>
                <a:r>
                  <a:rPr lang="sv-SE" sz="2800" dirty="0">
                    <a:sym typeface="Wingdings" panose="05000000000000000000" pitchFamily="2" charset="2"/>
                  </a:rPr>
                  <a:t> loss!</a:t>
                </a:r>
              </a:p>
              <a:p>
                <a:endParaRPr lang="sv-SE" sz="2800" b="1" dirty="0"/>
              </a:p>
              <a:p>
                <a:r>
                  <a:rPr lang="sv-SE" sz="2800" dirty="0" err="1"/>
                  <a:t>How</a:t>
                </a:r>
                <a:r>
                  <a:rPr lang="sv-SE" sz="2800" dirty="0"/>
                  <a:t> </a:t>
                </a:r>
                <a:r>
                  <a:rPr lang="sv-SE" sz="2800" dirty="0" err="1"/>
                  <a:t>to</a:t>
                </a:r>
                <a:r>
                  <a:rPr lang="sv-SE" sz="2800" dirty="0"/>
                  <a:t> </a:t>
                </a:r>
                <a:r>
                  <a:rPr lang="sv-SE" sz="2800" dirty="0" err="1"/>
                  <a:t>find</a:t>
                </a:r>
                <a:r>
                  <a:rPr lang="sv-SE" sz="2800" dirty="0"/>
                  <a:t> an optimal </a:t>
                </a:r>
                <a:r>
                  <a:rPr lang="sv-SE" sz="2800" dirty="0" err="1"/>
                  <a:t>model</a:t>
                </a:r>
                <a:r>
                  <a:rPr lang="sv-SE" sz="2800" dirty="0"/>
                  <a:t>?</a:t>
                </a:r>
              </a:p>
              <a:p>
                <a:pPr lvl="1"/>
                <a:r>
                  <a:rPr lang="sv-SE" sz="2400" dirty="0" err="1"/>
                  <a:t>Consider</a:t>
                </a:r>
                <a:r>
                  <a:rPr lang="sv-SE" sz="2400" dirty="0"/>
                  <a:t> </a:t>
                </a:r>
                <a:r>
                  <a:rPr lang="sv-SE" sz="2400" dirty="0" err="1"/>
                  <a:t>what</a:t>
                </a:r>
                <a:r>
                  <a:rPr lang="sv-SE" sz="2400" dirty="0"/>
                  <a:t> </a:t>
                </a:r>
                <a:r>
                  <a:rPr lang="sv-SE" sz="2400" dirty="0" err="1"/>
                  <a:t>expected</a:t>
                </a:r>
                <a:r>
                  <a:rPr lang="sv-SE" sz="2400" dirty="0"/>
                  <a:t> loss (</a:t>
                </a:r>
                <a:r>
                  <a:rPr lang="sv-SE" sz="2400" b="1" dirty="0"/>
                  <a:t>risk</a:t>
                </a:r>
                <a:r>
                  <a:rPr lang="sv-SE" sz="2400" dirty="0"/>
                  <a:t>) </a:t>
                </a:r>
                <a:r>
                  <a:rPr lang="sv-SE" sz="2400" dirty="0" err="1"/>
                  <a:t>depends</a:t>
                </a:r>
                <a:r>
                  <a:rPr lang="sv-SE" sz="2400" dirty="0"/>
                  <a:t> on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sv-SE" sz="2400" b="0" i="1" smtClean="0">
                              <a:latin typeface="Cambria Math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sv-SE" sz="2400" b="0" i="1" smtClean="0">
                          <a:latin typeface="Cambria Math"/>
                        </a:rPr>
                        <m:t>=</m:t>
                      </m:r>
                      <m:r>
                        <a:rPr lang="sv-SE" sz="24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i="1">
                              <a:latin typeface="Cambria Math"/>
                            </a:rPr>
                            <m:t>𝐿</m:t>
                          </m:r>
                          <m:r>
                            <a:rPr lang="sv-SE" sz="2400" i="1">
                              <a:latin typeface="Cambria Math"/>
                            </a:rPr>
                            <m:t>(</m:t>
                          </m:r>
                          <m:r>
                            <a:rPr lang="sv-SE" sz="2400" i="1">
                              <a:latin typeface="Cambria Math"/>
                            </a:rPr>
                            <m:t>𝑌</m:t>
                          </m:r>
                          <m:r>
                            <a:rPr lang="sv-SE" sz="2400" i="1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d>
                            <m:d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sv-SE" sz="2400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sv-SE" sz="2400" i="1">
                                  <a:latin typeface="Cambria Math"/>
                                </a:rPr>
                                <m:t>𝐷</m:t>
                              </m:r>
                            </m:e>
                          </m:d>
                          <m:r>
                            <a:rPr lang="sv-SE" sz="2400" i="1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sv-SE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sv-SE" sz="2400" dirty="0"/>
              </a:p>
              <a:p>
                <a:pPr marL="457200" lvl="1" indent="0">
                  <a:buNone/>
                </a:pPr>
                <a:endParaRPr lang="sv-SE" sz="2400" dirty="0"/>
              </a:p>
              <a:p>
                <a:pPr marL="514350" indent="-457200"/>
                <a:r>
                  <a:rPr lang="sv-SE" sz="2800" dirty="0"/>
                  <a:t>Random </a:t>
                </a:r>
                <a:r>
                  <a:rPr lang="sv-SE" sz="2800" dirty="0" err="1"/>
                  <a:t>factors</a:t>
                </a:r>
                <a:r>
                  <a:rPr lang="sv-SE" sz="2800" dirty="0"/>
                  <a:t>:</a:t>
                </a:r>
              </a:p>
              <a:p>
                <a:pPr marL="914400" lvl="1" indent="-457200"/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sv-SE" sz="2400" dirty="0"/>
                  <a:t> – </a:t>
                </a:r>
                <a:r>
                  <a:rPr lang="sv-SE" sz="2400" b="1" dirty="0" err="1"/>
                  <a:t>training</a:t>
                </a:r>
                <a:r>
                  <a:rPr lang="sv-SE" sz="2400" b="1" dirty="0"/>
                  <a:t> set</a:t>
                </a:r>
              </a:p>
              <a:p>
                <a:pPr marL="914400" lvl="1" indent="-457200"/>
                <a:r>
                  <a:rPr lang="sv-SE" sz="2400" dirty="0"/>
                  <a:t>Y, X – data </a:t>
                </a:r>
                <a:r>
                  <a:rPr lang="sv-SE" sz="2400" dirty="0" err="1"/>
                  <a:t>to</a:t>
                </a:r>
                <a:r>
                  <a:rPr lang="sv-SE" sz="2400" dirty="0"/>
                  <a:t> be </a:t>
                </a:r>
                <a:r>
                  <a:rPr lang="sv-SE" sz="2400" dirty="0" err="1"/>
                  <a:t>predicted</a:t>
                </a:r>
                <a:r>
                  <a:rPr lang="sv-SE" sz="2400" dirty="0"/>
                  <a:t> </a:t>
                </a:r>
                <a:r>
                  <a:rPr lang="sv-SE" sz="2400" b="1" dirty="0"/>
                  <a:t>(</a:t>
                </a:r>
                <a:r>
                  <a:rPr lang="sv-SE" sz="2400" b="1" dirty="0" err="1"/>
                  <a:t>validation</a:t>
                </a:r>
                <a:r>
                  <a:rPr lang="sv-SE" sz="2400" b="1" dirty="0"/>
                  <a:t> set)</a:t>
                </a:r>
              </a:p>
              <a:p>
                <a:pPr marL="914400" lvl="1" indent="-457200"/>
                <a:endParaRPr lang="sv-SE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69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48442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Holdout</a:t>
            </a:r>
            <a:r>
              <a:rPr lang="sv-SE" dirty="0"/>
              <a:t> </a:t>
            </a:r>
            <a:r>
              <a:rPr lang="sv-SE" dirty="0" err="1"/>
              <a:t>method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sv-SE" dirty="0"/>
                  <a:t>Simplify the risk </a:t>
                </a:r>
                <a:r>
                  <a:rPr lang="sv-SE" dirty="0" err="1"/>
                  <a:t>estimation</a:t>
                </a:r>
                <a:r>
                  <a:rPr lang="sv-SE" dirty="0"/>
                  <a:t>:</a:t>
                </a:r>
              </a:p>
              <a:p>
                <a:pPr lvl="1"/>
                <a:r>
                  <a:rPr lang="sv-SE" dirty="0"/>
                  <a:t>Fix D as a </a:t>
                </a:r>
                <a:r>
                  <a:rPr lang="sv-SE" dirty="0" err="1"/>
                  <a:t>particular</a:t>
                </a:r>
                <a:r>
                  <a:rPr lang="sv-SE" dirty="0"/>
                  <a:t> </a:t>
                </a:r>
                <a:r>
                  <a:rPr lang="sv-SE" dirty="0" err="1"/>
                  <a:t>training</a:t>
                </a:r>
                <a:r>
                  <a:rPr lang="sv-SE" dirty="0"/>
                  <a:t> set T</a:t>
                </a:r>
              </a:p>
              <a:p>
                <a:pPr lvl="1"/>
                <a:r>
                  <a:rPr lang="sv-SE" dirty="0"/>
                  <a:t>Fix Y,X as a </a:t>
                </a:r>
                <a:r>
                  <a:rPr lang="sv-SE" dirty="0" err="1"/>
                  <a:t>particular</a:t>
                </a:r>
                <a:r>
                  <a:rPr lang="sv-SE" dirty="0"/>
                  <a:t> </a:t>
                </a:r>
                <a:r>
                  <a:rPr lang="sv-SE" dirty="0" err="1"/>
                  <a:t>validation</a:t>
                </a:r>
                <a:r>
                  <a:rPr lang="sv-SE" dirty="0"/>
                  <a:t> set V</a:t>
                </a:r>
              </a:p>
              <a:p>
                <a:pPr lvl="1"/>
                <a:endParaRPr lang="sv-SE" dirty="0"/>
              </a:p>
              <a:p>
                <a:r>
                  <a:rPr lang="sv-SE" dirty="0"/>
                  <a:t>Risk </a:t>
                </a:r>
                <a:r>
                  <a:rPr lang="sv-SE" dirty="0" err="1"/>
                  <a:t>becomes</a:t>
                </a:r>
                <a:r>
                  <a:rPr lang="sv-SE" dirty="0"/>
                  <a:t> (</a:t>
                </a:r>
                <a:r>
                  <a:rPr lang="sv-SE" b="1" dirty="0" err="1">
                    <a:solidFill>
                      <a:srgbClr val="0070C0"/>
                    </a:solidFill>
                  </a:rPr>
                  <a:t>empirical</a:t>
                </a:r>
                <a:r>
                  <a:rPr lang="sv-SE" b="1" dirty="0">
                    <a:solidFill>
                      <a:srgbClr val="0070C0"/>
                    </a:solidFill>
                  </a:rPr>
                  <a:t> risk</a:t>
                </a:r>
                <a:r>
                  <a:rPr lang="sv-SE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b="0" i="1" smtClean="0">
                              <a:latin typeface="Cambria Math"/>
                            </a:rPr>
                            <m:t>𝑅</m:t>
                          </m:r>
                        </m:e>
                      </m:acc>
                      <m:r>
                        <a:rPr lang="sv-SE" b="0" i="1" dirty="0" smtClean="0">
                          <a:latin typeface="Cambria Math"/>
                        </a:rPr>
                        <m:t>(</m:t>
                      </m:r>
                      <m:r>
                        <a:rPr lang="sv-SE" b="0" i="1" dirty="0" smtClean="0">
                          <a:latin typeface="Cambria Math"/>
                        </a:rPr>
                        <m:t>𝑦</m:t>
                      </m:r>
                      <m:r>
                        <a:rPr lang="sv-SE" b="0" i="1" dirty="0" smtClean="0">
                          <a:latin typeface="Cambria Math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sv-SE" b="0" i="1" dirty="0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sv-SE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sv-SE" b="0" i="1" dirty="0" smtClean="0">
                              <a:latin typeface="Cambria Math"/>
                            </a:rPr>
                            <m:t>𝑋</m:t>
                          </m:r>
                          <m:r>
                            <a:rPr lang="sv-SE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sv-SE" b="0" i="1" dirty="0" smtClean="0">
                              <a:latin typeface="Cambria Math"/>
                            </a:rPr>
                            <m:t>𝑌</m:t>
                          </m:r>
                          <m:r>
                            <a:rPr lang="sv-SE" b="0" i="1" dirty="0" smtClean="0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lit/>
                            </m:rPr>
                            <a:rPr lang="sv-SE" b="0" i="1" dirty="0" smtClean="0">
                              <a:latin typeface="Cambria Math"/>
                            </a:rPr>
                            <m:t> </m:t>
                          </m:r>
                          <m:r>
                            <a:rPr lang="sv-SE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sv-SE" b="0" i="1" dirty="0" smtClean="0">
                              <a:latin typeface="Cambria Math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sv-SE" b="0" i="1" dirty="0" smtClean="0">
                              <a:latin typeface="Cambria Math"/>
                            </a:rPr>
                            <m:t>𝐿</m:t>
                          </m:r>
                          <m:r>
                            <a:rPr lang="sv-SE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sv-SE" b="0" i="1" dirty="0" smtClean="0">
                              <a:latin typeface="Cambria Math"/>
                            </a:rPr>
                            <m:t>𝑌</m:t>
                          </m:r>
                          <m:r>
                            <a:rPr lang="sv-SE" b="0" i="1" dirty="0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d>
                            <m:dPr>
                              <m:ctrlP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dirty="0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sv-SE" b="0" i="1" dirty="0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sv-SE" b="0" i="1" dirty="0" smtClean="0"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  <m:r>
                            <a:rPr lang="sv-SE" b="0" i="1" dirty="0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sv-SE" dirty="0"/>
              </a:p>
              <a:p>
                <a:pPr lvl="1"/>
                <a:r>
                  <a:rPr lang="sv-SE" dirty="0" err="1"/>
                  <a:t>Estimator</a:t>
                </a:r>
                <a:r>
                  <a:rPr lang="sv-SE" dirty="0"/>
                  <a:t> is fit by Maximum </a:t>
                </a:r>
                <a:r>
                  <a:rPr lang="sv-SE" dirty="0" err="1"/>
                  <a:t>Likelihood</a:t>
                </a:r>
                <a:r>
                  <a:rPr lang="sv-SE" dirty="0"/>
                  <a:t> </a:t>
                </a:r>
                <a:r>
                  <a:rPr lang="sv-SE" dirty="0" err="1"/>
                  <a:t>using</a:t>
                </a:r>
                <a:r>
                  <a:rPr lang="sv-SE" dirty="0"/>
                  <a:t> </a:t>
                </a:r>
                <a:r>
                  <a:rPr lang="sv-SE" dirty="0" err="1"/>
                  <a:t>training</a:t>
                </a:r>
                <a:r>
                  <a:rPr lang="sv-SE" dirty="0"/>
                  <a:t> set</a:t>
                </a:r>
              </a:p>
              <a:p>
                <a:pPr lvl="1"/>
                <a:r>
                  <a:rPr lang="sv-SE" dirty="0"/>
                  <a:t>Risk estimated by </a:t>
                </a:r>
                <a:r>
                  <a:rPr lang="sv-SE" dirty="0" err="1"/>
                  <a:t>using</a:t>
                </a:r>
                <a:r>
                  <a:rPr lang="sv-SE" dirty="0"/>
                  <a:t> </a:t>
                </a:r>
                <a:r>
                  <a:rPr lang="sv-SE" dirty="0" err="1"/>
                  <a:t>validation</a:t>
                </a:r>
                <a:r>
                  <a:rPr lang="sv-SE" dirty="0"/>
                  <a:t> set</a:t>
                </a:r>
              </a:p>
              <a:p>
                <a:pPr lvl="1"/>
                <a:r>
                  <a:rPr lang="sv-SE" dirty="0" err="1"/>
                  <a:t>Model</a:t>
                </a:r>
                <a:r>
                  <a:rPr lang="sv-SE" dirty="0"/>
                  <a:t> </a:t>
                </a:r>
                <a:r>
                  <a:rPr lang="sv-SE" dirty="0" err="1"/>
                  <a:t>with</a:t>
                </a:r>
                <a:r>
                  <a:rPr lang="sv-SE" dirty="0"/>
                  <a:t> minimum </a:t>
                </a:r>
                <a:r>
                  <a:rPr lang="sv-SE" dirty="0" err="1"/>
                  <a:t>empirical</a:t>
                </a:r>
                <a:r>
                  <a:rPr lang="sv-SE" dirty="0"/>
                  <a:t> risk is </a:t>
                </a:r>
                <a:r>
                  <a:rPr lang="sv-SE" dirty="0" err="1"/>
                  <a:t>selected</a:t>
                </a:r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59" t="-215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965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General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selection</a:t>
            </a:r>
            <a:r>
              <a:rPr lang="sv-SE" dirty="0"/>
              <a:t> </a:t>
            </a:r>
            <a:r>
              <a:rPr lang="sv-SE" dirty="0" err="1"/>
              <a:t>strategy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Given data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𝐷</m:t>
                    </m:r>
                    <m:r>
                      <a:rPr lang="sv-SE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sv-SE" sz="24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sv-SE" sz="2400" b="0" i="1" smtClean="0">
                            <a:latin typeface="Cambria Math"/>
                          </a:rPr>
                          <m:t>, </m:t>
                        </m:r>
                        <m:r>
                          <a:rPr lang="sv-SE" sz="2400" b="0" i="1" smtClean="0">
                            <a:latin typeface="Cambria Math"/>
                          </a:rPr>
                          <m:t>𝑖</m:t>
                        </m:r>
                        <m:r>
                          <a:rPr lang="sv-SE" sz="2400" b="0" i="1" smtClean="0">
                            <a:latin typeface="Cambria Math"/>
                          </a:rPr>
                          <m:t>=1…</m:t>
                        </m:r>
                        <m:r>
                          <a:rPr lang="sv-SE" sz="2400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sv-SE" sz="2800" b="0" dirty="0"/>
              </a:p>
              <a:p>
                <a:endParaRPr lang="sv-SE" sz="2800" dirty="0"/>
              </a:p>
              <a:p>
                <a:endParaRPr lang="sv-SE" sz="2800" dirty="0"/>
              </a:p>
              <a:p>
                <a:endParaRPr lang="sv-SE" sz="2800" dirty="0"/>
              </a:p>
              <a:p>
                <a:endParaRPr lang="sv-SE" sz="2800" dirty="0"/>
              </a:p>
              <a:p>
                <a:r>
                  <a:rPr lang="sv-SE" sz="1800" dirty="0" err="1"/>
                  <a:t>When</a:t>
                </a:r>
                <a:r>
                  <a:rPr lang="sv-SE" sz="1800" dirty="0"/>
                  <a:t> </a:t>
                </a:r>
                <a:r>
                  <a:rPr lang="sv-SE" sz="1800" dirty="0" err="1"/>
                  <a:t>fitting</a:t>
                </a:r>
                <a:r>
                  <a:rPr lang="sv-SE" sz="1800" dirty="0"/>
                  <a:t> data, Maximum </a:t>
                </a:r>
                <a:r>
                  <a:rPr lang="sv-SE" sz="1800" dirty="0" err="1"/>
                  <a:t>Likelihood</a:t>
                </a:r>
                <a:r>
                  <a:rPr lang="sv-SE" sz="1800" dirty="0"/>
                  <a:t> is </a:t>
                </a:r>
                <a:r>
                  <a:rPr lang="sv-SE" sz="1800" dirty="0" err="1"/>
                  <a:t>usually</a:t>
                </a:r>
                <a:r>
                  <a:rPr lang="sv-SE" sz="1800" dirty="0"/>
                  <a:t> </a:t>
                </a:r>
                <a:r>
                  <a:rPr lang="sv-SE" sz="1800" dirty="0" err="1"/>
                  <a:t>used</a:t>
                </a:r>
                <a:endParaRPr lang="sv-SE" sz="1800" dirty="0"/>
              </a:p>
              <a:p>
                <a:endParaRPr lang="sv-SE" sz="1800" b="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sv-SE" sz="1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v-SE" sz="1800" dirty="0"/>
                  <a:t> </a:t>
                </a:r>
                <a:r>
                  <a:rPr lang="sv-SE" sz="1800" dirty="0" err="1"/>
                  <a:t>can</a:t>
                </a:r>
                <a:r>
                  <a:rPr lang="sv-SE" sz="1800" dirty="0"/>
                  <a:t> be different </a:t>
                </a:r>
                <a:r>
                  <a:rPr lang="sv-SE" sz="1800" dirty="0" err="1"/>
                  <a:t>things</a:t>
                </a:r>
                <a:r>
                  <a:rPr lang="sv-SE" sz="1800" dirty="0"/>
                  <a:t>:</a:t>
                </a:r>
              </a:p>
              <a:p>
                <a:pPr lvl="1"/>
                <a:r>
                  <a:rPr lang="sv-SE" sz="1400" dirty="0" err="1"/>
                  <a:t>Type</a:t>
                </a:r>
                <a:r>
                  <a:rPr lang="sv-SE" sz="1400" dirty="0"/>
                  <a:t> </a:t>
                </a:r>
                <a:r>
                  <a:rPr lang="sv-SE" sz="1400" dirty="0" err="1"/>
                  <a:t>of</a:t>
                </a:r>
                <a:r>
                  <a:rPr lang="sv-SE" sz="1400" dirty="0"/>
                  <a:t> distribution</a:t>
                </a:r>
              </a:p>
              <a:p>
                <a:pPr lvl="1"/>
                <a:r>
                  <a:rPr lang="sv-SE" sz="1400" dirty="0" err="1"/>
                  <a:t>Number</a:t>
                </a:r>
                <a:r>
                  <a:rPr lang="sv-SE" sz="1400" dirty="0"/>
                  <a:t> </a:t>
                </a:r>
                <a:r>
                  <a:rPr lang="sv-SE" sz="1400" dirty="0" err="1"/>
                  <a:t>of</a:t>
                </a:r>
                <a:r>
                  <a:rPr lang="sv-SE" sz="1400" dirty="0"/>
                  <a:t> </a:t>
                </a:r>
                <a:r>
                  <a:rPr lang="sv-SE" sz="1400" dirty="0" err="1"/>
                  <a:t>variables</a:t>
                </a:r>
                <a:r>
                  <a:rPr lang="sv-SE" sz="1400" dirty="0"/>
                  <a:t> in the </a:t>
                </a:r>
                <a:r>
                  <a:rPr lang="sv-SE" sz="1400" dirty="0" err="1"/>
                  <a:t>model</a:t>
                </a:r>
                <a:endParaRPr lang="sv-SE" sz="1400" dirty="0"/>
              </a:p>
              <a:p>
                <a:pPr lvl="1"/>
                <a:r>
                  <a:rPr lang="sv-SE" sz="1400" dirty="0" err="1"/>
                  <a:t>Regulatization</a:t>
                </a:r>
                <a:r>
                  <a:rPr lang="sv-SE" sz="1400" dirty="0"/>
                  <a:t> parameter </a:t>
                </a:r>
                <a:r>
                  <a:rPr lang="sv-SE" sz="1400" dirty="0" err="1"/>
                  <a:t>value</a:t>
                </a:r>
                <a:endParaRPr lang="sv-SE" sz="1400" dirty="0"/>
              </a:p>
              <a:p>
                <a:pPr lvl="1"/>
                <a:r>
                  <a:rPr lang="sv-SE" sz="1400" dirty="0"/>
                  <a:t>…</a:t>
                </a:r>
              </a:p>
              <a:p>
                <a:endParaRPr lang="sv-SE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1078" b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382676" y="2276872"/>
            <a:ext cx="2160240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8700" y="2492896"/>
                <a:ext cx="18002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dirty="0">
                    <a:solidFill>
                      <a:schemeClr val="bg1"/>
                    </a:solidFill>
                  </a:rPr>
                  <a:t>Decide </a:t>
                </a:r>
                <a:r>
                  <a:rPr lang="sv-SE" dirty="0" err="1">
                    <a:solidFill>
                      <a:schemeClr val="bg1"/>
                    </a:solidFill>
                  </a:rPr>
                  <a:t>models</a:t>
                </a:r>
                <a:endParaRPr lang="sv-SE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𝑌</m:t>
                      </m:r>
                      <m:r>
                        <a:rPr lang="sv-SE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r>
                        <a:rPr lang="sv-SE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𝑀</m:t>
                      </m:r>
                      <m:r>
                        <a:rPr lang="sv-SE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sv-SE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sv-SE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,</m:t>
                      </m:r>
                      <m:r>
                        <a:rPr lang="sv-SE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𝑤</m:t>
                      </m:r>
                      <m:r>
                        <a:rPr lang="sv-SE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sv-SE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sv-SE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solidFill>
                            <a:schemeClr val="bg1"/>
                          </a:solidFill>
                          <a:latin typeface="Cambria Math"/>
                        </a:rPr>
                        <m:t>𝑌</m:t>
                      </m:r>
                      <m:r>
                        <a:rPr lang="sv-SE" i="1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r>
                        <a:rPr lang="sv-SE" i="1">
                          <a:solidFill>
                            <a:schemeClr val="bg1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sv-S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sv-SE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sv-SE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</m:t>
                          </m:r>
                          <m:r>
                            <a:rPr lang="sv-SE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sv-S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v-SE" dirty="0"/>
              </a:p>
              <a:p>
                <a:r>
                  <a:rPr lang="sv-SE" dirty="0"/>
                  <a:t>…</a:t>
                </a:r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00" y="2492896"/>
                <a:ext cx="1800200" cy="1477328"/>
              </a:xfrm>
              <a:prstGeom prst="rect">
                <a:avLst/>
              </a:prstGeom>
              <a:blipFill rotWithShape="1">
                <a:blip r:embed="rId4"/>
                <a:stretch>
                  <a:fillRect l="-2703" t="-206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3623036" y="2276872"/>
            <a:ext cx="2232248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39060" y="2492896"/>
                <a:ext cx="187220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dirty="0">
                    <a:solidFill>
                      <a:schemeClr val="bg1"/>
                    </a:solidFill>
                  </a:rPr>
                  <a:t>Fit </a:t>
                </a:r>
                <a:r>
                  <a:rPr lang="sv-SE" dirty="0" err="1">
                    <a:solidFill>
                      <a:schemeClr val="bg1"/>
                    </a:solidFill>
                  </a:rPr>
                  <a:t>models</a:t>
                </a:r>
                <a:endParaRPr lang="sv-SE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solidFill>
                            <a:schemeClr val="bg1"/>
                          </a:solidFill>
                          <a:latin typeface="Cambria Math"/>
                        </a:rPr>
                        <m:t>𝑌</m:t>
                      </m:r>
                      <m:r>
                        <a:rPr lang="sv-SE" i="1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r>
                        <a:rPr lang="sv-SE" i="1">
                          <a:solidFill>
                            <a:schemeClr val="bg1"/>
                          </a:solidFill>
                          <a:latin typeface="Cambria Math"/>
                        </a:rPr>
                        <m:t>𝑀</m:t>
                      </m:r>
                      <m:r>
                        <a:rPr lang="sv-SE" i="1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sv-SE" i="1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sv-SE" i="1">
                          <a:solidFill>
                            <a:schemeClr val="bg1"/>
                          </a:solidFill>
                          <a:latin typeface="Cambria Math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</m:acc>
                      <m:r>
                        <a:rPr lang="sv-SE" i="1">
                          <a:solidFill>
                            <a:schemeClr val="bg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sv-S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sv-SE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sv-SE" i="1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sv-SE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solidFill>
                            <a:schemeClr val="bg1"/>
                          </a:solidFill>
                          <a:latin typeface="Cambria Math"/>
                        </a:rPr>
                        <m:t>𝑌</m:t>
                      </m:r>
                      <m:r>
                        <a:rPr lang="sv-SE" i="1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r>
                        <a:rPr lang="sv-SE" i="1">
                          <a:solidFill>
                            <a:schemeClr val="bg1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sv-S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sv-SE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sv-S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  <m:r>
                            <a:rPr lang="sv-SE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sv-S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060" y="2492896"/>
                <a:ext cx="1872208" cy="923330"/>
              </a:xfrm>
              <a:prstGeom prst="rect">
                <a:avLst/>
              </a:prstGeom>
              <a:blipFill rotWithShape="1">
                <a:blip r:embed="rId5"/>
                <a:stretch>
                  <a:fillRect l="-2932" t="-331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6719380" y="2240868"/>
            <a:ext cx="2304256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Box 10"/>
          <p:cNvSpPr txBox="1"/>
          <p:nvPr/>
        </p:nvSpPr>
        <p:spPr>
          <a:xfrm>
            <a:off x="6863396" y="2492896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chemeClr val="bg1"/>
                </a:solidFill>
              </a:rPr>
              <a:t>Select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model</a:t>
            </a:r>
            <a:endParaRPr lang="sv-SE" dirty="0">
              <a:solidFill>
                <a:schemeClr val="bg1"/>
              </a:solidFill>
            </a:endParaRPr>
          </a:p>
          <a:p>
            <a:r>
              <a:rPr lang="sv-SE" dirty="0">
                <a:solidFill>
                  <a:schemeClr val="bg1"/>
                </a:solidFill>
              </a:rPr>
              <a:t>..</a:t>
            </a:r>
            <a:r>
              <a:rPr lang="sv-SE" dirty="0" err="1">
                <a:solidFill>
                  <a:schemeClr val="bg1"/>
                </a:solidFill>
              </a:rPr>
              <a:t>that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minimizes</a:t>
            </a:r>
            <a:r>
              <a:rPr lang="sv-SE" dirty="0">
                <a:solidFill>
                  <a:schemeClr val="bg1"/>
                </a:solidFill>
              </a:rPr>
              <a:t> the risk</a:t>
            </a:r>
          </a:p>
        </p:txBody>
      </p:sp>
      <p:cxnSp>
        <p:nvCxnSpPr>
          <p:cNvPr id="13" name="Straight Arrow Connector 12"/>
          <p:cNvCxnSpPr>
            <a:stCxn id="6" idx="3"/>
            <a:endCxn id="8" idx="1"/>
          </p:cNvCxnSpPr>
          <p:nvPr/>
        </p:nvCxnSpPr>
        <p:spPr>
          <a:xfrm>
            <a:off x="2542916" y="299695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10" idx="1"/>
          </p:cNvCxnSpPr>
          <p:nvPr/>
        </p:nvCxnSpPr>
        <p:spPr>
          <a:xfrm>
            <a:off x="5855284" y="299695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14924" y="2420888"/>
            <a:ext cx="792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dirty="0">
                <a:solidFill>
                  <a:srgbClr val="C00000"/>
                </a:solidFill>
              </a:rPr>
              <a:t>Learning step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91288" y="2486026"/>
            <a:ext cx="792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dirty="0">
                <a:solidFill>
                  <a:srgbClr val="C00000"/>
                </a:solidFill>
              </a:rPr>
              <a:t>Decision step</a:t>
            </a:r>
          </a:p>
        </p:txBody>
      </p:sp>
    </p:spTree>
    <p:extLst>
      <p:ext uri="{BB962C8B-B14F-4D97-AF65-F5344CB8AC3E}">
        <p14:creationId xmlns:p14="http://schemas.microsoft.com/office/powerpoint/2010/main" val="1001425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v-SE" dirty="0"/>
              <a:t>Holdout method</a:t>
            </a:r>
          </a:p>
        </p:txBody>
      </p:sp>
      <p:sp>
        <p:nvSpPr>
          <p:cNvPr id="1843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sv-SE" dirty="0"/>
              <a:t>Divide into training, validation and test sets</a:t>
            </a:r>
          </a:p>
          <a:p>
            <a:pPr eaLnBrk="1" hangingPunct="1"/>
            <a:endParaRPr lang="en-US" altLang="sv-SE" dirty="0"/>
          </a:p>
          <a:p>
            <a:pPr eaLnBrk="1" hangingPunct="1"/>
            <a:endParaRPr lang="en-US" altLang="sv-SE" dirty="0"/>
          </a:p>
          <a:p>
            <a:pPr eaLnBrk="1" hangingPunct="1"/>
            <a:r>
              <a:rPr lang="en-US" altLang="sv-SE" dirty="0"/>
              <a:t>Choose proportions in some way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1692275" y="2565400"/>
            <a:ext cx="2232025" cy="406400"/>
          </a:xfrm>
          <a:prstGeom prst="rect">
            <a:avLst/>
          </a:prstGeom>
          <a:solidFill>
            <a:srgbClr val="CCFFCC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v-SE" altLang="sv-SE" sz="2000"/>
              <a:t>Training</a:t>
            </a:r>
            <a:endParaRPr lang="en-US" altLang="sv-SE" sz="2000"/>
          </a:p>
        </p:txBody>
      </p: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3924300" y="2565400"/>
            <a:ext cx="1800225" cy="406400"/>
          </a:xfrm>
          <a:prstGeom prst="rect">
            <a:avLst/>
          </a:prstGeom>
          <a:solidFill>
            <a:srgbClr val="FFFFCC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v-SE" altLang="sv-SE" sz="2000"/>
              <a:t>Validation</a:t>
            </a:r>
            <a:endParaRPr lang="en-US" altLang="sv-SE" sz="2000"/>
          </a:p>
        </p:txBody>
      </p:sp>
      <p:sp>
        <p:nvSpPr>
          <p:cNvPr id="18439" name="Text Box 8"/>
          <p:cNvSpPr txBox="1">
            <a:spLocks noChangeArrowheads="1"/>
          </p:cNvSpPr>
          <p:nvPr/>
        </p:nvSpPr>
        <p:spPr bwMode="auto">
          <a:xfrm>
            <a:off x="5724525" y="2565400"/>
            <a:ext cx="1800225" cy="406400"/>
          </a:xfrm>
          <a:prstGeom prst="rect">
            <a:avLst/>
          </a:prstGeom>
          <a:solidFill>
            <a:srgbClr val="CCFFFF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v-SE" altLang="sv-SE" sz="2000"/>
              <a:t>Test</a:t>
            </a:r>
            <a:endParaRPr lang="en-US" altLang="sv-SE" sz="20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4735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v-SE" dirty="0"/>
              <a:t>Holdout method</a:t>
            </a:r>
          </a:p>
        </p:txBody>
      </p:sp>
      <p:sp>
        <p:nvSpPr>
          <p:cNvPr id="19459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sv-SE"/>
              <a:t>Given: training, validation, test sets  and models to select between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43063" y="3143250"/>
            <a:ext cx="1285875" cy="7143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>
                <a:solidFill>
                  <a:schemeClr val="tx1"/>
                </a:solidFill>
              </a:rPr>
              <a:t>M1(?,?)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500438" y="3143250"/>
            <a:ext cx="1357312" cy="7143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>
                <a:solidFill>
                  <a:schemeClr val="tx1"/>
                </a:solidFill>
              </a:rPr>
              <a:t>M2(?,?,?)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500688" y="3143250"/>
            <a:ext cx="1428750" cy="7143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/>
              <a:t>M3(?,?,?,?,?)</a:t>
            </a:r>
          </a:p>
        </p:txBody>
      </p:sp>
      <p:sp>
        <p:nvSpPr>
          <p:cNvPr id="19464" name="Text Box 6"/>
          <p:cNvSpPr txBox="1">
            <a:spLocks noChangeArrowheads="1"/>
          </p:cNvSpPr>
          <p:nvPr/>
        </p:nvSpPr>
        <p:spPr bwMode="auto">
          <a:xfrm>
            <a:off x="1411288" y="4786313"/>
            <a:ext cx="2232025" cy="406400"/>
          </a:xfrm>
          <a:prstGeom prst="rect">
            <a:avLst/>
          </a:prstGeom>
          <a:solidFill>
            <a:srgbClr val="CCFFCC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v-SE" altLang="sv-SE" sz="2000"/>
              <a:t>Training</a:t>
            </a:r>
            <a:endParaRPr lang="en-US" altLang="sv-SE" sz="2000"/>
          </a:p>
        </p:txBody>
      </p:sp>
      <p:sp>
        <p:nvSpPr>
          <p:cNvPr id="19465" name="Text Box 7"/>
          <p:cNvSpPr txBox="1">
            <a:spLocks noChangeArrowheads="1"/>
          </p:cNvSpPr>
          <p:nvPr/>
        </p:nvSpPr>
        <p:spPr bwMode="auto">
          <a:xfrm>
            <a:off x="3643313" y="4786313"/>
            <a:ext cx="1800225" cy="406400"/>
          </a:xfrm>
          <a:prstGeom prst="rect">
            <a:avLst/>
          </a:prstGeom>
          <a:solidFill>
            <a:srgbClr val="FFFFCC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v-SE" altLang="sv-SE" sz="2000"/>
              <a:t>Validation</a:t>
            </a:r>
            <a:endParaRPr lang="en-US" altLang="sv-SE" sz="2000"/>
          </a:p>
        </p:txBody>
      </p:sp>
      <p:sp>
        <p:nvSpPr>
          <p:cNvPr id="19466" name="Text Box 8"/>
          <p:cNvSpPr txBox="1">
            <a:spLocks noChangeArrowheads="1"/>
          </p:cNvSpPr>
          <p:nvPr/>
        </p:nvSpPr>
        <p:spPr bwMode="auto">
          <a:xfrm>
            <a:off x="5443538" y="4786313"/>
            <a:ext cx="1800225" cy="406400"/>
          </a:xfrm>
          <a:prstGeom prst="rect">
            <a:avLst/>
          </a:prstGeom>
          <a:solidFill>
            <a:srgbClr val="CCFFFF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v-SE" altLang="sv-SE" sz="2000"/>
              <a:t>Test</a:t>
            </a:r>
            <a:endParaRPr lang="en-US" altLang="sv-SE" sz="20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5160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v-SE" dirty="0"/>
              <a:t>Holdout method</a:t>
            </a:r>
          </a:p>
        </p:txBody>
      </p:sp>
      <p:sp>
        <p:nvSpPr>
          <p:cNvPr id="20483" name="Содержимое 2"/>
          <p:cNvSpPr>
            <a:spLocks noGrp="1"/>
          </p:cNvSpPr>
          <p:nvPr>
            <p:ph idx="1"/>
          </p:nvPr>
        </p:nvSpPr>
        <p:spPr>
          <a:xfrm>
            <a:off x="453232" y="1916832"/>
            <a:ext cx="8229600" cy="4389437"/>
          </a:xfrm>
        </p:spPr>
        <p:txBody>
          <a:bodyPr/>
          <a:lstStyle/>
          <a:p>
            <a:pPr eaLnBrk="1" hangingPunct="1"/>
            <a:r>
              <a:rPr lang="en-US" altLang="sv-SE" dirty="0"/>
              <a:t>Training set is to used for fitting models to the dataset by using </a:t>
            </a:r>
            <a:r>
              <a:rPr lang="sv-SE" altLang="sv-SE" dirty="0"/>
              <a:t>maximum </a:t>
            </a:r>
            <a:r>
              <a:rPr lang="sv-SE" altLang="sv-SE" dirty="0" err="1"/>
              <a:t>likelihood</a:t>
            </a:r>
            <a:endParaRPr lang="en-US" altLang="sv-SE" dirty="0"/>
          </a:p>
          <a:p>
            <a:pPr eaLnBrk="1" hangingPunct="1"/>
            <a:endParaRPr lang="en-US" altLang="sv-S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43063" y="3143250"/>
            <a:ext cx="1285875" cy="7143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>
                <a:solidFill>
                  <a:schemeClr val="tx1"/>
                </a:solidFill>
              </a:rPr>
              <a:t>M1(a1,b1)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500438" y="3143250"/>
            <a:ext cx="1571625" cy="7143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>
                <a:solidFill>
                  <a:schemeClr val="tx1"/>
                </a:solidFill>
              </a:rPr>
              <a:t>M2(a2,b2,c2)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500688" y="3143250"/>
            <a:ext cx="2214562" cy="7143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/>
              <a:t>M3(a3,b3,c3,d3,e3)</a:t>
            </a:r>
          </a:p>
        </p:txBody>
      </p:sp>
      <p:sp>
        <p:nvSpPr>
          <p:cNvPr id="20488" name="Text Box 6"/>
          <p:cNvSpPr txBox="1">
            <a:spLocks noChangeArrowheads="1"/>
          </p:cNvSpPr>
          <p:nvPr/>
        </p:nvSpPr>
        <p:spPr bwMode="auto">
          <a:xfrm>
            <a:off x="1411288" y="4786313"/>
            <a:ext cx="2232025" cy="406400"/>
          </a:xfrm>
          <a:prstGeom prst="rect">
            <a:avLst/>
          </a:prstGeom>
          <a:solidFill>
            <a:srgbClr val="CCFFCC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v-SE" altLang="sv-SE" sz="2000"/>
              <a:t>Training</a:t>
            </a:r>
            <a:endParaRPr lang="en-US" altLang="sv-SE" sz="2000"/>
          </a:p>
        </p:txBody>
      </p:sp>
      <p:sp>
        <p:nvSpPr>
          <p:cNvPr id="20489" name="Text Box 7"/>
          <p:cNvSpPr txBox="1">
            <a:spLocks noChangeArrowheads="1"/>
          </p:cNvSpPr>
          <p:nvPr/>
        </p:nvSpPr>
        <p:spPr bwMode="auto">
          <a:xfrm>
            <a:off x="3643313" y="4786313"/>
            <a:ext cx="1800225" cy="406400"/>
          </a:xfrm>
          <a:prstGeom prst="rect">
            <a:avLst/>
          </a:prstGeom>
          <a:solidFill>
            <a:srgbClr val="FFFFCC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v-SE" altLang="sv-SE" sz="2000"/>
              <a:t>Validation</a:t>
            </a:r>
            <a:endParaRPr lang="en-US" altLang="sv-SE" sz="2000"/>
          </a:p>
        </p:txBody>
      </p:sp>
      <p:sp>
        <p:nvSpPr>
          <p:cNvPr id="20490" name="Text Box 8"/>
          <p:cNvSpPr txBox="1">
            <a:spLocks noChangeArrowheads="1"/>
          </p:cNvSpPr>
          <p:nvPr/>
        </p:nvSpPr>
        <p:spPr bwMode="auto">
          <a:xfrm>
            <a:off x="5443538" y="4786313"/>
            <a:ext cx="1800225" cy="406400"/>
          </a:xfrm>
          <a:prstGeom prst="rect">
            <a:avLst/>
          </a:prstGeom>
          <a:solidFill>
            <a:srgbClr val="CCFFFF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v-SE" altLang="sv-SE" sz="2000"/>
              <a:t>Test</a:t>
            </a:r>
            <a:endParaRPr lang="en-US" altLang="sv-SE" sz="2000"/>
          </a:p>
        </p:txBody>
      </p:sp>
      <p:cxnSp>
        <p:nvCxnSpPr>
          <p:cNvPr id="11" name="Прямая со стрелкой 10"/>
          <p:cNvCxnSpPr>
            <a:stCxn id="4" idx="2"/>
            <a:endCxn id="20488" idx="0"/>
          </p:cNvCxnSpPr>
          <p:nvPr/>
        </p:nvCxnSpPr>
        <p:spPr>
          <a:xfrm rot="16200000" flipH="1">
            <a:off x="1942306" y="4201319"/>
            <a:ext cx="928688" cy="241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5" idx="2"/>
            <a:endCxn id="20488" idx="0"/>
          </p:cNvCxnSpPr>
          <p:nvPr/>
        </p:nvCxnSpPr>
        <p:spPr>
          <a:xfrm rot="5400000">
            <a:off x="2942431" y="3442494"/>
            <a:ext cx="928688" cy="1758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6" idx="2"/>
            <a:endCxn id="20488" idx="0"/>
          </p:cNvCxnSpPr>
          <p:nvPr/>
        </p:nvCxnSpPr>
        <p:spPr>
          <a:xfrm rot="5400000">
            <a:off x="4103688" y="2281237"/>
            <a:ext cx="928688" cy="4081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8342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v-SE" dirty="0"/>
              <a:t>Holdout method</a:t>
            </a:r>
          </a:p>
        </p:txBody>
      </p:sp>
      <p:sp>
        <p:nvSpPr>
          <p:cNvPr id="2150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sv-SE" dirty="0"/>
              <a:t>Validation set is used to choose the best model (lowest risk)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43063" y="3143250"/>
            <a:ext cx="1285875" cy="7143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>
                <a:solidFill>
                  <a:schemeClr val="tx1"/>
                </a:solidFill>
              </a:rPr>
              <a:t>M1(a1,b1)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500438" y="3143250"/>
            <a:ext cx="1571625" cy="7143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>
                <a:solidFill>
                  <a:schemeClr val="tx1"/>
                </a:solidFill>
              </a:rPr>
              <a:t>M2(a2,b2,c2)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500688" y="3143250"/>
            <a:ext cx="2214562" cy="7143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/>
              <a:t>M3(a3,b3,c3,d3,e3)</a:t>
            </a:r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1411288" y="4786313"/>
            <a:ext cx="2232025" cy="406400"/>
          </a:xfrm>
          <a:prstGeom prst="rect">
            <a:avLst/>
          </a:prstGeom>
          <a:solidFill>
            <a:srgbClr val="CCFFCC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v-SE" altLang="sv-SE" sz="2000" dirty="0" err="1"/>
              <a:t>Traning</a:t>
            </a:r>
            <a:endParaRPr lang="en-US" altLang="sv-SE" sz="2000" dirty="0"/>
          </a:p>
        </p:txBody>
      </p:sp>
      <p:sp>
        <p:nvSpPr>
          <p:cNvPr id="21513" name="Text Box 7"/>
          <p:cNvSpPr txBox="1">
            <a:spLocks noChangeArrowheads="1"/>
          </p:cNvSpPr>
          <p:nvPr/>
        </p:nvSpPr>
        <p:spPr bwMode="auto">
          <a:xfrm>
            <a:off x="3643313" y="4786313"/>
            <a:ext cx="1800225" cy="406400"/>
          </a:xfrm>
          <a:prstGeom prst="rect">
            <a:avLst/>
          </a:prstGeom>
          <a:solidFill>
            <a:srgbClr val="FFFFCC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v-SE" altLang="sv-SE" sz="2000" dirty="0" err="1"/>
              <a:t>Validation</a:t>
            </a:r>
            <a:endParaRPr lang="en-US" altLang="sv-SE" sz="2000" dirty="0"/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5443538" y="4786313"/>
            <a:ext cx="1800225" cy="406400"/>
          </a:xfrm>
          <a:prstGeom prst="rect">
            <a:avLst/>
          </a:prstGeom>
          <a:solidFill>
            <a:srgbClr val="CCFFFF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v-SE" altLang="sv-SE" sz="2000"/>
              <a:t>Test</a:t>
            </a:r>
            <a:endParaRPr lang="en-US" altLang="sv-SE" sz="2000"/>
          </a:p>
        </p:txBody>
      </p:sp>
      <p:cxnSp>
        <p:nvCxnSpPr>
          <p:cNvPr id="11" name="Прямая со стрелкой 10"/>
          <p:cNvCxnSpPr>
            <a:stCxn id="5" idx="2"/>
            <a:endCxn id="21513" idx="0"/>
          </p:cNvCxnSpPr>
          <p:nvPr/>
        </p:nvCxnSpPr>
        <p:spPr>
          <a:xfrm rot="16200000" flipH="1">
            <a:off x="2950369" y="3193256"/>
            <a:ext cx="928688" cy="2257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2"/>
            <a:endCxn id="21513" idx="0"/>
          </p:cNvCxnSpPr>
          <p:nvPr/>
        </p:nvCxnSpPr>
        <p:spPr>
          <a:xfrm rot="16200000" flipH="1">
            <a:off x="3950494" y="4193381"/>
            <a:ext cx="928688" cy="257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7" idx="2"/>
            <a:endCxn id="21513" idx="0"/>
          </p:cNvCxnSpPr>
          <p:nvPr/>
        </p:nvCxnSpPr>
        <p:spPr>
          <a:xfrm rot="5400000">
            <a:off x="5111750" y="3289300"/>
            <a:ext cx="928688" cy="2065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3286125" y="2714625"/>
            <a:ext cx="2000250" cy="15001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>
                <a:solidFill>
                  <a:srgbClr val="FF0000"/>
                </a:solidFill>
              </a:rPr>
              <a:t>Best!</a:t>
            </a:r>
          </a:p>
          <a:p>
            <a:pPr algn="ctr">
              <a:defRPr/>
            </a:pPr>
            <a:endParaRPr lang="sv-SE" dirty="0"/>
          </a:p>
          <a:p>
            <a:pPr algn="ctr">
              <a:defRPr/>
            </a:pPr>
            <a:endParaRPr lang="sv-SE" dirty="0"/>
          </a:p>
          <a:p>
            <a:pPr algn="ctr">
              <a:defRPr/>
            </a:pPr>
            <a:endParaRPr lang="sv-SE" dirty="0"/>
          </a:p>
          <a:p>
            <a:pPr algn="ctr">
              <a:defRPr/>
            </a:pPr>
            <a:endParaRPr lang="sv-S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656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v-SE" dirty="0"/>
              <a:t>Holdout method</a:t>
            </a:r>
            <a:endParaRPr lang="sv-SE" altLang="sv-SE" dirty="0"/>
          </a:p>
        </p:txBody>
      </p:sp>
      <p:sp>
        <p:nvSpPr>
          <p:cNvPr id="22531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sv-SE" dirty="0"/>
              <a:t>Test set is used to test a performance on a new data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500438" y="3143250"/>
            <a:ext cx="1571625" cy="7143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>
                <a:solidFill>
                  <a:schemeClr val="tx1"/>
                </a:solidFill>
              </a:rPr>
              <a:t>M2(a2,b2,c2)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1411288" y="4786313"/>
            <a:ext cx="2232025" cy="406400"/>
          </a:xfrm>
          <a:prstGeom prst="rect">
            <a:avLst/>
          </a:prstGeom>
          <a:solidFill>
            <a:srgbClr val="CCFFCC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v-SE" altLang="sv-SE" sz="2000"/>
              <a:t>Training</a:t>
            </a:r>
            <a:endParaRPr lang="en-US" altLang="sv-SE" sz="2000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3643313" y="4786313"/>
            <a:ext cx="1800225" cy="406400"/>
          </a:xfrm>
          <a:prstGeom prst="rect">
            <a:avLst/>
          </a:prstGeom>
          <a:solidFill>
            <a:srgbClr val="FFFFCC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v-SE" altLang="sv-SE" sz="2000"/>
              <a:t>Validation</a:t>
            </a:r>
            <a:endParaRPr lang="en-US" altLang="sv-SE" sz="2000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5443538" y="4786313"/>
            <a:ext cx="1800225" cy="406400"/>
          </a:xfrm>
          <a:prstGeom prst="rect">
            <a:avLst/>
          </a:prstGeom>
          <a:solidFill>
            <a:srgbClr val="CCFFFF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v-SE" altLang="sv-SE" sz="2000"/>
              <a:t>Test</a:t>
            </a:r>
            <a:endParaRPr lang="en-US" altLang="sv-SE" sz="2000"/>
          </a:p>
        </p:txBody>
      </p:sp>
      <p:cxnSp>
        <p:nvCxnSpPr>
          <p:cNvPr id="11" name="Прямая со стрелкой 10"/>
          <p:cNvCxnSpPr>
            <a:stCxn id="5" idx="2"/>
          </p:cNvCxnSpPr>
          <p:nvPr/>
        </p:nvCxnSpPr>
        <p:spPr>
          <a:xfrm rot="16200000" flipH="1">
            <a:off x="4786313" y="3357562"/>
            <a:ext cx="928688" cy="1928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9121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v-SE" dirty="0"/>
              <a:t>Holdout method</a:t>
            </a:r>
          </a:p>
        </p:txBody>
      </p:sp>
      <p:sp>
        <p:nvSpPr>
          <p:cNvPr id="98" name="Footer Placeholder 9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85750" y="2786063"/>
            <a:ext cx="2786063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5" name="Прямая со стрелкой 4"/>
          <p:cNvCxnSpPr/>
          <p:nvPr/>
        </p:nvCxnSpPr>
        <p:spPr>
          <a:xfrm rot="5400000" flipH="1" flipV="1">
            <a:off x="-1035844" y="4536282"/>
            <a:ext cx="32146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571500" y="6143625"/>
            <a:ext cx="2428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2928938" y="400050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8" name="Овал 7"/>
          <p:cNvSpPr/>
          <p:nvPr/>
        </p:nvSpPr>
        <p:spPr>
          <a:xfrm>
            <a:off x="1214438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9" name="Овал 8"/>
          <p:cNvSpPr/>
          <p:nvPr/>
        </p:nvSpPr>
        <p:spPr>
          <a:xfrm>
            <a:off x="2643188" y="4429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0" name="Овал 9"/>
          <p:cNvSpPr/>
          <p:nvPr/>
        </p:nvSpPr>
        <p:spPr>
          <a:xfrm>
            <a:off x="2500313" y="485775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1" name="Овал 10"/>
          <p:cNvSpPr/>
          <p:nvPr/>
        </p:nvSpPr>
        <p:spPr>
          <a:xfrm>
            <a:off x="928688" y="585787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2" name="Овал 11"/>
          <p:cNvSpPr/>
          <p:nvPr/>
        </p:nvSpPr>
        <p:spPr>
          <a:xfrm>
            <a:off x="714375" y="585787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3" name="Овал 12"/>
          <p:cNvSpPr/>
          <p:nvPr/>
        </p:nvSpPr>
        <p:spPr>
          <a:xfrm>
            <a:off x="2286000" y="485775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4" name="Овал 13"/>
          <p:cNvSpPr/>
          <p:nvPr/>
        </p:nvSpPr>
        <p:spPr>
          <a:xfrm>
            <a:off x="2214563" y="5214938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5" name="Овал 14"/>
          <p:cNvSpPr/>
          <p:nvPr/>
        </p:nvSpPr>
        <p:spPr>
          <a:xfrm>
            <a:off x="2071688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6" name="Овал 15"/>
          <p:cNvSpPr/>
          <p:nvPr/>
        </p:nvSpPr>
        <p:spPr>
          <a:xfrm>
            <a:off x="1428750" y="571500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7" name="Овал 16"/>
          <p:cNvSpPr/>
          <p:nvPr/>
        </p:nvSpPr>
        <p:spPr>
          <a:xfrm>
            <a:off x="1857375" y="550068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8" name="Овал 17"/>
          <p:cNvSpPr/>
          <p:nvPr/>
        </p:nvSpPr>
        <p:spPr>
          <a:xfrm>
            <a:off x="1643063" y="5572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9" name="Овал 18"/>
          <p:cNvSpPr/>
          <p:nvPr/>
        </p:nvSpPr>
        <p:spPr>
          <a:xfrm>
            <a:off x="3714750" y="392906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0" name="Овал 19"/>
          <p:cNvSpPr/>
          <p:nvPr/>
        </p:nvSpPr>
        <p:spPr>
          <a:xfrm>
            <a:off x="3429000" y="435768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1" name="Овал 20"/>
          <p:cNvSpPr/>
          <p:nvPr/>
        </p:nvSpPr>
        <p:spPr>
          <a:xfrm>
            <a:off x="3286125" y="478631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2" name="Прямоугольник 21"/>
          <p:cNvSpPr/>
          <p:nvPr/>
        </p:nvSpPr>
        <p:spPr>
          <a:xfrm>
            <a:off x="6215063" y="2786063"/>
            <a:ext cx="2786062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23" name="Прямая со стрелкой 22"/>
          <p:cNvCxnSpPr/>
          <p:nvPr/>
        </p:nvCxnSpPr>
        <p:spPr>
          <a:xfrm rot="5400000" flipH="1" flipV="1">
            <a:off x="4894263" y="4535488"/>
            <a:ext cx="321468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6500813" y="6143625"/>
            <a:ext cx="2428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8858250" y="400050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6" name="Овал 25"/>
          <p:cNvSpPr/>
          <p:nvPr/>
        </p:nvSpPr>
        <p:spPr>
          <a:xfrm>
            <a:off x="7143750" y="564356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7" name="Овал 26"/>
          <p:cNvSpPr/>
          <p:nvPr/>
        </p:nvSpPr>
        <p:spPr>
          <a:xfrm>
            <a:off x="8572500" y="442912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8" name="Овал 27"/>
          <p:cNvSpPr/>
          <p:nvPr/>
        </p:nvSpPr>
        <p:spPr>
          <a:xfrm>
            <a:off x="8429625" y="485775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9" name="Овал 28"/>
          <p:cNvSpPr/>
          <p:nvPr/>
        </p:nvSpPr>
        <p:spPr>
          <a:xfrm>
            <a:off x="6858000" y="585787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0" name="Овал 29"/>
          <p:cNvSpPr/>
          <p:nvPr/>
        </p:nvSpPr>
        <p:spPr>
          <a:xfrm>
            <a:off x="6643688" y="585787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1" name="Овал 30"/>
          <p:cNvSpPr/>
          <p:nvPr/>
        </p:nvSpPr>
        <p:spPr>
          <a:xfrm>
            <a:off x="8215313" y="485775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2" name="Овал 31"/>
          <p:cNvSpPr/>
          <p:nvPr/>
        </p:nvSpPr>
        <p:spPr>
          <a:xfrm>
            <a:off x="8143875" y="521493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3" name="Овал 32"/>
          <p:cNvSpPr/>
          <p:nvPr/>
        </p:nvSpPr>
        <p:spPr>
          <a:xfrm>
            <a:off x="8001000" y="564356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4" name="Овал 33"/>
          <p:cNvSpPr/>
          <p:nvPr/>
        </p:nvSpPr>
        <p:spPr>
          <a:xfrm>
            <a:off x="7358063" y="571500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5" name="Овал 34"/>
          <p:cNvSpPr/>
          <p:nvPr/>
        </p:nvSpPr>
        <p:spPr>
          <a:xfrm>
            <a:off x="7786688" y="5500688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6" name="Овал 35"/>
          <p:cNvSpPr/>
          <p:nvPr/>
        </p:nvSpPr>
        <p:spPr>
          <a:xfrm>
            <a:off x="7572375" y="557212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7" name="Прямоугольник 36"/>
          <p:cNvSpPr/>
          <p:nvPr/>
        </p:nvSpPr>
        <p:spPr>
          <a:xfrm>
            <a:off x="3286125" y="2786063"/>
            <a:ext cx="2786063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38" name="Прямая со стрелкой 37"/>
          <p:cNvCxnSpPr/>
          <p:nvPr/>
        </p:nvCxnSpPr>
        <p:spPr>
          <a:xfrm rot="5400000" flipH="1" flipV="1">
            <a:off x="1964531" y="4536282"/>
            <a:ext cx="32146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3571875" y="6143625"/>
            <a:ext cx="2428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5929313" y="400050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1" name="Овал 40"/>
          <p:cNvSpPr/>
          <p:nvPr/>
        </p:nvSpPr>
        <p:spPr>
          <a:xfrm>
            <a:off x="4214813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2" name="Овал 41"/>
          <p:cNvSpPr/>
          <p:nvPr/>
        </p:nvSpPr>
        <p:spPr>
          <a:xfrm>
            <a:off x="5643563" y="4429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3" name="Овал 42"/>
          <p:cNvSpPr/>
          <p:nvPr/>
        </p:nvSpPr>
        <p:spPr>
          <a:xfrm>
            <a:off x="5500688" y="485775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4" name="Овал 43"/>
          <p:cNvSpPr/>
          <p:nvPr/>
        </p:nvSpPr>
        <p:spPr>
          <a:xfrm>
            <a:off x="3929063" y="585787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5" name="Овал 44"/>
          <p:cNvSpPr/>
          <p:nvPr/>
        </p:nvSpPr>
        <p:spPr>
          <a:xfrm>
            <a:off x="3714750" y="585787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6" name="Овал 45"/>
          <p:cNvSpPr/>
          <p:nvPr/>
        </p:nvSpPr>
        <p:spPr>
          <a:xfrm>
            <a:off x="5286375" y="485775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7" name="Овал 46"/>
          <p:cNvSpPr/>
          <p:nvPr/>
        </p:nvSpPr>
        <p:spPr>
          <a:xfrm>
            <a:off x="5214938" y="5214938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8" name="Овал 47"/>
          <p:cNvSpPr/>
          <p:nvPr/>
        </p:nvSpPr>
        <p:spPr>
          <a:xfrm>
            <a:off x="5072063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9" name="Овал 48"/>
          <p:cNvSpPr/>
          <p:nvPr/>
        </p:nvSpPr>
        <p:spPr>
          <a:xfrm>
            <a:off x="4429125" y="571500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50" name="Овал 49"/>
          <p:cNvSpPr/>
          <p:nvPr/>
        </p:nvSpPr>
        <p:spPr>
          <a:xfrm>
            <a:off x="4857750" y="550068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51" name="Овал 50"/>
          <p:cNvSpPr/>
          <p:nvPr/>
        </p:nvSpPr>
        <p:spPr>
          <a:xfrm>
            <a:off x="4643438" y="5572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52" name="Прямая соединительная линия 51"/>
          <p:cNvCxnSpPr>
            <a:endCxn id="4" idx="3"/>
          </p:cNvCxnSpPr>
          <p:nvPr/>
        </p:nvCxnSpPr>
        <p:spPr>
          <a:xfrm flipV="1">
            <a:off x="714375" y="4500563"/>
            <a:ext cx="2357438" cy="1571625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3" name="Полилиния 52"/>
          <p:cNvSpPr/>
          <p:nvPr/>
        </p:nvSpPr>
        <p:spPr>
          <a:xfrm>
            <a:off x="3736975" y="3848100"/>
            <a:ext cx="2312988" cy="2035175"/>
          </a:xfrm>
          <a:custGeom>
            <a:avLst/>
            <a:gdLst>
              <a:gd name="connsiteX0" fmla="*/ 0 w 2312505"/>
              <a:gd name="connsiteY0" fmla="*/ 2036417 h 2036417"/>
              <a:gd name="connsiteX1" fmla="*/ 1364974 w 2312505"/>
              <a:gd name="connsiteY1" fmla="*/ 1506330 h 2036417"/>
              <a:gd name="connsiteX2" fmla="*/ 2173357 w 2312505"/>
              <a:gd name="connsiteY2" fmla="*/ 220869 h 2036417"/>
              <a:gd name="connsiteX3" fmla="*/ 2199861 w 2312505"/>
              <a:gd name="connsiteY3" fmla="*/ 181113 h 2036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2505" h="2036417">
                <a:moveTo>
                  <a:pt x="0" y="2036417"/>
                </a:moveTo>
                <a:cubicBezTo>
                  <a:pt x="501374" y="1922669"/>
                  <a:pt x="1002748" y="1808921"/>
                  <a:pt x="1364974" y="1506330"/>
                </a:cubicBezTo>
                <a:cubicBezTo>
                  <a:pt x="1727200" y="1203739"/>
                  <a:pt x="2034209" y="441738"/>
                  <a:pt x="2173357" y="220869"/>
                </a:cubicBezTo>
                <a:cubicBezTo>
                  <a:pt x="2312505" y="0"/>
                  <a:pt x="2256183" y="90556"/>
                  <a:pt x="2199861" y="181113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54" name="Полилиния 53"/>
          <p:cNvSpPr/>
          <p:nvPr/>
        </p:nvSpPr>
        <p:spPr>
          <a:xfrm>
            <a:off x="6665913" y="3927475"/>
            <a:ext cx="2273300" cy="1995488"/>
          </a:xfrm>
          <a:custGeom>
            <a:avLst/>
            <a:gdLst>
              <a:gd name="connsiteX0" fmla="*/ 0 w 2272749"/>
              <a:gd name="connsiteY0" fmla="*/ 1970156 h 1996660"/>
              <a:gd name="connsiteX1" fmla="*/ 238540 w 2272749"/>
              <a:gd name="connsiteY1" fmla="*/ 1956904 h 1996660"/>
              <a:gd name="connsiteX2" fmla="*/ 530087 w 2272749"/>
              <a:gd name="connsiteY2" fmla="*/ 1731617 h 1996660"/>
              <a:gd name="connsiteX3" fmla="*/ 742122 w 2272749"/>
              <a:gd name="connsiteY3" fmla="*/ 1824382 h 1996660"/>
              <a:gd name="connsiteX4" fmla="*/ 927653 w 2272749"/>
              <a:gd name="connsiteY4" fmla="*/ 1678609 h 1996660"/>
              <a:gd name="connsiteX5" fmla="*/ 1166192 w 2272749"/>
              <a:gd name="connsiteY5" fmla="*/ 1612348 h 1996660"/>
              <a:gd name="connsiteX6" fmla="*/ 1378227 w 2272749"/>
              <a:gd name="connsiteY6" fmla="*/ 1744869 h 1996660"/>
              <a:gd name="connsiteX7" fmla="*/ 1590261 w 2272749"/>
              <a:gd name="connsiteY7" fmla="*/ 976243 h 1996660"/>
              <a:gd name="connsiteX8" fmla="*/ 1802296 w 2272749"/>
              <a:gd name="connsiteY8" fmla="*/ 989496 h 1996660"/>
              <a:gd name="connsiteX9" fmla="*/ 1948070 w 2272749"/>
              <a:gd name="connsiteY9" fmla="*/ 538922 h 1996660"/>
              <a:gd name="connsiteX10" fmla="*/ 2226366 w 2272749"/>
              <a:gd name="connsiteY10" fmla="*/ 75096 h 1996660"/>
              <a:gd name="connsiteX11" fmla="*/ 2226366 w 2272749"/>
              <a:gd name="connsiteY11" fmla="*/ 88348 h 199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72749" h="1996660">
                <a:moveTo>
                  <a:pt x="0" y="1970156"/>
                </a:moveTo>
                <a:cubicBezTo>
                  <a:pt x="75096" y="1983408"/>
                  <a:pt x="150192" y="1996660"/>
                  <a:pt x="238540" y="1956904"/>
                </a:cubicBezTo>
                <a:cubicBezTo>
                  <a:pt x="326888" y="1917148"/>
                  <a:pt x="446157" y="1753704"/>
                  <a:pt x="530087" y="1731617"/>
                </a:cubicBezTo>
                <a:cubicBezTo>
                  <a:pt x="614017" y="1709530"/>
                  <a:pt x="675861" y="1833217"/>
                  <a:pt x="742122" y="1824382"/>
                </a:cubicBezTo>
                <a:cubicBezTo>
                  <a:pt x="808383" y="1815547"/>
                  <a:pt x="856975" y="1713948"/>
                  <a:pt x="927653" y="1678609"/>
                </a:cubicBezTo>
                <a:cubicBezTo>
                  <a:pt x="998331" y="1643270"/>
                  <a:pt x="1091096" y="1601305"/>
                  <a:pt x="1166192" y="1612348"/>
                </a:cubicBezTo>
                <a:cubicBezTo>
                  <a:pt x="1241288" y="1623391"/>
                  <a:pt x="1307549" y="1850886"/>
                  <a:pt x="1378227" y="1744869"/>
                </a:cubicBezTo>
                <a:cubicBezTo>
                  <a:pt x="1448905" y="1638852"/>
                  <a:pt x="1519583" y="1102138"/>
                  <a:pt x="1590261" y="976243"/>
                </a:cubicBezTo>
                <a:cubicBezTo>
                  <a:pt x="1660939" y="850348"/>
                  <a:pt x="1742661" y="1062383"/>
                  <a:pt x="1802296" y="989496"/>
                </a:cubicBezTo>
                <a:cubicBezTo>
                  <a:pt x="1861931" y="916609"/>
                  <a:pt x="1877392" y="691322"/>
                  <a:pt x="1948070" y="538922"/>
                </a:cubicBezTo>
                <a:cubicBezTo>
                  <a:pt x="2018748" y="386522"/>
                  <a:pt x="2179983" y="150192"/>
                  <a:pt x="2226366" y="75096"/>
                </a:cubicBezTo>
                <a:cubicBezTo>
                  <a:pt x="2272749" y="0"/>
                  <a:pt x="2249557" y="44174"/>
                  <a:pt x="2226366" y="88348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55" name="TextBox 54"/>
          <p:cNvSpPr txBox="1"/>
          <p:nvPr/>
        </p:nvSpPr>
        <p:spPr>
          <a:xfrm>
            <a:off x="785813" y="3071813"/>
            <a:ext cx="200025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Easy </a:t>
            </a:r>
            <a:r>
              <a:rPr lang="sv-SE" b="1" dirty="0" err="1">
                <a:solidFill>
                  <a:schemeClr val="bg2">
                    <a:lumMod val="25000"/>
                  </a:schemeClr>
                </a:solidFill>
              </a:rPr>
              <a:t>model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, a </a:t>
            </a:r>
            <a:r>
              <a:rPr lang="sv-SE" b="1" dirty="0" err="1">
                <a:solidFill>
                  <a:schemeClr val="bg2">
                    <a:lumMod val="25000"/>
                  </a:schemeClr>
                </a:solidFill>
              </a:rPr>
              <a:t>few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 parameters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572250" y="3071813"/>
            <a:ext cx="2286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 err="1">
                <a:solidFill>
                  <a:schemeClr val="bg2">
                    <a:lumMod val="25000"/>
                  </a:schemeClr>
                </a:solidFill>
              </a:rPr>
              <a:t>Complex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sv-SE" b="1" dirty="0" err="1">
                <a:solidFill>
                  <a:schemeClr val="bg2">
                    <a:lumMod val="25000"/>
                  </a:schemeClr>
                </a:solidFill>
              </a:rPr>
              <a:t>model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,</a:t>
            </a:r>
          </a:p>
          <a:p>
            <a:pPr>
              <a:defRPr/>
            </a:pPr>
            <a:r>
              <a:rPr lang="sv-SE" b="1" dirty="0" err="1">
                <a:solidFill>
                  <a:schemeClr val="bg2">
                    <a:lumMod val="25000"/>
                  </a:schemeClr>
                </a:solidFill>
              </a:rPr>
              <a:t>many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 parameters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714750" y="3071813"/>
            <a:ext cx="200025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OK</a:t>
            </a:r>
          </a:p>
        </p:txBody>
      </p:sp>
      <p:grpSp>
        <p:nvGrpSpPr>
          <p:cNvPr id="17467" name="Группа 121"/>
          <p:cNvGrpSpPr>
            <a:grpSpLocks/>
          </p:cNvGrpSpPr>
          <p:nvPr/>
        </p:nvGrpSpPr>
        <p:grpSpPr bwMode="auto">
          <a:xfrm>
            <a:off x="3714750" y="3786188"/>
            <a:ext cx="2214563" cy="2143125"/>
            <a:chOff x="3714744" y="3786190"/>
            <a:chExt cx="2214578" cy="2143140"/>
          </a:xfrm>
        </p:grpSpPr>
        <p:sp>
          <p:nvSpPr>
            <p:cNvPr id="110" name="Овал 109"/>
            <p:cNvSpPr/>
            <p:nvPr/>
          </p:nvSpPr>
          <p:spPr>
            <a:xfrm>
              <a:off x="5643570" y="4643446"/>
              <a:ext cx="71437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1" name="Овал 110"/>
            <p:cNvSpPr/>
            <p:nvPr/>
          </p:nvSpPr>
          <p:spPr>
            <a:xfrm>
              <a:off x="5857884" y="3786190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2" name="Овал 111"/>
            <p:cNvSpPr/>
            <p:nvPr/>
          </p:nvSpPr>
          <p:spPr>
            <a:xfrm>
              <a:off x="5429256" y="4714883"/>
              <a:ext cx="71438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3" name="Овал 112"/>
            <p:cNvSpPr/>
            <p:nvPr/>
          </p:nvSpPr>
          <p:spPr>
            <a:xfrm>
              <a:off x="5286380" y="5072074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4" name="Овал 113"/>
            <p:cNvSpPr/>
            <p:nvPr/>
          </p:nvSpPr>
          <p:spPr>
            <a:xfrm>
              <a:off x="5072066" y="5286387"/>
              <a:ext cx="71437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5" name="Овал 114"/>
            <p:cNvSpPr/>
            <p:nvPr/>
          </p:nvSpPr>
          <p:spPr>
            <a:xfrm>
              <a:off x="4643438" y="5715015"/>
              <a:ext cx="71437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6" name="Овал 115"/>
            <p:cNvSpPr/>
            <p:nvPr/>
          </p:nvSpPr>
          <p:spPr>
            <a:xfrm>
              <a:off x="4429124" y="5500702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7" name="Овал 116"/>
            <p:cNvSpPr/>
            <p:nvPr/>
          </p:nvSpPr>
          <p:spPr>
            <a:xfrm>
              <a:off x="4214810" y="5857891"/>
              <a:ext cx="71437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8" name="Овал 117"/>
            <p:cNvSpPr/>
            <p:nvPr/>
          </p:nvSpPr>
          <p:spPr>
            <a:xfrm>
              <a:off x="5214942" y="5357826"/>
              <a:ext cx="71437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9" name="Овал 118"/>
            <p:cNvSpPr/>
            <p:nvPr/>
          </p:nvSpPr>
          <p:spPr>
            <a:xfrm>
              <a:off x="4786314" y="5357826"/>
              <a:ext cx="71437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20" name="Овал 119"/>
            <p:cNvSpPr/>
            <p:nvPr/>
          </p:nvSpPr>
          <p:spPr>
            <a:xfrm>
              <a:off x="3929058" y="5715015"/>
              <a:ext cx="71437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21" name="Овал 120"/>
            <p:cNvSpPr/>
            <p:nvPr/>
          </p:nvSpPr>
          <p:spPr>
            <a:xfrm>
              <a:off x="3714744" y="5857891"/>
              <a:ext cx="71438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</p:grpSp>
      <p:grpSp>
        <p:nvGrpSpPr>
          <p:cNvPr id="17468" name="Группа 135"/>
          <p:cNvGrpSpPr>
            <a:grpSpLocks/>
          </p:cNvGrpSpPr>
          <p:nvPr/>
        </p:nvGrpSpPr>
        <p:grpSpPr bwMode="auto">
          <a:xfrm>
            <a:off x="6643688" y="3786188"/>
            <a:ext cx="2214562" cy="2143125"/>
            <a:chOff x="3714744" y="3786190"/>
            <a:chExt cx="2214578" cy="2143140"/>
          </a:xfrm>
        </p:grpSpPr>
        <p:sp>
          <p:nvSpPr>
            <p:cNvPr id="137" name="Овал 136"/>
            <p:cNvSpPr/>
            <p:nvPr/>
          </p:nvSpPr>
          <p:spPr>
            <a:xfrm>
              <a:off x="5643570" y="4643446"/>
              <a:ext cx="71439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38" name="Овал 137"/>
            <p:cNvSpPr/>
            <p:nvPr/>
          </p:nvSpPr>
          <p:spPr>
            <a:xfrm>
              <a:off x="5857884" y="3786190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39" name="Овал 138"/>
            <p:cNvSpPr/>
            <p:nvPr/>
          </p:nvSpPr>
          <p:spPr>
            <a:xfrm>
              <a:off x="5429256" y="4714883"/>
              <a:ext cx="71438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0" name="Овал 139"/>
            <p:cNvSpPr/>
            <p:nvPr/>
          </p:nvSpPr>
          <p:spPr>
            <a:xfrm>
              <a:off x="5286380" y="5072074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1" name="Овал 140"/>
            <p:cNvSpPr/>
            <p:nvPr/>
          </p:nvSpPr>
          <p:spPr>
            <a:xfrm>
              <a:off x="5072066" y="5286387"/>
              <a:ext cx="71439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2" name="Овал 141"/>
            <p:cNvSpPr/>
            <p:nvPr/>
          </p:nvSpPr>
          <p:spPr>
            <a:xfrm>
              <a:off x="4643438" y="5715015"/>
              <a:ext cx="71439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3" name="Овал 142"/>
            <p:cNvSpPr/>
            <p:nvPr/>
          </p:nvSpPr>
          <p:spPr>
            <a:xfrm>
              <a:off x="4429124" y="5500702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4" name="Овал 143"/>
            <p:cNvSpPr/>
            <p:nvPr/>
          </p:nvSpPr>
          <p:spPr>
            <a:xfrm>
              <a:off x="4214810" y="5857891"/>
              <a:ext cx="71439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5" name="Овал 144"/>
            <p:cNvSpPr/>
            <p:nvPr/>
          </p:nvSpPr>
          <p:spPr>
            <a:xfrm>
              <a:off x="5214942" y="5357826"/>
              <a:ext cx="71439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6" name="Овал 145"/>
            <p:cNvSpPr/>
            <p:nvPr/>
          </p:nvSpPr>
          <p:spPr>
            <a:xfrm>
              <a:off x="4786314" y="5357826"/>
              <a:ext cx="71439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7" name="Овал 146"/>
            <p:cNvSpPr/>
            <p:nvPr/>
          </p:nvSpPr>
          <p:spPr>
            <a:xfrm>
              <a:off x="3929058" y="5715015"/>
              <a:ext cx="71439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8" name="Овал 147"/>
            <p:cNvSpPr/>
            <p:nvPr/>
          </p:nvSpPr>
          <p:spPr>
            <a:xfrm>
              <a:off x="3714744" y="5857891"/>
              <a:ext cx="71438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</p:grpSp>
      <p:grpSp>
        <p:nvGrpSpPr>
          <p:cNvPr id="17469" name="Группа 148"/>
          <p:cNvGrpSpPr>
            <a:grpSpLocks/>
          </p:cNvGrpSpPr>
          <p:nvPr/>
        </p:nvGrpSpPr>
        <p:grpSpPr bwMode="auto">
          <a:xfrm>
            <a:off x="714375" y="3786188"/>
            <a:ext cx="2214563" cy="2143125"/>
            <a:chOff x="3714744" y="3786190"/>
            <a:chExt cx="2214578" cy="2143140"/>
          </a:xfrm>
        </p:grpSpPr>
        <p:sp>
          <p:nvSpPr>
            <p:cNvPr id="150" name="Овал 149"/>
            <p:cNvSpPr/>
            <p:nvPr/>
          </p:nvSpPr>
          <p:spPr>
            <a:xfrm>
              <a:off x="5643570" y="4643446"/>
              <a:ext cx="71437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1" name="Овал 150"/>
            <p:cNvSpPr/>
            <p:nvPr/>
          </p:nvSpPr>
          <p:spPr>
            <a:xfrm>
              <a:off x="5857884" y="3786190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2" name="Овал 151"/>
            <p:cNvSpPr/>
            <p:nvPr/>
          </p:nvSpPr>
          <p:spPr>
            <a:xfrm>
              <a:off x="5429256" y="4714883"/>
              <a:ext cx="71438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3" name="Овал 152"/>
            <p:cNvSpPr/>
            <p:nvPr/>
          </p:nvSpPr>
          <p:spPr>
            <a:xfrm>
              <a:off x="5286380" y="5072074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4" name="Овал 153"/>
            <p:cNvSpPr/>
            <p:nvPr/>
          </p:nvSpPr>
          <p:spPr>
            <a:xfrm>
              <a:off x="5072066" y="5286387"/>
              <a:ext cx="71437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5" name="Овал 154"/>
            <p:cNvSpPr/>
            <p:nvPr/>
          </p:nvSpPr>
          <p:spPr>
            <a:xfrm>
              <a:off x="4643438" y="5715015"/>
              <a:ext cx="71437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6" name="Овал 155"/>
            <p:cNvSpPr/>
            <p:nvPr/>
          </p:nvSpPr>
          <p:spPr>
            <a:xfrm>
              <a:off x="4429124" y="5500702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7" name="Овал 156"/>
            <p:cNvSpPr/>
            <p:nvPr/>
          </p:nvSpPr>
          <p:spPr>
            <a:xfrm>
              <a:off x="4214810" y="5857891"/>
              <a:ext cx="71437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8" name="Овал 157"/>
            <p:cNvSpPr/>
            <p:nvPr/>
          </p:nvSpPr>
          <p:spPr>
            <a:xfrm>
              <a:off x="5214942" y="5357826"/>
              <a:ext cx="71437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9" name="Овал 158"/>
            <p:cNvSpPr/>
            <p:nvPr/>
          </p:nvSpPr>
          <p:spPr>
            <a:xfrm>
              <a:off x="4786314" y="5357826"/>
              <a:ext cx="71437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60" name="Овал 159"/>
            <p:cNvSpPr/>
            <p:nvPr/>
          </p:nvSpPr>
          <p:spPr>
            <a:xfrm>
              <a:off x="3929058" y="5715015"/>
              <a:ext cx="71437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61" name="Овал 160"/>
            <p:cNvSpPr/>
            <p:nvPr/>
          </p:nvSpPr>
          <p:spPr>
            <a:xfrm>
              <a:off x="3714744" y="5857891"/>
              <a:ext cx="71438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3779838" y="3929063"/>
            <a:ext cx="1649412" cy="64611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v-SE" dirty="0"/>
              <a:t>minimum</a:t>
            </a:r>
          </a:p>
          <a:p>
            <a:pPr>
              <a:defRPr/>
            </a:pPr>
            <a:r>
              <a:rPr lang="sv-SE" dirty="0"/>
              <a:t>risk!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616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Overview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fitting</a:t>
            </a:r>
          </a:p>
          <a:p>
            <a:r>
              <a:rPr lang="en-US" dirty="0"/>
              <a:t>Model selection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4989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Holdout</a:t>
            </a:r>
            <a:r>
              <a:rPr lang="sv-SE" dirty="0"/>
              <a:t>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 err="1"/>
              <a:t>How</a:t>
            </a:r>
            <a:r>
              <a:rPr lang="sv-SE" sz="2400" dirty="0"/>
              <a:t> </a:t>
            </a:r>
            <a:r>
              <a:rPr lang="sv-SE" sz="2400" dirty="0" err="1"/>
              <a:t>to</a:t>
            </a:r>
            <a:r>
              <a:rPr lang="sv-SE" sz="2400" dirty="0"/>
              <a:t> partition </a:t>
            </a:r>
            <a:r>
              <a:rPr lang="sv-SE" sz="2400" dirty="0" err="1"/>
              <a:t>into</a:t>
            </a:r>
            <a:r>
              <a:rPr lang="sv-SE" sz="2400" dirty="0"/>
              <a:t> </a:t>
            </a:r>
            <a:r>
              <a:rPr lang="sv-SE" sz="2400" dirty="0" err="1"/>
              <a:t>train</a:t>
            </a:r>
            <a:r>
              <a:rPr lang="sv-SE" sz="2400" dirty="0"/>
              <a:t>/test?</a:t>
            </a:r>
          </a:p>
          <a:p>
            <a:pPr lvl="1"/>
            <a:r>
              <a:rPr lang="sv-SE" sz="2000" dirty="0" err="1">
                <a:solidFill>
                  <a:srgbClr val="FF0000"/>
                </a:solidFill>
              </a:rPr>
              <a:t>Use</a:t>
            </a:r>
            <a:r>
              <a:rPr lang="sv-SE" sz="2000" dirty="0">
                <a:solidFill>
                  <a:srgbClr val="FF0000"/>
                </a:solidFill>
              </a:rPr>
              <a:t> </a:t>
            </a:r>
            <a:r>
              <a:rPr lang="sv-SE" sz="2000" dirty="0" err="1">
                <a:solidFill>
                  <a:srgbClr val="FF0000"/>
                </a:solidFill>
              </a:rPr>
              <a:t>set.seed</a:t>
            </a:r>
            <a:r>
              <a:rPr lang="sv-SE" sz="2000" dirty="0">
                <a:solidFill>
                  <a:srgbClr val="FF0000"/>
                </a:solidFill>
              </a:rPr>
              <a:t>(12345) in the </a:t>
            </a:r>
            <a:r>
              <a:rPr lang="sv-SE" sz="2000" dirty="0" err="1">
                <a:solidFill>
                  <a:srgbClr val="FF0000"/>
                </a:solidFill>
              </a:rPr>
              <a:t>labs</a:t>
            </a:r>
            <a:r>
              <a:rPr lang="sv-SE" sz="2000" dirty="0">
                <a:solidFill>
                  <a:srgbClr val="FF0000"/>
                </a:solidFill>
              </a:rPr>
              <a:t> </a:t>
            </a:r>
            <a:r>
              <a:rPr lang="sv-SE" sz="2000" dirty="0" err="1">
                <a:solidFill>
                  <a:srgbClr val="FF0000"/>
                </a:solidFill>
              </a:rPr>
              <a:t>to</a:t>
            </a:r>
            <a:r>
              <a:rPr lang="sv-SE" sz="2000" dirty="0">
                <a:solidFill>
                  <a:srgbClr val="FF0000"/>
                </a:solidFill>
              </a:rPr>
              <a:t> get </a:t>
            </a:r>
            <a:r>
              <a:rPr lang="sv-SE" sz="2000" dirty="0" err="1">
                <a:solidFill>
                  <a:srgbClr val="FF0000"/>
                </a:solidFill>
              </a:rPr>
              <a:t>identical</a:t>
            </a:r>
            <a:r>
              <a:rPr lang="sv-SE" sz="2000" dirty="0">
                <a:solidFill>
                  <a:srgbClr val="FF0000"/>
                </a:solidFill>
              </a:rPr>
              <a:t> </a:t>
            </a:r>
            <a:r>
              <a:rPr lang="sv-SE" sz="2000" dirty="0" err="1">
                <a:solidFill>
                  <a:srgbClr val="FF0000"/>
                </a:solidFill>
              </a:rPr>
              <a:t>results</a:t>
            </a:r>
            <a:endParaRPr lang="sv-SE" sz="2000" dirty="0">
              <a:solidFill>
                <a:srgbClr val="FF0000"/>
              </a:solidFill>
            </a:endParaRPr>
          </a:p>
          <a:p>
            <a:pPr lvl="1"/>
            <a:endParaRPr lang="sv-SE" sz="2000" dirty="0">
              <a:solidFill>
                <a:srgbClr val="FF0000"/>
              </a:solidFill>
            </a:endParaRPr>
          </a:p>
          <a:p>
            <a:pPr lvl="1"/>
            <a:endParaRPr lang="sv-SE" sz="2000" dirty="0">
              <a:solidFill>
                <a:srgbClr val="FF0000"/>
              </a:solidFill>
            </a:endParaRPr>
          </a:p>
          <a:p>
            <a:pPr lvl="1"/>
            <a:endParaRPr lang="sv-SE" sz="2000" dirty="0">
              <a:solidFill>
                <a:srgbClr val="FF0000"/>
              </a:solidFill>
            </a:endParaRPr>
          </a:p>
          <a:p>
            <a:r>
              <a:rPr lang="sv-SE" sz="2400" dirty="0" err="1"/>
              <a:t>How</a:t>
            </a:r>
            <a:r>
              <a:rPr lang="sv-SE" sz="2400" dirty="0"/>
              <a:t> </a:t>
            </a:r>
            <a:r>
              <a:rPr lang="sv-SE" sz="2400" dirty="0" err="1"/>
              <a:t>to</a:t>
            </a:r>
            <a:r>
              <a:rPr lang="sv-SE" sz="2400" dirty="0"/>
              <a:t> partition </a:t>
            </a:r>
            <a:r>
              <a:rPr lang="sv-SE" sz="2400" dirty="0" err="1"/>
              <a:t>into</a:t>
            </a:r>
            <a:r>
              <a:rPr lang="sv-SE" sz="2400" dirty="0"/>
              <a:t> </a:t>
            </a:r>
            <a:r>
              <a:rPr lang="sv-SE" sz="2400" dirty="0" err="1"/>
              <a:t>train</a:t>
            </a:r>
            <a:r>
              <a:rPr lang="sv-SE" sz="2400" dirty="0"/>
              <a:t>/valid/test?</a:t>
            </a:r>
          </a:p>
          <a:p>
            <a:pPr lvl="1"/>
            <a:endParaRPr lang="sv-SE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20</a:t>
            </a:fld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1475656" y="2420888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n=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(data)[1]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(12345) 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id=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(1:n,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floor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(n*0.7)) 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=data[id,] 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test=data[-id,] </a:t>
            </a:r>
          </a:p>
        </p:txBody>
      </p:sp>
      <p:sp>
        <p:nvSpPr>
          <p:cNvPr id="7" name="Rectangle 6"/>
          <p:cNvSpPr/>
          <p:nvPr/>
        </p:nvSpPr>
        <p:spPr>
          <a:xfrm>
            <a:off x="1619672" y="393305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n=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(data)[1]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(12345) 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id=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(1:n,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floor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(n*0.4)) 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=data[id,] </a:t>
            </a:r>
          </a:p>
          <a:p>
            <a:endParaRPr lang="sv-S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id1=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setdiff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(1:n, id)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(12345) 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id2=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(id1,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floor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(n*0.3)) 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valid=data[id2,]</a:t>
            </a:r>
          </a:p>
          <a:p>
            <a:endParaRPr lang="sv-S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id3=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setdiff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(id1,id2)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test=data[id3,] </a:t>
            </a:r>
          </a:p>
        </p:txBody>
      </p:sp>
    </p:spTree>
    <p:extLst>
      <p:ext uri="{BB962C8B-B14F-4D97-AF65-F5344CB8AC3E}">
        <p14:creationId xmlns:p14="http://schemas.microsoft.com/office/powerpoint/2010/main" val="449480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Bias-</a:t>
            </a:r>
            <a:r>
              <a:rPr lang="sv-SE" dirty="0" err="1"/>
              <a:t>variance</a:t>
            </a:r>
            <a:r>
              <a:rPr lang="sv-SE" dirty="0"/>
              <a:t> </a:t>
            </a:r>
            <a:r>
              <a:rPr lang="sv-SE" dirty="0" err="1"/>
              <a:t>tradeoff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800" dirty="0">
                    <a:solidFill>
                      <a:srgbClr val="0070C0"/>
                    </a:solidFill>
                  </a:rPr>
                  <a:t>Bias </a:t>
                </a:r>
                <a:r>
                  <a:rPr lang="sv-SE" sz="2800" dirty="0" err="1">
                    <a:solidFill>
                      <a:srgbClr val="0070C0"/>
                    </a:solidFill>
                  </a:rPr>
                  <a:t>of</a:t>
                </a:r>
                <a:r>
                  <a:rPr lang="sv-SE" sz="2800" dirty="0">
                    <a:solidFill>
                      <a:srgbClr val="0070C0"/>
                    </a:solidFill>
                  </a:rPr>
                  <a:t> an </a:t>
                </a:r>
                <a:r>
                  <a:rPr lang="sv-SE" sz="2800" dirty="0" err="1">
                    <a:solidFill>
                      <a:srgbClr val="0070C0"/>
                    </a:solidFill>
                  </a:rPr>
                  <a:t>estimator</a:t>
                </a:r>
                <a:r>
                  <a:rPr lang="sv-SE" sz="2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v-SE" sz="2800" b="0" i="1" smtClean="0">
                        <a:latin typeface="Cambria Math"/>
                      </a:rPr>
                      <m:t>𝐵𝑖𝑎𝑠</m:t>
                    </m:r>
                    <m:d>
                      <m:dPr>
                        <m:ctrlPr>
                          <a:rPr lang="sv-S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sv-SE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sv-S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v-SE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sv-SE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sv-SE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sv-SE" sz="2800" b="0" i="1" smtClean="0">
                        <a:latin typeface="Cambria Math"/>
                      </a:rPr>
                      <m:t>=</m:t>
                    </m:r>
                    <m:r>
                      <a:rPr lang="sv-SE" sz="2800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sv-S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sv-SE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v-SE" sz="28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sv-SE" sz="2800" b="0" i="1" smtClean="0">
                            <a:latin typeface="Cambria Math"/>
                          </a:rPr>
                          <m:t>−</m:t>
                        </m:r>
                        <m:r>
                          <a:rPr lang="sv-SE" sz="2800" b="0" i="1" smtClean="0">
                            <a:latin typeface="Cambria Math"/>
                          </a:rPr>
                          <m:t>𝑓</m:t>
                        </m:r>
                        <m:r>
                          <a:rPr lang="sv-SE" sz="28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sv-SE" sz="2800" b="0" i="1" smtClean="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sv-SE" sz="2800" dirty="0"/>
                  <a:t>, </a:t>
                </a:r>
                <a14:m>
                  <m:oMath xmlns:m="http://schemas.openxmlformats.org/officeDocument/2006/math">
                    <m:r>
                      <a:rPr lang="sv-SE" sz="2800" i="1">
                        <a:latin typeface="Cambria Math"/>
                      </a:rPr>
                      <m:t>𝑓</m:t>
                    </m:r>
                    <m:r>
                      <a:rPr lang="sv-SE" sz="2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sv-S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sv-SE" sz="2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sv-SE" sz="2800" i="1">
                        <a:latin typeface="Cambria Math"/>
                      </a:rPr>
                      <m:t>)</m:t>
                    </m:r>
                  </m:oMath>
                </a14:m>
                <a:r>
                  <a:rPr lang="sv-SE" sz="2800" dirty="0"/>
                  <a:t> is </a:t>
                </a:r>
                <a:r>
                  <a:rPr lang="sv-SE" sz="2800" dirty="0" err="1"/>
                  <a:t>expected</a:t>
                </a:r>
                <a:r>
                  <a:rPr lang="sv-SE" sz="2800" dirty="0"/>
                  <a:t> </a:t>
                </a:r>
                <a:r>
                  <a:rPr lang="sv-SE" sz="2800" dirty="0" err="1"/>
                  <a:t>response</a:t>
                </a:r>
                <a:endParaRPr lang="sv-SE" sz="2800" dirty="0"/>
              </a:p>
              <a:p>
                <a:pPr lvl="1"/>
                <a:r>
                  <a:rPr lang="sv-SE" sz="2400" dirty="0"/>
                  <a:t>If </a:t>
                </a:r>
                <a14:m>
                  <m:oMath xmlns:m="http://schemas.openxmlformats.org/officeDocument/2006/math">
                    <m:r>
                      <a:rPr lang="sv-SE" sz="2400" i="1">
                        <a:latin typeface="Cambria Math"/>
                      </a:rPr>
                      <m:t>𝐵𝑖𝑎𝑠</m:t>
                    </m:r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sv-SE" sz="24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sv-SE" sz="2400" i="1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sv-SE" sz="24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sv-SE" sz="2400" dirty="0"/>
                  <a:t>, the </a:t>
                </a:r>
                <a:r>
                  <a:rPr lang="sv-SE" sz="2400" dirty="0" err="1"/>
                  <a:t>estimator</a:t>
                </a:r>
                <a:r>
                  <a:rPr lang="sv-SE" sz="2400" dirty="0"/>
                  <a:t> is </a:t>
                </a:r>
                <a:r>
                  <a:rPr lang="sv-SE" sz="2400" b="1" dirty="0" err="1"/>
                  <a:t>unbiased</a:t>
                </a:r>
                <a:endParaRPr lang="sv-SE" sz="2400" b="1" dirty="0"/>
              </a:p>
              <a:p>
                <a:pPr lvl="1"/>
                <a:r>
                  <a:rPr lang="sv-SE" sz="2400" dirty="0"/>
                  <a:t>ML </a:t>
                </a:r>
                <a:r>
                  <a:rPr lang="sv-SE" sz="2400" dirty="0" err="1"/>
                  <a:t>estimators</a:t>
                </a:r>
                <a:r>
                  <a:rPr lang="sv-SE" sz="2400" dirty="0"/>
                  <a:t> </a:t>
                </a:r>
                <a:r>
                  <a:rPr lang="sv-SE" sz="2400" dirty="0" err="1"/>
                  <a:t>are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asymptotically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unbiased</a:t>
                </a:r>
                <a:r>
                  <a:rPr lang="sv-SE" sz="2400" dirty="0"/>
                  <a:t> </a:t>
                </a:r>
                <a:r>
                  <a:rPr lang="sv-SE" sz="2400" dirty="0" err="1"/>
                  <a:t>if</a:t>
                </a:r>
                <a:r>
                  <a:rPr lang="sv-SE" sz="2400" dirty="0"/>
                  <a:t> the </a:t>
                </a:r>
                <a:r>
                  <a:rPr lang="sv-SE" sz="2400" dirty="0" err="1"/>
                  <a:t>model</a:t>
                </a:r>
                <a:r>
                  <a:rPr lang="sv-SE" sz="2400" dirty="0"/>
                  <a:t> is </a:t>
                </a:r>
                <a:r>
                  <a:rPr lang="sv-SE" sz="2400" dirty="0" err="1"/>
                  <a:t>enough</a:t>
                </a:r>
                <a:r>
                  <a:rPr lang="sv-SE" sz="2400" dirty="0"/>
                  <a:t> </a:t>
                </a:r>
                <a:r>
                  <a:rPr lang="sv-SE" sz="2400" dirty="0" err="1"/>
                  <a:t>complex</a:t>
                </a:r>
                <a:endParaRPr lang="sv-SE" sz="2400" dirty="0"/>
              </a:p>
              <a:p>
                <a:pPr lvl="1"/>
                <a:r>
                  <a:rPr lang="sv-SE" sz="2400" dirty="0" err="1"/>
                  <a:t>However</a:t>
                </a:r>
                <a:r>
                  <a:rPr lang="sv-SE" sz="2400" dirty="0"/>
                  <a:t>, </a:t>
                </a:r>
                <a:r>
                  <a:rPr lang="sv-SE" sz="2400" dirty="0" err="1"/>
                  <a:t>unbiasedness</a:t>
                </a:r>
                <a:r>
                  <a:rPr lang="sv-SE" sz="2400" dirty="0"/>
                  <a:t> </a:t>
                </a:r>
                <a:r>
                  <a:rPr lang="sv-SE" sz="2400" dirty="0" err="1"/>
                  <a:t>does</a:t>
                </a:r>
                <a:r>
                  <a:rPr lang="sv-SE" sz="2400" dirty="0"/>
                  <a:t> not </a:t>
                </a:r>
                <a:r>
                  <a:rPr lang="sv-SE" sz="2400" dirty="0" err="1"/>
                  <a:t>mean</a:t>
                </a:r>
                <a:r>
                  <a:rPr lang="sv-SE" sz="2400" dirty="0"/>
                  <a:t> a </a:t>
                </a:r>
                <a:r>
                  <a:rPr lang="sv-SE" sz="2400" dirty="0" err="1"/>
                  <a:t>good</a:t>
                </a:r>
                <a:r>
                  <a:rPr lang="sv-SE" sz="2400" dirty="0"/>
                  <a:t> choice!</a:t>
                </a:r>
              </a:p>
              <a:p>
                <a:pPr lvl="1"/>
                <a:endParaRPr lang="sv-SE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3298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Bias-</a:t>
            </a:r>
            <a:r>
              <a:rPr lang="sv-SE" dirty="0" err="1"/>
              <a:t>variance</a:t>
            </a:r>
            <a:r>
              <a:rPr lang="sv-SE" dirty="0"/>
              <a:t> </a:t>
            </a:r>
            <a:r>
              <a:rPr lang="sv-SE" dirty="0" err="1"/>
              <a:t>tradeoff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Assume loss is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𝑌</m:t>
                        </m:r>
                        <m:r>
                          <a:rPr lang="sv-SE" b="0" i="1" smtClean="0">
                            <a:latin typeface="Cambria Math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sv-SE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𝑌</m:t>
                            </m:r>
                            <m:r>
                              <a:rPr lang="sv-SE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sv-SE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sv-S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b="0" i="1" smtClean="0">
                              <a:latin typeface="Cambria Math"/>
                            </a:rPr>
                            <m:t>𝑌</m:t>
                          </m:r>
                          <m:d>
                            <m:d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sz="2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sv-SE" sz="2000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d>
                            <m:d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sz="2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sv-SE" sz="2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000" b="0" i="1" smtClean="0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sv-SE" sz="2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v-SE" sz="2000" b="0" i="1" smtClean="0">
                          <a:latin typeface="Cambria Math"/>
                        </a:rPr>
                        <m:t>+</m:t>
                      </m:r>
                      <m:r>
                        <a:rPr lang="sv-SE" sz="2000" b="0" i="1" smtClean="0">
                          <a:latin typeface="Cambria Math"/>
                        </a:rPr>
                        <m:t>𝐵𝑖𝑎</m:t>
                      </m:r>
                      <m:sSup>
                        <m:sSup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000" b="0" i="1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sv-SE" sz="2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d>
                            <m:d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sz="2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sv-SE" sz="2000" b="0" i="1" smtClean="0">
                          <a:latin typeface="Cambria Math"/>
                        </a:rPr>
                        <m:t>+</m:t>
                      </m:r>
                      <m:r>
                        <a:rPr lang="sv-SE" sz="2000" b="0" i="1" smtClean="0">
                          <a:latin typeface="Cambria Math"/>
                        </a:rPr>
                        <m:t>𝑉𝑎𝑟</m:t>
                      </m:r>
                      <m:r>
                        <a:rPr lang="sv-SE" sz="2000" b="0" i="1" smtClean="0">
                          <a:latin typeface="Cambria Math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sz="2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sv-SE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sv-SE" sz="2000" dirty="0"/>
              </a:p>
              <a:p>
                <a:pPr marL="0" indent="0">
                  <a:buNone/>
                </a:pPr>
                <a:endParaRPr lang="sv-SE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22</a:t>
            </a:fld>
            <a:endParaRPr lang="sv-SE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2852936"/>
            <a:ext cx="5530477" cy="335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300192" y="3789040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When</a:t>
            </a:r>
            <a:r>
              <a:rPr lang="sv-SE" dirty="0"/>
              <a:t> loss is not </a:t>
            </a:r>
            <a:r>
              <a:rPr lang="sv-SE" dirty="0" err="1"/>
              <a:t>quadratic</a:t>
            </a:r>
            <a:r>
              <a:rPr lang="sv-SE" dirty="0"/>
              <a:t>, no </a:t>
            </a:r>
            <a:r>
              <a:rPr lang="sv-SE" dirty="0" err="1"/>
              <a:t>such</a:t>
            </a:r>
            <a:r>
              <a:rPr lang="sv-SE" dirty="0"/>
              <a:t> </a:t>
            </a:r>
            <a:r>
              <a:rPr lang="sv-SE" dirty="0" err="1"/>
              <a:t>nice</a:t>
            </a:r>
            <a:r>
              <a:rPr lang="sv-SE" dirty="0"/>
              <a:t> </a:t>
            </a:r>
            <a:r>
              <a:rPr lang="sv-SE" dirty="0" err="1"/>
              <a:t>formula</a:t>
            </a:r>
            <a:r>
              <a:rPr lang="sv-SE" dirty="0"/>
              <a:t> </a:t>
            </a:r>
            <a:r>
              <a:rPr lang="sv-SE" dirty="0" err="1"/>
              <a:t>exist</a:t>
            </a:r>
            <a:endParaRPr lang="sv-SE" dirty="0"/>
          </a:p>
        </p:txBody>
      </p:sp>
      <p:cxnSp>
        <p:nvCxnSpPr>
          <p:cNvPr id="11" name="Straight Arrow Connector 10"/>
          <p:cNvCxnSpPr>
            <a:stCxn id="7" idx="0"/>
          </p:cNvCxnSpPr>
          <p:nvPr/>
        </p:nvCxnSpPr>
        <p:spPr>
          <a:xfrm flipH="1" flipV="1">
            <a:off x="5796136" y="2852936"/>
            <a:ext cx="1764196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412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Cross-</a:t>
            </a:r>
            <a:r>
              <a:rPr lang="sv-SE" dirty="0" err="1"/>
              <a:t>validation</a:t>
            </a:r>
            <a:r>
              <a:rPr lang="sv-SE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v-SE" dirty="0" err="1"/>
              <a:t>Compared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holdout</a:t>
            </a:r>
            <a:r>
              <a:rPr lang="sv-SE" dirty="0"/>
              <a:t> </a:t>
            </a:r>
            <a:r>
              <a:rPr lang="sv-SE" dirty="0" err="1"/>
              <a:t>method</a:t>
            </a:r>
            <a:r>
              <a:rPr lang="sv-SE" dirty="0"/>
              <a:t>:</a:t>
            </a:r>
          </a:p>
          <a:p>
            <a:pPr lvl="1"/>
            <a:r>
              <a:rPr lang="sv-SE" dirty="0" err="1"/>
              <a:t>Why</a:t>
            </a:r>
            <a:r>
              <a:rPr lang="sv-SE" dirty="0"/>
              <a:t> do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only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portion </a:t>
            </a:r>
            <a:r>
              <a:rPr lang="sv-SE" dirty="0" err="1"/>
              <a:t>of</a:t>
            </a:r>
            <a:r>
              <a:rPr lang="sv-SE" dirty="0"/>
              <a:t> data for </a:t>
            </a:r>
            <a:r>
              <a:rPr lang="sv-SE" dirty="0" err="1"/>
              <a:t>training</a:t>
            </a:r>
            <a:r>
              <a:rPr lang="sv-SE" dirty="0"/>
              <a:t>-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(</a:t>
            </a:r>
            <a:r>
              <a:rPr lang="sv-SE" dirty="0" err="1"/>
              <a:t>increase</a:t>
            </a:r>
            <a:r>
              <a:rPr lang="sv-SE" dirty="0"/>
              <a:t> </a:t>
            </a:r>
            <a:r>
              <a:rPr lang="sv-SE" dirty="0" err="1"/>
              <a:t>accuracy</a:t>
            </a:r>
            <a:r>
              <a:rPr lang="sv-SE" dirty="0"/>
              <a:t>)?</a:t>
            </a:r>
          </a:p>
          <a:p>
            <a:pPr marL="457200" indent="-457200" eaLnBrk="1" hangingPunct="1">
              <a:buFontTx/>
              <a:buNone/>
            </a:pPr>
            <a:endParaRPr lang="sv-SE" b="1" dirty="0">
              <a:solidFill>
                <a:srgbClr val="7F3203"/>
              </a:solidFill>
            </a:endParaRPr>
          </a:p>
          <a:p>
            <a:pPr marL="457200" indent="-457200" eaLnBrk="1" hangingPunct="1">
              <a:buFontTx/>
              <a:buNone/>
            </a:pPr>
            <a:r>
              <a:rPr lang="sv-SE" b="1" dirty="0">
                <a:solidFill>
                  <a:srgbClr val="7F3203"/>
                </a:solidFill>
              </a:rPr>
              <a:t>Cross-</a:t>
            </a:r>
            <a:r>
              <a:rPr lang="sv-SE" b="1" dirty="0" err="1">
                <a:solidFill>
                  <a:srgbClr val="7F3203"/>
                </a:solidFill>
              </a:rPr>
              <a:t>validation</a:t>
            </a:r>
            <a:r>
              <a:rPr lang="sv-SE" b="1" dirty="0">
                <a:solidFill>
                  <a:srgbClr val="7F3203"/>
                </a:solidFill>
              </a:rPr>
              <a:t> </a:t>
            </a:r>
            <a:r>
              <a:rPr lang="sv-SE" dirty="0"/>
              <a:t>(Estimates </a:t>
            </a:r>
            <a:r>
              <a:rPr lang="sv-SE" dirty="0" err="1"/>
              <a:t>Err</a:t>
            </a:r>
            <a:r>
              <a:rPr lang="sv-SE" dirty="0"/>
              <a:t>)</a:t>
            </a:r>
          </a:p>
          <a:p>
            <a:pPr marL="457200" indent="-457200" eaLnBrk="1" hangingPunct="1">
              <a:buFontTx/>
              <a:buNone/>
            </a:pPr>
            <a:r>
              <a:rPr lang="sv-SE" b="1" dirty="0"/>
              <a:t>K-</a:t>
            </a:r>
            <a:r>
              <a:rPr lang="sv-SE" b="1" dirty="0" err="1"/>
              <a:t>fold</a:t>
            </a:r>
            <a:r>
              <a:rPr lang="sv-SE" b="1" dirty="0"/>
              <a:t> cross-</a:t>
            </a:r>
            <a:r>
              <a:rPr lang="sv-SE" b="1" dirty="0" err="1"/>
              <a:t>validation</a:t>
            </a:r>
            <a:r>
              <a:rPr lang="sv-SE" b="1" dirty="0"/>
              <a:t> (</a:t>
            </a:r>
            <a:r>
              <a:rPr lang="sv-SE" b="1" dirty="0" err="1"/>
              <a:t>rough</a:t>
            </a:r>
            <a:r>
              <a:rPr lang="sv-SE" b="1" dirty="0"/>
              <a:t> </a:t>
            </a:r>
            <a:r>
              <a:rPr lang="sv-SE" b="1" dirty="0" err="1"/>
              <a:t>scheme</a:t>
            </a:r>
            <a:r>
              <a:rPr lang="sv-SE" b="1" dirty="0"/>
              <a:t>, show </a:t>
            </a:r>
            <a:r>
              <a:rPr lang="sv-SE" b="1" dirty="0" err="1"/>
              <a:t>picture</a:t>
            </a:r>
            <a:r>
              <a:rPr lang="sv-SE" b="1" dirty="0"/>
              <a:t>)</a:t>
            </a:r>
            <a:r>
              <a:rPr lang="sv-SE" dirty="0"/>
              <a:t>: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sv-SE" dirty="0" err="1"/>
              <a:t>Permute</a:t>
            </a:r>
            <a:r>
              <a:rPr lang="sv-SE" dirty="0"/>
              <a:t> the observations </a:t>
            </a:r>
            <a:r>
              <a:rPr lang="sv-SE" dirty="0" err="1"/>
              <a:t>randomly</a:t>
            </a:r>
            <a:endParaRPr lang="sv-SE" dirty="0"/>
          </a:p>
          <a:p>
            <a:pPr marL="457200" indent="-457200" eaLnBrk="1" hangingPunct="1">
              <a:buFontTx/>
              <a:buAutoNum type="arabicPeriod"/>
            </a:pPr>
            <a:r>
              <a:rPr lang="sv-SE" dirty="0" err="1"/>
              <a:t>Divide</a:t>
            </a:r>
            <a:r>
              <a:rPr lang="sv-SE" dirty="0"/>
              <a:t> data-set in K </a:t>
            </a:r>
            <a:r>
              <a:rPr lang="sv-SE" dirty="0" err="1"/>
              <a:t>roughly</a:t>
            </a:r>
            <a:r>
              <a:rPr lang="sv-SE" dirty="0"/>
              <a:t> </a:t>
            </a:r>
            <a:r>
              <a:rPr lang="sv-SE" dirty="0" err="1"/>
              <a:t>equally-sized</a:t>
            </a:r>
            <a:r>
              <a:rPr lang="sv-SE" dirty="0"/>
              <a:t> </a:t>
            </a:r>
            <a:r>
              <a:rPr lang="sv-SE" dirty="0" err="1"/>
              <a:t>subsets</a:t>
            </a:r>
            <a:endParaRPr lang="sv-SE" dirty="0"/>
          </a:p>
          <a:p>
            <a:pPr marL="457200" indent="-457200" eaLnBrk="1" hangingPunct="1">
              <a:buFontTx/>
              <a:buAutoNum type="arabicPeriod"/>
            </a:pPr>
            <a:r>
              <a:rPr lang="sv-SE" dirty="0" err="1"/>
              <a:t>Remove</a:t>
            </a:r>
            <a:r>
              <a:rPr lang="sv-SE" dirty="0"/>
              <a:t> </a:t>
            </a:r>
            <a:r>
              <a:rPr lang="sv-SE" dirty="0" err="1"/>
              <a:t>subset</a:t>
            </a:r>
            <a:r>
              <a:rPr lang="sv-SE" dirty="0"/>
              <a:t> #i and fit the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remaining</a:t>
            </a:r>
            <a:r>
              <a:rPr lang="sv-SE" dirty="0"/>
              <a:t> data.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sv-SE" dirty="0" err="1"/>
              <a:t>Predict</a:t>
            </a:r>
            <a:r>
              <a:rPr lang="sv-SE" dirty="0"/>
              <a:t> the </a:t>
            </a:r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values</a:t>
            </a:r>
            <a:r>
              <a:rPr lang="sv-SE" dirty="0"/>
              <a:t> for </a:t>
            </a:r>
            <a:r>
              <a:rPr lang="sv-SE" dirty="0" err="1"/>
              <a:t>subset</a:t>
            </a:r>
            <a:r>
              <a:rPr lang="sv-SE" dirty="0"/>
              <a:t> #i </a:t>
            </a:r>
            <a:r>
              <a:rPr lang="sv-SE" dirty="0" err="1"/>
              <a:t>using</a:t>
            </a:r>
            <a:r>
              <a:rPr lang="sv-SE" dirty="0"/>
              <a:t> the </a:t>
            </a:r>
            <a:r>
              <a:rPr lang="sv-SE" dirty="0" err="1"/>
              <a:t>fitted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.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sv-SE" dirty="0" err="1"/>
              <a:t>Repeat</a:t>
            </a:r>
            <a:r>
              <a:rPr lang="sv-SE" dirty="0"/>
              <a:t> steps 3-4 for different i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sv-SE" dirty="0"/>
              <a:t>CV= </a:t>
            </a:r>
            <a:r>
              <a:rPr lang="sv-SE" dirty="0" err="1"/>
              <a:t>squared</a:t>
            </a:r>
            <a:r>
              <a:rPr lang="sv-SE" dirty="0"/>
              <a:t> </a:t>
            </a:r>
            <a:r>
              <a:rPr lang="sv-SE" dirty="0" err="1"/>
              <a:t>difference</a:t>
            </a:r>
            <a:r>
              <a:rPr lang="sv-SE" dirty="0"/>
              <a:t> </a:t>
            </a:r>
            <a:r>
              <a:rPr lang="sv-SE" dirty="0" err="1"/>
              <a:t>between</a:t>
            </a:r>
            <a:r>
              <a:rPr lang="sv-SE" dirty="0"/>
              <a:t> </a:t>
            </a:r>
            <a:r>
              <a:rPr lang="sv-SE" dirty="0" err="1"/>
              <a:t>observed</a:t>
            </a:r>
            <a:r>
              <a:rPr lang="sv-SE" dirty="0"/>
              <a:t> </a:t>
            </a:r>
            <a:r>
              <a:rPr lang="sv-SE" dirty="0" err="1"/>
              <a:t>values</a:t>
            </a:r>
            <a:r>
              <a:rPr lang="sv-SE" dirty="0"/>
              <a:t> and </a:t>
            </a:r>
            <a:r>
              <a:rPr lang="sv-SE" dirty="0" err="1"/>
              <a:t>predicted</a:t>
            </a:r>
            <a:r>
              <a:rPr lang="sv-SE" dirty="0"/>
              <a:t> </a:t>
            </a:r>
            <a:r>
              <a:rPr lang="sv-SE" dirty="0" err="1"/>
              <a:t>values</a:t>
            </a:r>
            <a:r>
              <a:rPr lang="sv-SE" dirty="0"/>
              <a:t> (</a:t>
            </a:r>
            <a:r>
              <a:rPr lang="sv-SE" dirty="0" err="1"/>
              <a:t>another</a:t>
            </a:r>
            <a:r>
              <a:rPr lang="sv-SE" dirty="0"/>
              <a:t> </a:t>
            </a:r>
            <a:r>
              <a:rPr lang="sv-SE" dirty="0" err="1"/>
              <a:t>function</a:t>
            </a:r>
            <a:r>
              <a:rPr lang="sv-SE" dirty="0"/>
              <a:t> is </a:t>
            </a:r>
            <a:r>
              <a:rPr lang="sv-SE" dirty="0" err="1"/>
              <a:t>possible</a:t>
            </a:r>
            <a:r>
              <a:rPr lang="sv-SE" dirty="0"/>
              <a:t>)</a:t>
            </a:r>
          </a:p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8434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536179" y="226294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sv-SE" dirty="0"/>
              <a:t>Cross-</a:t>
            </a:r>
            <a:r>
              <a:rPr lang="sv-SE" dirty="0" err="1"/>
              <a:t>validation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eaLnBrk="1" hangingPunct="1">
                  <a:buFontTx/>
                  <a:buNone/>
                </a:pPr>
                <a:r>
                  <a:rPr lang="sv-SE" b="1" dirty="0">
                    <a:solidFill>
                      <a:srgbClr val="7F3203"/>
                    </a:solidFill>
                  </a:rPr>
                  <a:t>Cross-</a:t>
                </a:r>
                <a:r>
                  <a:rPr lang="sv-SE" b="1" dirty="0" err="1">
                    <a:solidFill>
                      <a:srgbClr val="7F3203"/>
                    </a:solidFill>
                  </a:rPr>
                  <a:t>validation</a:t>
                </a:r>
                <a:endParaRPr lang="sv-SE" b="1" dirty="0">
                  <a:solidFill>
                    <a:srgbClr val="7F3203"/>
                  </a:solidFill>
                </a:endParaRPr>
              </a:p>
              <a:p>
                <a:pPr eaLnBrk="1" hangingPunct="1">
                  <a:buFontTx/>
                  <a:buNone/>
                </a:pPr>
                <a:endParaRPr lang="sv-SE" u="sng" dirty="0"/>
              </a:p>
              <a:p>
                <a:pPr eaLnBrk="1" hangingPunct="1">
                  <a:buFontTx/>
                  <a:buNone/>
                </a:pPr>
                <a:endParaRPr lang="sv-SE" u="sng" dirty="0"/>
              </a:p>
              <a:p>
                <a:pPr eaLnBrk="1" hangingPunct="1">
                  <a:buFontTx/>
                  <a:buNone/>
                </a:pPr>
                <a:endParaRPr lang="sv-SE" u="sng" dirty="0"/>
              </a:p>
              <a:p>
                <a:pPr eaLnBrk="1" hangingPunct="1">
                  <a:buFontTx/>
                  <a:buNone/>
                </a:pPr>
                <a:r>
                  <a:rPr lang="sv-SE" u="sng" dirty="0"/>
                  <a:t>Note</a:t>
                </a:r>
                <a:r>
                  <a:rPr lang="sv-SE" dirty="0">
                    <a:solidFill>
                      <a:srgbClr val="7F3203"/>
                    </a:solidFill>
                  </a:rPr>
                  <a:t>: </a:t>
                </a:r>
                <a:r>
                  <a:rPr lang="sv-SE" dirty="0" err="1"/>
                  <a:t>if</a:t>
                </a:r>
                <a:r>
                  <a:rPr lang="sv-SE" dirty="0"/>
                  <a:t> </a:t>
                </a:r>
                <a:r>
                  <a:rPr lang="sv-SE" i="1" dirty="0">
                    <a:latin typeface="Times New Roman" pitchFamily="18" charset="0"/>
                  </a:rPr>
                  <a:t>K=N</a:t>
                </a:r>
                <a:r>
                  <a:rPr lang="sv-SE" dirty="0"/>
                  <a:t> </a:t>
                </a:r>
                <a:r>
                  <a:rPr lang="sv-SE" dirty="0" err="1"/>
                  <a:t>then</a:t>
                </a:r>
                <a:r>
                  <a:rPr lang="sv-SE" dirty="0"/>
                  <a:t> </a:t>
                </a:r>
                <a:r>
                  <a:rPr lang="sv-SE" dirty="0" err="1"/>
                  <a:t>method</a:t>
                </a:r>
                <a:r>
                  <a:rPr lang="sv-SE" dirty="0"/>
                  <a:t> is </a:t>
                </a:r>
                <a:r>
                  <a:rPr lang="sv-SE" i="1" dirty="0" err="1">
                    <a:solidFill>
                      <a:srgbClr val="7F3203"/>
                    </a:solidFill>
                  </a:rPr>
                  <a:t>leave-one-out</a:t>
                </a:r>
                <a:r>
                  <a:rPr lang="sv-SE" dirty="0"/>
                  <a:t> cross-</a:t>
                </a:r>
                <a:r>
                  <a:rPr lang="sv-SE" dirty="0" err="1"/>
                  <a:t>validation</a:t>
                </a:r>
                <a:r>
                  <a:rPr lang="sv-SE" dirty="0"/>
                  <a:t>.</a:t>
                </a:r>
                <a:endParaRPr lang="sv-SE" dirty="0">
                  <a:solidFill>
                    <a:srgbClr val="7F3203"/>
                  </a:solidFill>
                </a:endParaRPr>
              </a:p>
              <a:p>
                <a:pPr eaLnBrk="1" hangingPunct="1">
                  <a:buFontTx/>
                  <a:buNone/>
                </a:pPr>
                <a:endParaRPr lang="sv-SE" b="1" dirty="0">
                  <a:solidFill>
                    <a:srgbClr val="7F3203"/>
                  </a:solidFill>
                </a:endParaRPr>
              </a:p>
              <a:p>
                <a:pPr eaLnBrk="1" hangingPunct="1">
                  <a:buFontTx/>
                  <a:buNone/>
                </a:pPr>
                <a:r>
                  <a:rPr lang="sv-SE" b="1" dirty="0"/>
                  <a:t>K-</a:t>
                </a:r>
                <a:r>
                  <a:rPr lang="sv-SE" b="1" dirty="0" err="1"/>
                  <a:t>fold</a:t>
                </a:r>
                <a:r>
                  <a:rPr lang="sv-SE" b="1" dirty="0"/>
                  <a:t> cross-</a:t>
                </a:r>
                <a:r>
                  <a:rPr lang="sv-SE" b="1" dirty="0" err="1"/>
                  <a:t>validation</a:t>
                </a:r>
                <a:r>
                  <a:rPr lang="sv-SE" dirty="0"/>
                  <a:t>: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𝐶𝑉</m:t>
                    </m:r>
                    <m:r>
                      <a:rPr lang="sv-SE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sv-SE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v-SE" b="0" i="1" smtClean="0">
                            <a:latin typeface="Cambria Math"/>
                          </a:rPr>
                          <m:t>𝑖</m:t>
                        </m:r>
                        <m:r>
                          <a:rPr lang="sv-SE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sv-SE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r>
                          <a:rPr lang="sv-SE" b="0" i="1" smtClean="0">
                            <a:latin typeface="Cambria Math"/>
                          </a:rPr>
                          <m:t>𝐿</m:t>
                        </m:r>
                        <m:r>
                          <a:rPr lang="sv-SE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sv-SE" b="0" i="1" smtClean="0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sv-SE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sv-SE" b="0" i="1" smtClean="0">
                                <a:latin typeface="Cambria Math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v-SE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sv-SE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sv-SE" dirty="0"/>
              </a:p>
              <a:p>
                <a:pPr eaLnBrk="1" hangingPunct="1">
                  <a:buFontTx/>
                  <a:buNone/>
                </a:pPr>
                <a:endParaRPr lang="el-GR" dirty="0">
                  <a:cs typeface="Arial" charset="0"/>
                </a:endParaRPr>
              </a:p>
              <a:p>
                <a:pPr eaLnBrk="1" hangingPunct="1"/>
                <a:endParaRPr lang="en-US" dirty="0"/>
              </a:p>
            </p:txBody>
          </p:sp>
        </mc:Choice>
        <mc:Fallback xmlns="">
          <p:sp>
            <p:nvSpPr>
              <p:cNvPr id="2662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269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732A99/TDDE01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D6EAD7-EA5A-4941-BC98-ACB78DDF0DD6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663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638" y="4365625"/>
            <a:ext cx="33718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348880"/>
            <a:ext cx="4520207" cy="121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28184" y="5229200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7030A0"/>
                </a:solidFill>
              </a:rPr>
              <a:t>What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to</a:t>
            </a:r>
            <a:r>
              <a:rPr lang="sv-SE" dirty="0">
                <a:solidFill>
                  <a:srgbClr val="7030A0"/>
                </a:solidFill>
              </a:rPr>
              <a:t> do </a:t>
            </a:r>
            <a:r>
              <a:rPr lang="sv-SE" dirty="0" err="1">
                <a:solidFill>
                  <a:srgbClr val="7030A0"/>
                </a:solidFill>
              </a:rPr>
              <a:t>if</a:t>
            </a:r>
            <a:r>
              <a:rPr lang="sv-SE" dirty="0">
                <a:solidFill>
                  <a:srgbClr val="7030A0"/>
                </a:solidFill>
              </a:rPr>
              <a:t> N is not a </a:t>
            </a:r>
            <a:r>
              <a:rPr lang="sv-SE" dirty="0" err="1">
                <a:solidFill>
                  <a:srgbClr val="7030A0"/>
                </a:solidFill>
              </a:rPr>
              <a:t>multiple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of</a:t>
            </a:r>
            <a:r>
              <a:rPr lang="sv-SE" dirty="0">
                <a:solidFill>
                  <a:srgbClr val="7030A0"/>
                </a:solidFill>
              </a:rPr>
              <a:t> K?</a:t>
            </a:r>
          </a:p>
        </p:txBody>
      </p:sp>
    </p:spTree>
    <p:extLst>
      <p:ext uri="{BB962C8B-B14F-4D97-AF65-F5344CB8AC3E}">
        <p14:creationId xmlns:p14="http://schemas.microsoft.com/office/powerpoint/2010/main" val="102315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Cross-</a:t>
            </a:r>
            <a:r>
              <a:rPr lang="sv-SE" dirty="0" err="1"/>
              <a:t>validation</a:t>
            </a:r>
            <a:r>
              <a:rPr lang="sv-SE" dirty="0"/>
              <a:t> vs </a:t>
            </a:r>
            <a:r>
              <a:rPr lang="sv-SE" dirty="0" err="1"/>
              <a:t>Holdout</a:t>
            </a:r>
            <a:r>
              <a:rPr lang="sv-SE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800" dirty="0" err="1"/>
              <a:t>Holdout</a:t>
            </a:r>
            <a:r>
              <a:rPr lang="sv-SE" sz="2800" dirty="0"/>
              <a:t> is </a:t>
            </a:r>
            <a:r>
              <a:rPr lang="sv-SE" sz="2800" dirty="0" err="1"/>
              <a:t>easy</a:t>
            </a:r>
            <a:r>
              <a:rPr lang="sv-SE" sz="2800" dirty="0"/>
              <a:t> </a:t>
            </a:r>
            <a:r>
              <a:rPr lang="sv-SE" sz="2800" dirty="0" err="1"/>
              <a:t>to</a:t>
            </a:r>
            <a:r>
              <a:rPr lang="sv-SE" sz="2800" dirty="0"/>
              <a:t> do (a </a:t>
            </a:r>
            <a:r>
              <a:rPr lang="sv-SE" sz="2800" dirty="0" err="1"/>
              <a:t>few</a:t>
            </a:r>
            <a:r>
              <a:rPr lang="sv-SE" sz="2800" dirty="0"/>
              <a:t> </a:t>
            </a:r>
            <a:r>
              <a:rPr lang="sv-SE" sz="2800" dirty="0" err="1"/>
              <a:t>model</a:t>
            </a:r>
            <a:r>
              <a:rPr lang="sv-SE" sz="2800" dirty="0"/>
              <a:t> fits </a:t>
            </a:r>
            <a:r>
              <a:rPr lang="sv-SE" sz="2800" dirty="0" err="1"/>
              <a:t>to</a:t>
            </a:r>
            <a:r>
              <a:rPr lang="sv-SE" sz="2800" dirty="0"/>
              <a:t> </a:t>
            </a:r>
            <a:r>
              <a:rPr lang="sv-SE" sz="2800" dirty="0" err="1"/>
              <a:t>each</a:t>
            </a:r>
            <a:r>
              <a:rPr lang="sv-SE" sz="2800" dirty="0"/>
              <a:t> data)</a:t>
            </a:r>
          </a:p>
          <a:p>
            <a:endParaRPr lang="sv-SE" sz="2800" dirty="0"/>
          </a:p>
          <a:p>
            <a:r>
              <a:rPr lang="sv-SE" sz="2800" dirty="0"/>
              <a:t>Cross </a:t>
            </a:r>
            <a:r>
              <a:rPr lang="sv-SE" sz="2800" dirty="0" err="1"/>
              <a:t>validation</a:t>
            </a:r>
            <a:r>
              <a:rPr lang="sv-SE" sz="2800" dirty="0"/>
              <a:t> is </a:t>
            </a:r>
            <a:r>
              <a:rPr lang="sv-SE" sz="2800" dirty="0" err="1"/>
              <a:t>computationally</a:t>
            </a:r>
            <a:r>
              <a:rPr lang="sv-SE" sz="2800" dirty="0"/>
              <a:t> </a:t>
            </a:r>
            <a:r>
              <a:rPr lang="sv-SE" sz="2800" dirty="0" err="1"/>
              <a:t>demanding</a:t>
            </a:r>
            <a:r>
              <a:rPr lang="sv-SE" sz="2800" dirty="0"/>
              <a:t> (</a:t>
            </a:r>
            <a:r>
              <a:rPr lang="sv-SE" sz="2800" dirty="0" err="1"/>
              <a:t>many</a:t>
            </a:r>
            <a:r>
              <a:rPr lang="sv-SE" sz="2800" dirty="0"/>
              <a:t> </a:t>
            </a:r>
            <a:r>
              <a:rPr lang="sv-SE" sz="2800" dirty="0" err="1"/>
              <a:t>model</a:t>
            </a:r>
            <a:r>
              <a:rPr lang="sv-SE" sz="2800" dirty="0"/>
              <a:t> fits)</a:t>
            </a:r>
          </a:p>
          <a:p>
            <a:endParaRPr lang="sv-SE" sz="2800" dirty="0"/>
          </a:p>
          <a:p>
            <a:r>
              <a:rPr lang="sv-SE" sz="2800" dirty="0" err="1"/>
              <a:t>Holdout</a:t>
            </a:r>
            <a:r>
              <a:rPr lang="sv-SE" sz="2800" dirty="0"/>
              <a:t> is </a:t>
            </a:r>
            <a:r>
              <a:rPr lang="sv-SE" sz="2800" dirty="0" err="1"/>
              <a:t>applicable</a:t>
            </a:r>
            <a:r>
              <a:rPr lang="sv-SE" sz="2800" dirty="0"/>
              <a:t> for </a:t>
            </a:r>
            <a:r>
              <a:rPr lang="sv-SE" sz="2800" dirty="0" err="1"/>
              <a:t>large</a:t>
            </a:r>
            <a:r>
              <a:rPr lang="sv-SE" sz="2800" dirty="0"/>
              <a:t> data</a:t>
            </a:r>
          </a:p>
          <a:p>
            <a:pPr lvl="1"/>
            <a:r>
              <a:rPr lang="sv-SE" sz="2400" dirty="0" err="1"/>
              <a:t>Otherwise</a:t>
            </a:r>
            <a:r>
              <a:rPr lang="sv-SE" sz="2400" dirty="0"/>
              <a:t>, </a:t>
            </a:r>
            <a:r>
              <a:rPr lang="sv-SE" sz="2400" dirty="0" err="1"/>
              <a:t>model</a:t>
            </a:r>
            <a:r>
              <a:rPr lang="sv-SE" sz="2400" dirty="0"/>
              <a:t> </a:t>
            </a:r>
            <a:r>
              <a:rPr lang="sv-SE" sz="2400" dirty="0" err="1"/>
              <a:t>selection</a:t>
            </a:r>
            <a:r>
              <a:rPr lang="sv-SE" sz="2400" dirty="0"/>
              <a:t> </a:t>
            </a:r>
            <a:r>
              <a:rPr lang="sv-SE" sz="2400" dirty="0" err="1"/>
              <a:t>performs</a:t>
            </a:r>
            <a:r>
              <a:rPr lang="sv-SE" sz="2400" dirty="0"/>
              <a:t> </a:t>
            </a:r>
            <a:r>
              <a:rPr lang="sv-SE" sz="2400" dirty="0" err="1"/>
              <a:t>poorly</a:t>
            </a:r>
            <a:endParaRPr lang="sv-SE" sz="2400" dirty="0"/>
          </a:p>
          <a:p>
            <a:pPr lvl="1"/>
            <a:endParaRPr lang="sv-SE" sz="2400" dirty="0"/>
          </a:p>
          <a:p>
            <a:r>
              <a:rPr lang="sv-SE" sz="2800" dirty="0"/>
              <a:t>Cross </a:t>
            </a:r>
            <a:r>
              <a:rPr lang="sv-SE" sz="2800" dirty="0" err="1"/>
              <a:t>validation</a:t>
            </a:r>
            <a:r>
              <a:rPr lang="sv-SE" sz="2800" dirty="0"/>
              <a:t> is </a:t>
            </a:r>
            <a:r>
              <a:rPr lang="sv-SE" sz="2800" dirty="0" err="1"/>
              <a:t>more</a:t>
            </a:r>
            <a:r>
              <a:rPr lang="sv-SE" sz="2800" dirty="0"/>
              <a:t> </a:t>
            </a:r>
            <a:r>
              <a:rPr lang="sv-SE" sz="2800" dirty="0" err="1"/>
              <a:t>suitable</a:t>
            </a:r>
            <a:r>
              <a:rPr lang="sv-SE" sz="2800" dirty="0"/>
              <a:t> for </a:t>
            </a:r>
            <a:r>
              <a:rPr lang="sv-SE" sz="2800" dirty="0" err="1"/>
              <a:t>smaller</a:t>
            </a:r>
            <a:r>
              <a:rPr lang="sv-SE" sz="2800" dirty="0"/>
              <a:t>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92543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Analytical</a:t>
            </a:r>
            <a:r>
              <a:rPr lang="sv-SE" dirty="0"/>
              <a:t> </a:t>
            </a:r>
            <a:r>
              <a:rPr lang="sv-SE" dirty="0" err="1"/>
              <a:t>methods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eaLnBrk="1" hangingPunct="1"/>
                <a:r>
                  <a:rPr lang="sv-SE" dirty="0"/>
                  <a:t>Analytical expressions </a:t>
                </a:r>
                <a:r>
                  <a:rPr lang="sv-SE" dirty="0" err="1"/>
                  <a:t>to</a:t>
                </a:r>
                <a:r>
                  <a:rPr lang="sv-SE" dirty="0"/>
                  <a:t> </a:t>
                </a:r>
                <a:r>
                  <a:rPr lang="sv-SE" dirty="0" err="1"/>
                  <a:t>select</a:t>
                </a:r>
                <a:r>
                  <a:rPr lang="sv-SE" dirty="0"/>
                  <a:t> </a:t>
                </a:r>
                <a:r>
                  <a:rPr lang="sv-SE" dirty="0" err="1"/>
                  <a:t>models</a:t>
                </a:r>
                <a:endParaRPr lang="sv-SE" dirty="0"/>
              </a:p>
              <a:p>
                <a:pPr lvl="1" eaLnBrk="1" hangingPunct="1"/>
                <a:r>
                  <a:rPr lang="sv-SE" i="1" dirty="0">
                    <a:latin typeface="Times New Roman" pitchFamily="18" charset="0"/>
                  </a:rPr>
                  <a:t>AIC </a:t>
                </a:r>
                <a:r>
                  <a:rPr lang="sv-SE" dirty="0"/>
                  <a:t>(</a:t>
                </a:r>
                <a:r>
                  <a:rPr lang="sv-SE" dirty="0" err="1"/>
                  <a:t>Akaike’s</a:t>
                </a:r>
                <a:r>
                  <a:rPr lang="sv-SE" dirty="0"/>
                  <a:t> information </a:t>
                </a:r>
                <a:r>
                  <a:rPr lang="sv-SE" dirty="0" err="1"/>
                  <a:t>criterion</a:t>
                </a:r>
                <a:r>
                  <a:rPr lang="sv-SE" dirty="0"/>
                  <a:t>)</a:t>
                </a:r>
              </a:p>
              <a:p>
                <a:pPr marL="0" indent="0">
                  <a:buNone/>
                </a:pPr>
                <a:endParaRPr lang="sv-SE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sv-SE" dirty="0" err="1">
                    <a:solidFill>
                      <a:srgbClr val="0070C0"/>
                    </a:solidFill>
                  </a:rPr>
                  <a:t>Idea</a:t>
                </a:r>
                <a:r>
                  <a:rPr lang="sv-SE" dirty="0"/>
                  <a:t>: </a:t>
                </a:r>
                <a:r>
                  <a:rPr lang="sv-SE" dirty="0" err="1"/>
                  <a:t>Instead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𝑌</m:t>
                        </m:r>
                        <m:r>
                          <a:rPr lang="sv-SE" i="1">
                            <a:latin typeface="Cambria Math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sv-SE" i="1">
                        <a:latin typeface="Cambria Math"/>
                      </a:rPr>
                      <m:t>=</m:t>
                    </m:r>
                    <m:r>
                      <a:rPr lang="sv-SE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/>
                          </a:rPr>
                          <m:t>𝐿</m:t>
                        </m:r>
                        <m:r>
                          <a:rPr lang="sv-SE" i="1">
                            <a:latin typeface="Cambria Math"/>
                          </a:rPr>
                          <m:t>(</m:t>
                        </m:r>
                        <m:r>
                          <a:rPr lang="sv-SE" i="1">
                            <a:latin typeface="Cambria Math"/>
                          </a:rPr>
                          <m:t>𝑌</m:t>
                        </m:r>
                        <m:r>
                          <a:rPr lang="sv-SE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i="1">
                                <a:latin typeface="Cambria Math"/>
                              </a:rPr>
                              <m:t>𝑋</m:t>
                            </m:r>
                            <m:r>
                              <a:rPr lang="sv-SE" i="1">
                                <a:latin typeface="Cambria Math"/>
                              </a:rPr>
                              <m:t>, </m:t>
                            </m:r>
                            <m:r>
                              <a:rPr lang="sv-SE" i="1">
                                <a:latin typeface="Cambria Math"/>
                              </a:rPr>
                              <m:t>𝐷</m:t>
                            </m:r>
                          </m:e>
                        </m:d>
                        <m:r>
                          <a:rPr lang="sv-SE" i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sv-SE" dirty="0"/>
                          <m:t> </m:t>
                        </m:r>
                      </m:e>
                    </m:d>
                  </m:oMath>
                </a14:m>
                <a:r>
                  <a:rPr lang="sv-SE" dirty="0"/>
                  <a:t> </a:t>
                </a:r>
                <a:r>
                  <a:rPr lang="sv-SE" dirty="0" err="1"/>
                  <a:t>consider</a:t>
                </a:r>
                <a:r>
                  <a:rPr lang="sv-SE" dirty="0"/>
                  <a:t> </a:t>
                </a:r>
                <a:r>
                  <a:rPr lang="sv-SE" b="1" dirty="0"/>
                  <a:t>in-</a:t>
                </a:r>
                <a:r>
                  <a:rPr lang="sv-SE" b="1" dirty="0" err="1"/>
                  <a:t>sample</a:t>
                </a:r>
                <a:r>
                  <a:rPr lang="sv-SE" dirty="0"/>
                  <a:t> risk (</a:t>
                </a:r>
                <a:r>
                  <a:rPr lang="sv-SE" dirty="0" err="1"/>
                  <a:t>only</a:t>
                </a:r>
                <a:r>
                  <a:rPr lang="sv-SE" dirty="0"/>
                  <a:t> </a:t>
                </a:r>
                <a:r>
                  <a:rPr lang="sv-SE" i="1" dirty="0"/>
                  <a:t>Y</a:t>
                </a:r>
                <a:r>
                  <a:rPr lang="sv-SE" dirty="0"/>
                  <a:t> in </a:t>
                </a:r>
                <a:r>
                  <a:rPr lang="sv-SE" i="1" dirty="0"/>
                  <a:t>D </a:t>
                </a:r>
                <a:r>
                  <a:rPr lang="sv-SE" dirty="0"/>
                  <a:t>is random):</a:t>
                </a:r>
              </a:p>
              <a:p>
                <a:endParaRPr lang="sv-S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sv-SE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sv-SE" i="1">
                              <a:latin typeface="Cambria Math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sv-SE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sv-SE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smtClean="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sv-SE" i="1">
                                      <a:latin typeface="Cambria Math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i="1">
                                          <a:latin typeface="Cambria Math"/>
                                        </a:rPr>
                                        <m:t>𝑋</m:t>
                                      </m:r>
                                      <m:r>
                                        <a:rPr lang="sv-SE" i="1">
                                          <a:latin typeface="Cambria Math"/>
                                        </a:rPr>
                                        <m:t>, </m:t>
                                      </m:r>
                                      <m:r>
                                        <a:rPr lang="sv-SE" i="1">
                                          <a:latin typeface="Cambria Math"/>
                                        </a:rPr>
                                        <m:t>𝐷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sv-SE" dirty="0"/>
                                <m:t> </m:t>
                              </m:r>
                              <m:r>
                                <a:rPr lang="sv-SE" i="1" dirty="0">
                                  <a:latin typeface="Cambria Math"/>
                                </a:rPr>
                                <m:t>|</m:t>
                              </m:r>
                              <m:r>
                                <a:rPr lang="sv-SE" i="1" dirty="0">
                                  <a:latin typeface="Cambria Math"/>
                                </a:rPr>
                                <m:t>𝐷</m:t>
                              </m:r>
                              <m:r>
                                <a:rPr lang="sv-SE" i="1" dirty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sv-SE" i="1" dirty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sv-SE" i="1" dirty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sv-SE" i="1" dirty="0">
                                  <a:latin typeface="Cambria Math"/>
                                </a:rPr>
                                <m:t>𝐷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sv-SE" dirty="0"/>
                            <m:t> </m:t>
                          </m:r>
                        </m:e>
                      </m:nary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52" t="-283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264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Analytical</a:t>
            </a:r>
            <a:r>
              <a:rPr lang="sv-SE" dirty="0"/>
              <a:t> </a:t>
            </a:r>
            <a:r>
              <a:rPr lang="sv-SE" dirty="0" err="1"/>
              <a:t>methods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One </a:t>
                </a:r>
                <a:r>
                  <a:rPr lang="sv-SE" sz="2400" dirty="0" err="1"/>
                  <a:t>can</a:t>
                </a:r>
                <a:r>
                  <a:rPr lang="sv-SE" sz="2400" dirty="0"/>
                  <a:t> show </a:t>
                </a:r>
                <a:r>
                  <a:rPr lang="sv-SE" sz="2400" dirty="0" err="1"/>
                  <a:t>that</a:t>
                </a:r>
                <a:endParaRPr lang="sv-SE" sz="2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sv-SE" sz="2000" i="1">
                              <a:latin typeface="Cambria Math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sv-SE" sz="2000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sv-SE" sz="2000" i="1">
                          <a:latin typeface="Cambria Math"/>
                          <a:ea typeface="Cambria Math"/>
                        </a:rPr>
                        <m:t>≈</m:t>
                      </m:r>
                      <m:sSub>
                        <m:sSubPr>
                          <m:ctrlPr>
                            <a:rPr lang="sv-SE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sv-SE" sz="2000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/>
                              <a:ea typeface="Cambria Math"/>
                            </a:rPr>
                            <m:t>𝑡𝑟𝑎𝑖𝑛</m:t>
                          </m:r>
                        </m:sub>
                      </m:sSub>
                      <m:r>
                        <a:rPr lang="sv-SE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sv-SE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sv-SE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num>
                        <m:den>
                          <m:r>
                            <a:rPr lang="sv-SE" sz="2000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sv-SE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sv-SE" sz="20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sv-SE" sz="2000" b="0" i="1" smtClean="0">
                              <a:latin typeface="Cambria Math"/>
                              <a:ea typeface="Cambria Math"/>
                            </a:rPr>
                            <m:t>𝑐𝑜𝑣</m:t>
                          </m:r>
                          <m:d>
                            <m:d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sv-SE" sz="20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sv-SE" sz="20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sv-SE" sz="20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sv-SE" sz="20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v-SE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b="0" i="1" smtClean="0">
                                      <a:latin typeface="Cambria Math"/>
                                      <a:ea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sv-SE" sz="20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sv-SE" sz="2000" b="0" dirty="0">
                  <a:ea typeface="Cambria Math"/>
                </a:endParaRPr>
              </a:p>
              <a:p>
                <a:pPr marL="457200" lvl="1" indent="0">
                  <a:buNone/>
                </a:pPr>
                <a:r>
                  <a:rPr lang="sv-SE" sz="2000" dirty="0" err="1"/>
                  <a:t>where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sv-SE" sz="2000" i="1">
                            <a:latin typeface="Cambria Math"/>
                            <a:ea typeface="Cambria Math"/>
                          </a:rPr>
                          <m:t>𝑡𝑟𝑎𝑖𝑛</m:t>
                        </m:r>
                      </m:sub>
                    </m:sSub>
                    <m:r>
                      <a:rPr lang="sv-SE" sz="2000" b="0" i="1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sv-SE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sv-SE" sz="20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/>
                                <a:ea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sv-SE" sz="2000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sv-SE" sz="20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b>
                      <m:sup/>
                      <m:e>
                        <m:r>
                          <a:rPr lang="sv-SE" sz="2000" b="0" i="1" smtClean="0">
                            <a:latin typeface="Cambria Math"/>
                            <a:ea typeface="Cambria Math"/>
                          </a:rPr>
                          <m:t>𝐿</m:t>
                        </m:r>
                        <m:r>
                          <a:rPr lang="sv-SE" sz="20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/>
                                <a:ea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sv-SE" sz="20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sv-SE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sv-SE" sz="2000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sv-SE" sz="20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sv-SE" sz="2000" dirty="0"/>
              </a:p>
              <a:p>
                <a:pPr marL="457200" lvl="1" indent="0">
                  <a:buNone/>
                </a:pPr>
                <a:endParaRPr lang="sv-SE" sz="2000" dirty="0"/>
              </a:p>
              <a:p>
                <a:r>
                  <a:rPr lang="sv-SE" sz="2400" dirty="0" err="1"/>
                  <a:t>Recall</a:t>
                </a:r>
                <a:r>
                  <a:rPr lang="sv-SE" sz="2400" dirty="0"/>
                  <a:t>, </a:t>
                </a:r>
                <a:r>
                  <a:rPr lang="sv-SE" sz="2400" b="1" dirty="0" err="1"/>
                  <a:t>degrees</a:t>
                </a:r>
                <a:r>
                  <a:rPr lang="sv-SE" sz="2400" b="1" dirty="0"/>
                  <a:t> </a:t>
                </a:r>
                <a:r>
                  <a:rPr lang="sv-SE" sz="2400" b="1" dirty="0" err="1"/>
                  <a:t>of</a:t>
                </a:r>
                <a:r>
                  <a:rPr lang="sv-SE" sz="2400" b="1" dirty="0"/>
                  <a:t> </a:t>
                </a:r>
                <a:r>
                  <a:rPr lang="sv-SE" sz="2400" b="1" dirty="0" err="1"/>
                  <a:t>freedom</a:t>
                </a:r>
                <a:r>
                  <a:rPr lang="sv-SE" sz="2400" b="1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2400" dirty="0">
                        <a:latin typeface="Cambria Math"/>
                        <a:ea typeface="Cambria Math"/>
                      </a:rPr>
                      <m:t>d</m:t>
                    </m:r>
                    <m:r>
                      <m:rPr>
                        <m:sty m:val="p"/>
                      </m:rPr>
                      <a:rPr lang="sv-SE" sz="2400" b="0" i="0" dirty="0" smtClean="0">
                        <a:latin typeface="Cambria Math" panose="02040503050406030204" pitchFamily="18" charset="0"/>
                        <a:ea typeface="Cambria Math"/>
                      </a:rPr>
                      <m:t>f</m:t>
                    </m:r>
                    <m:d>
                      <m:dPr>
                        <m:ctrlPr>
                          <a:rPr lang="sv-SE" sz="24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sv-SE" sz="2400" b="0" i="0" dirty="0" smtClean="0">
                            <a:latin typeface="Cambria Math"/>
                            <a:ea typeface="Cambria Math"/>
                          </a:rPr>
                          <m:t>model</m:t>
                        </m:r>
                      </m:e>
                    </m:d>
                    <m:r>
                      <a:rPr lang="sv-SE" sz="2400" b="0" i="0" dirty="0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sv-SE" sz="24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sv-SE" sz="2400" i="1" dirty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sv-SE" sz="2400" b="0" i="1" dirty="0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sv-SE" sz="2400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sv-SE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a:rPr lang="sv-SE" sz="24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sv-SE" sz="2400" i="1">
                            <a:latin typeface="Cambria Math"/>
                            <a:ea typeface="Cambria Math"/>
                          </a:rPr>
                          <m:t>𝑐𝑜𝑣</m:t>
                        </m:r>
                        <m:d>
                          <m:dPr>
                            <m:ctrlPr>
                              <a:rPr lang="sv-SE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sv-SE" sz="2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sv-SE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sv-SE" sz="24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sv-SE" sz="24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sv-SE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sv-SE" sz="2400" i="1">
                                    <a:latin typeface="Cambria Math"/>
                                    <a:ea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sv-SE" sz="24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sv-SE" sz="2400" dirty="0"/>
              </a:p>
              <a:p>
                <a:pPr lvl="1"/>
                <a:r>
                  <a:rPr lang="sv-SE" sz="2000" dirty="0" err="1"/>
                  <a:t>When</a:t>
                </a:r>
                <a:r>
                  <a:rPr lang="sv-SE" sz="2000" dirty="0"/>
                  <a:t> </a:t>
                </a:r>
                <a:r>
                  <a:rPr lang="sv-SE" sz="2000" dirty="0" err="1"/>
                  <a:t>model</a:t>
                </a:r>
                <a:r>
                  <a:rPr lang="sv-SE" sz="2000" dirty="0"/>
                  <a:t> is </a:t>
                </a:r>
                <a:r>
                  <a:rPr lang="sv-SE" sz="2000" dirty="0" err="1"/>
                  <a:t>linear</a:t>
                </a:r>
                <a:r>
                  <a:rPr lang="sv-SE" sz="2000" dirty="0"/>
                  <a:t>, </a:t>
                </a:r>
                <a:r>
                  <a:rPr lang="sv-SE" sz="2000" i="1" dirty="0" err="1"/>
                  <a:t>df</a:t>
                </a:r>
                <a:r>
                  <a:rPr lang="sv-SE" sz="2000" i="1" dirty="0"/>
                  <a:t> </a:t>
                </a:r>
                <a:r>
                  <a:rPr lang="sv-SE" sz="2000" dirty="0"/>
                  <a:t> is the </a:t>
                </a:r>
                <a:r>
                  <a:rPr lang="sv-SE" sz="2000" dirty="0" err="1"/>
                  <a:t>number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of</a:t>
                </a:r>
                <a:r>
                  <a:rPr lang="sv-SE" sz="2000" dirty="0"/>
                  <a:t> parameters.</a:t>
                </a:r>
              </a:p>
              <a:p>
                <a:pPr lvl="1"/>
                <a:endParaRPr lang="sv-SE" sz="2000" dirty="0"/>
              </a:p>
              <a:p>
                <a:r>
                  <a:rPr lang="sv-SE" sz="2400" dirty="0"/>
                  <a:t>If loss is </a:t>
                </a:r>
                <a:r>
                  <a:rPr lang="sv-SE" sz="2400" dirty="0" err="1"/>
                  <a:t>defined</a:t>
                </a:r>
                <a:r>
                  <a:rPr lang="sv-SE" sz="2400" dirty="0"/>
                  <a:t> by minus </a:t>
                </a:r>
                <a:r>
                  <a:rPr lang="sv-SE" sz="2400" dirty="0" err="1"/>
                  <a:t>two</a:t>
                </a:r>
                <a:r>
                  <a:rPr lang="sv-SE" sz="2400" dirty="0"/>
                  <a:t> </a:t>
                </a:r>
                <a:r>
                  <a:rPr lang="sv-SE" sz="2400" dirty="0" err="1"/>
                  <a:t>loglikelihood</a:t>
                </a:r>
                <a:r>
                  <a:rPr lang="sv-SE" sz="2400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/>
                        </a:rPr>
                        <m:t>𝐴𝐼𝐶</m:t>
                      </m:r>
                      <m:r>
                        <a:rPr lang="sv-SE" sz="2400" b="0" i="1" smtClean="0">
                          <a:latin typeface="Cambria Math"/>
                          <a:ea typeface="Cambria Math"/>
                        </a:rPr>
                        <m:t>≡−2</m:t>
                      </m:r>
                      <m:r>
                        <a:rPr lang="sv-SE" sz="2400" b="0" i="1" smtClean="0">
                          <a:latin typeface="Cambria Math"/>
                          <a:ea typeface="Cambria Math"/>
                        </a:rPr>
                        <m:t>𝑙𝑜𝑔𝑙𝑖𝑘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</m:d>
                      <m:r>
                        <a:rPr lang="sv-SE" sz="2400" b="0" i="1" smtClean="0">
                          <a:latin typeface="Cambria Math"/>
                          <a:ea typeface="Cambria Math"/>
                        </a:rPr>
                        <m:t>+2</m:t>
                      </m:r>
                      <m:r>
                        <a:rPr lang="sv-SE" sz="2400" b="0" i="1" smtClean="0">
                          <a:latin typeface="Cambria Math"/>
                          <a:ea typeface="Cambria Math"/>
                        </a:rPr>
                        <m:t>𝑑𝑓</m:t>
                      </m:r>
                      <m:r>
                        <a:rPr lang="sv-SE" sz="24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sv-SE" sz="2400" b="0" i="1" smtClean="0">
                          <a:latin typeface="Cambria Math"/>
                          <a:ea typeface="Cambria Math"/>
                        </a:rPr>
                        <m:t>𝑚𝑜𝑑𝑒𝑙</m:t>
                      </m:r>
                      <m:r>
                        <a:rPr lang="sv-SE" sz="2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0687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selection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2800" b="1" dirty="0" err="1">
                <a:solidFill>
                  <a:srgbClr val="C00000"/>
                </a:solidFill>
              </a:rPr>
              <a:t>Example</a:t>
            </a:r>
            <a:r>
              <a:rPr lang="sv-SE" sz="2800" dirty="0"/>
              <a:t> </a:t>
            </a:r>
            <a:r>
              <a:rPr lang="sv-SE" sz="2800" b="1" dirty="0"/>
              <a:t>Computer Hardware Data Set</a:t>
            </a:r>
            <a:r>
              <a:rPr lang="sv-SE" sz="2800" dirty="0"/>
              <a:t> : </a:t>
            </a:r>
            <a:r>
              <a:rPr lang="sv-SE" sz="2800" dirty="0" err="1"/>
              <a:t>performance</a:t>
            </a:r>
            <a:r>
              <a:rPr lang="sv-SE" sz="2800" dirty="0"/>
              <a:t> </a:t>
            </a:r>
            <a:r>
              <a:rPr lang="sv-SE" sz="2800" dirty="0" err="1"/>
              <a:t>measured</a:t>
            </a:r>
            <a:r>
              <a:rPr lang="sv-SE" sz="2800" dirty="0"/>
              <a:t> for </a:t>
            </a:r>
            <a:r>
              <a:rPr lang="sv-SE" sz="2800" dirty="0" err="1"/>
              <a:t>various</a:t>
            </a:r>
            <a:r>
              <a:rPr lang="sv-SE" sz="2800" dirty="0"/>
              <a:t> processors and </a:t>
            </a:r>
            <a:r>
              <a:rPr lang="sv-SE" sz="2800" dirty="0" err="1"/>
              <a:t>also</a:t>
            </a:r>
            <a:endParaRPr lang="sv-SE" sz="2800" dirty="0"/>
          </a:p>
          <a:p>
            <a:r>
              <a:rPr lang="sv-SE" sz="2800" dirty="0" err="1"/>
              <a:t>Cycle</a:t>
            </a:r>
            <a:r>
              <a:rPr lang="sv-SE" sz="2800" dirty="0"/>
              <a:t> </a:t>
            </a:r>
            <a:r>
              <a:rPr lang="sv-SE" sz="2800" dirty="0" err="1"/>
              <a:t>time</a:t>
            </a:r>
            <a:endParaRPr lang="sv-SE" sz="2800" dirty="0"/>
          </a:p>
          <a:p>
            <a:r>
              <a:rPr lang="sv-SE" sz="2800" dirty="0" err="1"/>
              <a:t>Memory</a:t>
            </a:r>
            <a:endParaRPr lang="sv-SE" sz="2800" dirty="0"/>
          </a:p>
          <a:p>
            <a:r>
              <a:rPr lang="sv-SE" sz="2800" dirty="0"/>
              <a:t>Channels</a:t>
            </a:r>
          </a:p>
          <a:p>
            <a:r>
              <a:rPr lang="sv-SE" sz="2800" dirty="0"/>
              <a:t>…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28</a:t>
            </a:fld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237272" y="5157192"/>
            <a:ext cx="3456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 err="1"/>
              <a:t>Build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predicting</a:t>
            </a:r>
            <a:r>
              <a:rPr lang="sv-SE" dirty="0"/>
              <a:t> </a:t>
            </a:r>
            <a:r>
              <a:rPr lang="sv-SE" dirty="0" err="1"/>
              <a:t>performance</a:t>
            </a:r>
            <a:endParaRPr lang="sv-SE" dirty="0"/>
          </a:p>
        </p:txBody>
      </p:sp>
      <p:sp>
        <p:nvSpPr>
          <p:cNvPr id="7" name="AutoShape 2" descr="http://www.google.se/url?sa=i&amp;source=imgres&amp;cd=&amp;ved=0CAYQjBwwAGoVChMI-bqnvqT5xwIVgw4sCh3GRwQ6&amp;url=http%3A%2F%2Fwww.spam.com%2Fupload%2Fvarieties-images%2Fspam_classic.png&amp;psig=AFQjCNFLZex7XEykFuswq9S31MyclIafGQ&amp;ust=1442414931929328"/>
          <p:cNvSpPr>
            <a:spLocks noChangeAspect="1" noChangeArrowheads="1"/>
          </p:cNvSpPr>
          <p:nvPr/>
        </p:nvSpPr>
        <p:spPr bwMode="auto">
          <a:xfrm>
            <a:off x="63500" y="-136525"/>
            <a:ext cx="43624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8" name="AutoShape 4" descr="http://www.google.se/url?sa=i&amp;source=imgres&amp;cd=&amp;ved=0CAYQjBwwAGoVChMI4PPC2qT5xwIVBAwsCh0kVAc0&amp;url=http%3A%2F%2Fwww.spam.com%2Fupload%2Fvarieties-images%2Fspam_classic.png&amp;psig=AFQjCNHDLNt4lJLFXd81bhwXsrdDfzCPxg&amp;ust=1442414991049794"/>
          <p:cNvSpPr>
            <a:spLocks noChangeAspect="1" noChangeArrowheads="1"/>
          </p:cNvSpPr>
          <p:nvPr/>
        </p:nvSpPr>
        <p:spPr bwMode="auto">
          <a:xfrm>
            <a:off x="215900" y="15875"/>
            <a:ext cx="43624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29703" name="Picture 7" descr="http://archive.ics.uci.edu/ml/assets/MLimages/Large2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789040"/>
            <a:ext cx="3041303" cy="202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013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Cross-</a:t>
            </a:r>
            <a:r>
              <a:rPr lang="sv-SE" dirty="0" err="1"/>
              <a:t>validatation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Try </a:t>
            </a:r>
            <a:r>
              <a:rPr lang="sv-SE" dirty="0" err="1"/>
              <a:t>models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different </a:t>
            </a:r>
            <a:r>
              <a:rPr lang="sv-SE" dirty="0" err="1"/>
              <a:t>predictor</a:t>
            </a:r>
            <a:r>
              <a:rPr lang="sv-SE" dirty="0"/>
              <a:t> sets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29</a:t>
            </a:fld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395536" y="2564904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data=read.csv("machine.csv",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=F)</a:t>
            </a:r>
          </a:p>
          <a:p>
            <a:r>
              <a:rPr lang="sv-SE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library</a:t>
            </a:r>
            <a:r>
              <a:rPr lang="sv-SE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cvTools</a:t>
            </a:r>
            <a:r>
              <a:rPr lang="sv-SE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sv-S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sv-S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fit1=lm(V9~V3+V4+V5+V6+V7+V8, data=data)</a:t>
            </a:r>
          </a:p>
          <a:p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fit2=lm(V9~V3+V4+V5+V6+V7, data=data)</a:t>
            </a:r>
          </a:p>
          <a:p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fit3=lm(V9~V3+V4+V5+V6, data=data)</a:t>
            </a:r>
          </a:p>
          <a:p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f1=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cvFit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(fit1, y=data$V9, data=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data,K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=10,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foldType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consecutive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f2=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cvFit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(fit2, y=data$V9, data=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data,K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=10,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foldType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consecutive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f3=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cvFit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(fit3, y=data$V9, data=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data,K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=10,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foldType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consecutive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res=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cvSelect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(f1,f2,f3)</a:t>
            </a:r>
          </a:p>
          <a:p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plot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(res)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996952"/>
            <a:ext cx="3627437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4117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Frequentist</a:t>
            </a:r>
            <a:r>
              <a:rPr lang="sv-SE" dirty="0"/>
              <a:t> vs </a:t>
            </a:r>
            <a:r>
              <a:rPr lang="sv-SE" dirty="0" err="1"/>
              <a:t>Bayesian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768314"/>
                <a:ext cx="5562600" cy="478112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3000" dirty="0">
                    <a:solidFill>
                      <a:srgbClr val="0070C0"/>
                    </a:solidFill>
                  </a:rPr>
                  <a:t>Probabilistic Model </a:t>
                </a:r>
                <a14:m>
                  <m:oMath xmlns:m="http://schemas.openxmlformats.org/officeDocument/2006/math">
                    <m:r>
                      <a:rPr lang="sv-SE" sz="3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sv-SE" sz="3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3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sv-SE" sz="3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sv-SE" sz="3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sv-SE" sz="3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sv-SE" sz="3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sv-SE" sz="3000" b="0" dirty="0"/>
              </a:p>
              <a:p>
                <a:pPr lvl="1"/>
                <a:r>
                  <a:rPr lang="en-US" sz="2600" b="1" dirty="0" err="1"/>
                  <a:t>Frequentists</a:t>
                </a:r>
                <a:r>
                  <a:rPr lang="en-US" sz="2600" dirty="0"/>
                  <a:t>: </a:t>
                </a:r>
                <a14:m>
                  <m:oMath xmlns:m="http://schemas.openxmlformats.org/officeDocument/2006/math">
                    <m:r>
                      <a:rPr lang="sv-SE" sz="26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600" dirty="0"/>
                  <a:t> is a parameter that should be estimated by model fitting</a:t>
                </a:r>
              </a:p>
              <a:p>
                <a:pPr lvl="1"/>
                <a:r>
                  <a:rPr lang="en-US" sz="2600" b="1" dirty="0"/>
                  <a:t>Bayesians</a:t>
                </a:r>
                <a:r>
                  <a:rPr lang="en-US" sz="2600" dirty="0"/>
                  <a:t>: </a:t>
                </a:r>
                <a14:m>
                  <m:oMath xmlns:m="http://schemas.openxmlformats.org/officeDocument/2006/math">
                    <m:r>
                      <a:rPr lang="sv-SE" sz="26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600" dirty="0"/>
                  <a:t> is a random variable that has a prior distribution </a:t>
                </a:r>
                <a14:m>
                  <m:oMath xmlns:m="http://schemas.openxmlformats.org/officeDocument/2006/math">
                    <m:r>
                      <a:rPr lang="sv-SE" sz="26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sv-SE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2600" dirty="0"/>
              </a:p>
              <a:p>
                <a:pPr lvl="2"/>
                <a:r>
                  <a:rPr lang="en-US" sz="2200" dirty="0"/>
                  <a:t>How to set </a:t>
                </a:r>
                <a14:m>
                  <m:oMath xmlns:m="http://schemas.openxmlformats.org/officeDocument/2006/math">
                    <m:r>
                      <a:rPr lang="sv-SE" sz="22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sv-SE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200" dirty="0"/>
                  <a:t>??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Example: </a:t>
                </a:r>
                <a:r>
                  <a:rPr lang="en-US" dirty="0"/>
                  <a:t>Linear regression, what are parameters here?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/>
                        </a:rPr>
                        <m:t>𝑦</m:t>
                      </m:r>
                      <m:r>
                        <a:rPr lang="sv-SE" b="0" i="1" smtClean="0">
                          <a:latin typeface="Cambria Math"/>
                        </a:rPr>
                        <m:t>~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sv-SE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sv-SE" b="0" i="1" smtClean="0">
                          <a:latin typeface="Cambria Math"/>
                        </a:rPr>
                        <m:t>+</m:t>
                      </m:r>
                      <m:r>
                        <a:rPr lang="sv-SE" b="1" i="1" smtClean="0">
                          <a:latin typeface="Cambria Math"/>
                        </a:rPr>
                        <m:t>𝒘𝒙</m:t>
                      </m:r>
                      <m:r>
                        <a:rPr lang="sv-SE" b="1" i="1" smtClean="0">
                          <a:latin typeface="Cambria Math"/>
                        </a:rPr>
                        <m:t>+</m:t>
                      </m:r>
                      <m:r>
                        <a:rPr lang="sv-SE" b="0" i="1" smtClean="0">
                          <a:latin typeface="Cambria Math"/>
                        </a:rPr>
                        <m:t>𝑒</m:t>
                      </m:r>
                      <m:r>
                        <a:rPr lang="sv-SE" b="0" i="1" smtClean="0">
                          <a:latin typeface="Cambria Math"/>
                        </a:rPr>
                        <m:t>, </m:t>
                      </m:r>
                      <m:r>
                        <a:rPr lang="sv-SE" b="0" i="1" smtClean="0">
                          <a:latin typeface="Cambria Math"/>
                        </a:rPr>
                        <m:t>𝑒</m:t>
                      </m:r>
                      <m:r>
                        <a:rPr lang="sv-SE" b="0" i="1" smtClean="0">
                          <a:latin typeface="Cambria Math"/>
                        </a:rPr>
                        <m:t>~</m:t>
                      </m:r>
                      <m:r>
                        <a:rPr lang="sv-SE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/>
                            </a:rPr>
                            <m:t>0,</m:t>
                          </m:r>
                          <m:sSup>
                            <m:sSup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sv-SE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sv-SE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/>
                        </a:rPr>
                        <m:t>𝑦</m:t>
                      </m:r>
                      <m:r>
                        <a:rPr lang="sv-SE" b="0" i="1" smtClean="0">
                          <a:latin typeface="Cambria Math"/>
                        </a:rPr>
                        <m:t>~</m:t>
                      </m:r>
                      <m:r>
                        <a:rPr lang="sv-SE" b="0" i="1" smtClean="0">
                          <a:latin typeface="Cambria Math"/>
                        </a:rPr>
                        <m:t>𝑁</m:t>
                      </m:r>
                      <m:r>
                        <a:rPr lang="sv-SE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sv-SE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sv-SE" i="1">
                          <a:latin typeface="Cambria Math"/>
                        </a:rPr>
                        <m:t>+</m:t>
                      </m:r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sv-SE" b="1" i="1" smtClean="0">
                          <a:latin typeface="Cambria Math"/>
                        </a:rPr>
                        <m:t>𝒙</m:t>
                      </m:r>
                      <m:r>
                        <a:rPr lang="sv-SE" b="1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sv-SE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v-SE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768314"/>
                <a:ext cx="5562600" cy="4781128"/>
              </a:xfrm>
              <a:blipFill>
                <a:blip r:embed="rId3"/>
                <a:stretch>
                  <a:fillRect l="-1974" t="-11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BC184DE9-3216-42FE-A72A-1F7D6D13F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132856"/>
            <a:ext cx="3224652" cy="2421016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F5304F4-4F1F-4723-A7ED-FC6C9901445F}"/>
              </a:ext>
            </a:extLst>
          </p:cNvPr>
          <p:cNvSpPr/>
          <p:nvPr/>
        </p:nvSpPr>
        <p:spPr>
          <a:xfrm>
            <a:off x="5796136" y="4371523"/>
            <a:ext cx="1096775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500" dirty="0">
                <a:solidFill>
                  <a:schemeClr val="bg1"/>
                </a:solidFill>
              </a:rPr>
              <a:t>https://image.slidesharecdn.com</a:t>
            </a:r>
          </a:p>
        </p:txBody>
      </p:sp>
    </p:spTree>
    <p:extLst>
      <p:ext uri="{BB962C8B-B14F-4D97-AF65-F5344CB8AC3E}">
        <p14:creationId xmlns:p14="http://schemas.microsoft.com/office/powerpoint/2010/main" val="166928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An </a:t>
            </a:r>
            <a:r>
              <a:rPr lang="sv-SE" dirty="0" err="1"/>
              <a:t>estimator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b="1" i="1" smtClean="0">
                            <a:latin typeface="Cambria Math"/>
                          </a:rPr>
                          <m:t>𝒘</m:t>
                        </m:r>
                      </m:e>
                    </m:acc>
                    <m:r>
                      <a:rPr lang="sv-SE" sz="2400" i="1" dirty="0">
                        <a:latin typeface="Cambria Math"/>
                      </a:rPr>
                      <m:t>=</m:t>
                    </m:r>
                    <m:r>
                      <a:rPr lang="sv-SE" sz="2400" i="1" dirty="0">
                        <a:latin typeface="Cambria Math"/>
                      </a:rPr>
                      <m:t>𝛿</m:t>
                    </m:r>
                    <m:r>
                      <a:rPr lang="sv-SE" sz="2400" i="1" dirty="0">
                        <a:latin typeface="Cambria Math"/>
                      </a:rPr>
                      <m:t>(</m:t>
                    </m:r>
                    <m:r>
                      <a:rPr lang="sv-SE" sz="2400" i="1" dirty="0">
                        <a:latin typeface="Cambria Math"/>
                      </a:rPr>
                      <m:t>𝐷</m:t>
                    </m:r>
                    <m:r>
                      <a:rPr lang="sv-SE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sv-SE" sz="2400" dirty="0"/>
                  <a:t> (</a:t>
                </a:r>
                <a:r>
                  <a:rPr lang="sv-SE" sz="2400" dirty="0" err="1"/>
                  <a:t>some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function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of</a:t>
                </a:r>
                <a:r>
                  <a:rPr lang="sv-SE" sz="2400" dirty="0"/>
                  <a:t> </a:t>
                </a:r>
                <a:r>
                  <a:rPr lang="sv-SE" sz="2400" dirty="0" err="1"/>
                  <a:t>your</a:t>
                </a:r>
                <a:r>
                  <a:rPr lang="sv-SE" sz="2400" dirty="0"/>
                  <a:t> data) – an </a:t>
                </a:r>
                <a:r>
                  <a:rPr lang="sv-SE" sz="2400" b="1" dirty="0" err="1">
                    <a:solidFill>
                      <a:srgbClr val="0070C0"/>
                    </a:solidFill>
                  </a:rPr>
                  <a:t>estimator</a:t>
                </a:r>
                <a:endParaRPr lang="sv-SE" sz="2400" b="1" dirty="0">
                  <a:solidFill>
                    <a:srgbClr val="0070C0"/>
                  </a:solidFill>
                </a:endParaRPr>
              </a:p>
              <a:p>
                <a:r>
                  <a:rPr lang="sv-SE" sz="2400" dirty="0"/>
                  <a:t>Optimal parameter </a:t>
                </a:r>
                <a:r>
                  <a:rPr lang="sv-SE" sz="2400" dirty="0" err="1"/>
                  <a:t>values</a:t>
                </a:r>
                <a:r>
                  <a:rPr lang="sv-SE" sz="2400" dirty="0"/>
                  <a:t>?</a:t>
                </a:r>
                <a:r>
                  <a:rPr lang="sv-SE" sz="2400" dirty="0">
                    <a:sym typeface="Wingdings" panose="05000000000000000000" pitchFamily="2" charset="2"/>
                  </a:rPr>
                  <a:t></a:t>
                </a:r>
                <a:r>
                  <a:rPr lang="sv-SE" sz="2400" dirty="0" err="1">
                    <a:sym typeface="Wingdings" panose="05000000000000000000" pitchFamily="2" charset="2"/>
                  </a:rPr>
                  <a:t>there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can</a:t>
                </a:r>
                <a:r>
                  <a:rPr lang="sv-SE" sz="2400" dirty="0">
                    <a:sym typeface="Wingdings" panose="05000000000000000000" pitchFamily="2" charset="2"/>
                  </a:rPr>
                  <a:t> be </a:t>
                </a:r>
                <a:r>
                  <a:rPr lang="sv-SE" sz="2400" dirty="0" err="1">
                    <a:sym typeface="Wingdings" panose="05000000000000000000" pitchFamily="2" charset="2"/>
                  </a:rPr>
                  <a:t>many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ways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to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compute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them</a:t>
                </a:r>
                <a:r>
                  <a:rPr lang="sv-SE" sz="2400" dirty="0">
                    <a:sym typeface="Wingdings" panose="05000000000000000000" pitchFamily="2" charset="2"/>
                  </a:rPr>
                  <a:t> (MLE, </a:t>
                </a:r>
                <a:r>
                  <a:rPr lang="sv-SE" sz="2400" dirty="0" err="1">
                    <a:sym typeface="Wingdings" panose="05000000000000000000" pitchFamily="2" charset="2"/>
                  </a:rPr>
                  <a:t>shrinkage</a:t>
                </a:r>
                <a:r>
                  <a:rPr lang="sv-SE" sz="2400" dirty="0">
                    <a:sym typeface="Wingdings" panose="05000000000000000000" pitchFamily="2" charset="2"/>
                  </a:rPr>
                  <a:t>…)</a:t>
                </a:r>
              </a:p>
              <a:p>
                <a:pPr lvl="1"/>
                <a:r>
                  <a:rPr lang="sv-SE" sz="2000" dirty="0" err="1">
                    <a:sym typeface="Wingdings" panose="05000000000000000000" pitchFamily="2" charset="2"/>
                  </a:rPr>
                  <a:t>Compare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:r>
                  <a:rPr lang="sv-SE" sz="2000" dirty="0" err="1">
                    <a:sym typeface="Wingdings" panose="05000000000000000000" pitchFamily="2" charset="2"/>
                  </a:rPr>
                  <a:t>Bayesian</a:t>
                </a:r>
                <a:r>
                  <a:rPr lang="sv-SE" sz="2000" dirty="0">
                    <a:sym typeface="Wingdings" panose="05000000000000000000" pitchFamily="2" charset="2"/>
                  </a:rPr>
                  <a:t>: given </a:t>
                </a:r>
                <a:r>
                  <a:rPr lang="sv-SE" sz="2000" dirty="0" err="1">
                    <a:sym typeface="Wingdings" panose="05000000000000000000" pitchFamily="2" charset="2"/>
                  </a:rPr>
                  <a:t>estimators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sv-SE" sz="2000" b="1" i="1" smtClean="0">
                            <a:latin typeface="Cambria Math"/>
                            <a:sym typeface="Wingdings" panose="05000000000000000000" pitchFamily="2" charset="2"/>
                          </a:rPr>
                          <m:t>𝒘</m:t>
                        </m:r>
                      </m:e>
                      <m:sup>
                        <m:r>
                          <a:rPr lang="sv-SE" sz="2000" b="1" i="1" smtClean="0">
                            <a:latin typeface="Cambria Math"/>
                            <a:sym typeface="Wingdings" panose="05000000000000000000" pitchFamily="2" charset="2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sv-SE" sz="2000" b="1" dirty="0"/>
                  <a:t> </a:t>
                </a:r>
                <a:r>
                  <a:rPr lang="sv-SE" sz="20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sv-SE" sz="2000" b="1" i="1">
                            <a:latin typeface="Cambria Math"/>
                            <a:sym typeface="Wingdings" panose="05000000000000000000" pitchFamily="2" charset="2"/>
                          </a:rPr>
                          <m:t>𝒘</m:t>
                        </m:r>
                      </m:e>
                      <m:sup>
                        <m:r>
                          <a:rPr lang="sv-SE" sz="2000" b="1" i="1" smtClean="0">
                            <a:latin typeface="Cambria Math"/>
                            <a:sym typeface="Wingdings" panose="05000000000000000000" pitchFamily="2" charset="2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sv-SE" sz="2000" dirty="0"/>
                  <a:t> , </a:t>
                </a:r>
                <a:r>
                  <a:rPr lang="sv-SE" sz="2000" dirty="0" err="1"/>
                  <a:t>we</a:t>
                </a:r>
                <a:r>
                  <a:rPr lang="sv-SE" sz="2000" dirty="0"/>
                  <a:t> </a:t>
                </a:r>
                <a:r>
                  <a:rPr lang="sv-SE" sz="2000" b="1" dirty="0" err="1">
                    <a:solidFill>
                      <a:srgbClr val="FF0000"/>
                    </a:solidFill>
                  </a:rPr>
                  <a:t>can</a:t>
                </a:r>
                <a:r>
                  <a:rPr lang="sv-SE" sz="2000" dirty="0">
                    <a:solidFill>
                      <a:srgbClr val="FF0000"/>
                    </a:solidFill>
                  </a:rPr>
                  <a:t> </a:t>
                </a:r>
                <a:r>
                  <a:rPr lang="sv-SE" sz="2000" dirty="0" err="1"/>
                  <a:t>compare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them</a:t>
                </a:r>
                <a:r>
                  <a:rPr lang="sv-SE" sz="2000" dirty="0"/>
                  <a:t>!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sv-SE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v-SE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000" b="1" i="1" smtClean="0">
                                <a:latin typeface="Cambria Math"/>
                              </a:rPr>
                              <m:t>𝒘</m:t>
                            </m:r>
                          </m:e>
                          <m:sup>
                            <m:r>
                              <a:rPr lang="sv-SE" sz="2000" b="1" i="1" smtClean="0">
                                <a:latin typeface="Cambria Math"/>
                              </a:rPr>
                              <m:t>𝟏</m:t>
                            </m:r>
                          </m:sup>
                        </m:sSup>
                      </m:e>
                      <m:e>
                        <m:r>
                          <a:rPr lang="sv-SE" sz="2000" b="1" i="1" smtClean="0">
                            <a:latin typeface="Cambria Math"/>
                          </a:rPr>
                          <m:t>𝑫</m:t>
                        </m:r>
                      </m:e>
                    </m:d>
                    <m:r>
                      <a:rPr lang="sv-SE" sz="2000" b="1" i="1" smtClean="0">
                        <a:latin typeface="Cambria Math"/>
                      </a:rPr>
                      <m:t>&gt;</m:t>
                    </m:r>
                    <m:r>
                      <a:rPr lang="sv-SE" sz="2000" b="1" i="1" smtClean="0"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sv-SE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v-SE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000" b="1" i="1" smtClean="0">
                                <a:latin typeface="Cambria Math"/>
                              </a:rPr>
                              <m:t>𝒘</m:t>
                            </m:r>
                          </m:e>
                          <m:sup>
                            <m:r>
                              <a:rPr lang="sv-SE" sz="20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  <m:e>
                        <m:r>
                          <a:rPr lang="sv-SE" sz="2000" b="1" i="1" smtClean="0">
                            <a:latin typeface="Cambria Math"/>
                          </a:rPr>
                          <m:t>𝑫</m:t>
                        </m:r>
                      </m:e>
                    </m:d>
                  </m:oMath>
                </a14:m>
                <a:endParaRPr lang="sv-SE" sz="2000" b="1" dirty="0"/>
              </a:p>
              <a:p>
                <a:pPr lvl="1"/>
                <a:r>
                  <a:rPr lang="sv-SE" sz="2000" dirty="0" err="1"/>
                  <a:t>There</a:t>
                </a:r>
                <a:r>
                  <a:rPr lang="sv-SE" sz="2000" dirty="0"/>
                  <a:t> is no </a:t>
                </a:r>
                <a:r>
                  <a:rPr lang="sv-SE" sz="2000" dirty="0" err="1"/>
                  <a:t>easy</a:t>
                </a:r>
                <a:r>
                  <a:rPr lang="sv-SE" sz="2000" dirty="0"/>
                  <a:t> </a:t>
                </a:r>
                <a:r>
                  <a:rPr lang="sv-SE" sz="2000" dirty="0" err="1"/>
                  <a:t>way</a:t>
                </a:r>
                <a:r>
                  <a:rPr lang="sv-SE" sz="2000" dirty="0"/>
                  <a:t> </a:t>
                </a:r>
                <a:r>
                  <a:rPr lang="sv-SE" sz="2000" dirty="0" err="1"/>
                  <a:t>to</a:t>
                </a:r>
                <a:r>
                  <a:rPr lang="sv-SE" sz="2000" dirty="0"/>
                  <a:t> </a:t>
                </a:r>
                <a:r>
                  <a:rPr lang="sv-SE" sz="2000" dirty="0" err="1"/>
                  <a:t>compare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estimators</a:t>
                </a:r>
                <a:r>
                  <a:rPr lang="sv-SE" sz="2000" dirty="0"/>
                  <a:t> in </a:t>
                </a:r>
                <a:r>
                  <a:rPr lang="sv-SE" sz="2000" dirty="0" err="1"/>
                  <a:t>frequentist</a:t>
                </a:r>
                <a:r>
                  <a:rPr lang="sv-SE" sz="2000" dirty="0"/>
                  <a:t> tradition</a:t>
                </a:r>
              </a:p>
              <a:p>
                <a:pPr lvl="1"/>
                <a:endParaRPr lang="sv-SE" sz="2000" dirty="0"/>
              </a:p>
              <a:p>
                <a:pPr marL="57150" indent="0">
                  <a:buNone/>
                </a:pPr>
                <a:r>
                  <a:rPr lang="en-US" sz="2000" dirty="0">
                    <a:solidFill>
                      <a:srgbClr val="FF0000"/>
                    </a:solidFill>
                  </a:rPr>
                  <a:t>Example: </a:t>
                </a:r>
                <a:r>
                  <a:rPr lang="en-US" sz="2000" dirty="0"/>
                  <a:t>Linear regression</a:t>
                </a:r>
              </a:p>
              <a:p>
                <a:pPr marL="400050"/>
                <a:r>
                  <a:rPr lang="en-US" sz="2000" dirty="0"/>
                  <a:t>Estimator 1: </a:t>
                </a:r>
                <a14:m>
                  <m:oMath xmlns:m="http://schemas.openxmlformats.org/officeDocument/2006/math">
                    <m:r>
                      <a:rPr lang="sv-SE" sz="2000" b="1" i="1" smtClean="0">
                        <a:latin typeface="Cambria Math"/>
                      </a:rPr>
                      <m:t>𝒘</m:t>
                    </m:r>
                    <m:r>
                      <a:rPr lang="sv-SE" sz="2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sz="20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sv-SE" sz="2000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sv-SE" sz="2000" b="0" i="1" smtClean="0">
                                <a:latin typeface="Cambria Math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sv-SE" sz="20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sv-SE" sz="20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sv-SE" sz="2000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sv-SE" sz="2000" dirty="0"/>
                  <a:t> (maximum </a:t>
                </a:r>
                <a:r>
                  <a:rPr lang="sv-SE" sz="2000" dirty="0" err="1"/>
                  <a:t>likelihood</a:t>
                </a:r>
                <a:r>
                  <a:rPr lang="sv-SE" sz="2000" dirty="0"/>
                  <a:t>)</a:t>
                </a:r>
              </a:p>
              <a:p>
                <a:pPr marL="400050"/>
                <a:r>
                  <a:rPr lang="sv-SE" sz="2000" dirty="0" err="1"/>
                  <a:t>Estimator</a:t>
                </a:r>
                <a:r>
                  <a:rPr lang="sv-SE" sz="2000" dirty="0"/>
                  <a:t> 2: </a:t>
                </a:r>
                <a14:m>
                  <m:oMath xmlns:m="http://schemas.openxmlformats.org/officeDocument/2006/math">
                    <m:r>
                      <a:rPr lang="sv-SE" sz="2000" b="1" i="1" smtClean="0">
                        <a:latin typeface="Cambria Math"/>
                      </a:rPr>
                      <m:t>𝒘</m:t>
                    </m:r>
                    <m:r>
                      <a:rPr lang="sv-SE" sz="2000" b="1" i="1" smtClean="0">
                        <a:latin typeface="Cambria Math"/>
                      </a:rPr>
                      <m:t>=(</m:t>
                    </m:r>
                    <m:r>
                      <a:rPr lang="sv-SE" sz="2000" b="0" i="0" smtClean="0">
                        <a:latin typeface="Cambria Math"/>
                      </a:rPr>
                      <m:t>0,…,0,1)</m:t>
                    </m:r>
                  </m:oMath>
                </a14:m>
                <a:endParaRPr lang="sv-SE" sz="2000" b="1" dirty="0"/>
              </a:p>
              <a:p>
                <a:pPr marL="400050"/>
                <a:r>
                  <a:rPr lang="sv-SE" sz="2000" dirty="0" err="1"/>
                  <a:t>Which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one</a:t>
                </a:r>
                <a:r>
                  <a:rPr lang="sv-SE" sz="2000" dirty="0"/>
                  <a:t> is </a:t>
                </a:r>
                <a:r>
                  <a:rPr lang="sv-SE" sz="2000" dirty="0" err="1"/>
                  <a:t>better</a:t>
                </a:r>
                <a:r>
                  <a:rPr lang="sv-SE" sz="2000" dirty="0"/>
                  <a:t>?</a:t>
                </a:r>
              </a:p>
              <a:p>
                <a:pPr marL="800100" lvl="1"/>
                <a:r>
                  <a:rPr lang="sv-SE" sz="1800" dirty="0">
                    <a:solidFill>
                      <a:srgbClr val="0070C0"/>
                    </a:solidFill>
                  </a:rPr>
                  <a:t>A </a:t>
                </a:r>
                <a:r>
                  <a:rPr lang="sv-SE" sz="1800" dirty="0" err="1">
                    <a:solidFill>
                      <a:srgbClr val="0070C0"/>
                    </a:solidFill>
                  </a:rPr>
                  <a:t>comparison</a:t>
                </a:r>
                <a:r>
                  <a:rPr lang="sv-SE" sz="1800" dirty="0">
                    <a:solidFill>
                      <a:srgbClr val="0070C0"/>
                    </a:solidFill>
                  </a:rPr>
                  <a:t> </a:t>
                </a:r>
                <a:r>
                  <a:rPr lang="sv-SE" sz="1800" dirty="0" err="1">
                    <a:solidFill>
                      <a:srgbClr val="0070C0"/>
                    </a:solidFill>
                  </a:rPr>
                  <a:t>strategy</a:t>
                </a:r>
                <a:r>
                  <a:rPr lang="sv-SE" sz="1800" dirty="0">
                    <a:solidFill>
                      <a:srgbClr val="0070C0"/>
                    </a:solidFill>
                  </a:rPr>
                  <a:t> is </a:t>
                </a:r>
                <a:r>
                  <a:rPr lang="sv-SE" sz="1800" dirty="0" err="1">
                    <a:solidFill>
                      <a:srgbClr val="0070C0"/>
                    </a:solidFill>
                  </a:rPr>
                  <a:t>needed</a:t>
                </a:r>
                <a:r>
                  <a:rPr lang="sv-SE" sz="1800" dirty="0">
                    <a:solidFill>
                      <a:srgbClr val="0070C0"/>
                    </a:solidFill>
                  </a:rPr>
                  <a:t>!</a:t>
                </a:r>
                <a:endParaRPr lang="sv-SE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1078" b="-161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56027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Прямоугольник 68"/>
          <p:cNvSpPr/>
          <p:nvPr/>
        </p:nvSpPr>
        <p:spPr>
          <a:xfrm>
            <a:off x="285750" y="2786063"/>
            <a:ext cx="2786063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70" name="Прямая со стрелкой 69"/>
          <p:cNvCxnSpPr/>
          <p:nvPr/>
        </p:nvCxnSpPr>
        <p:spPr>
          <a:xfrm rot="5400000" flipH="1" flipV="1">
            <a:off x="-1035844" y="4536282"/>
            <a:ext cx="32146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/>
          <p:nvPr/>
        </p:nvCxnSpPr>
        <p:spPr>
          <a:xfrm>
            <a:off x="571500" y="6143625"/>
            <a:ext cx="2428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Овал 71"/>
          <p:cNvSpPr/>
          <p:nvPr/>
        </p:nvSpPr>
        <p:spPr>
          <a:xfrm>
            <a:off x="2928938" y="400050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3" name="Овал 72"/>
          <p:cNvSpPr/>
          <p:nvPr/>
        </p:nvSpPr>
        <p:spPr>
          <a:xfrm>
            <a:off x="1214438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4" name="Овал 73"/>
          <p:cNvSpPr/>
          <p:nvPr/>
        </p:nvSpPr>
        <p:spPr>
          <a:xfrm>
            <a:off x="2643188" y="4429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5" name="Овал 74"/>
          <p:cNvSpPr/>
          <p:nvPr/>
        </p:nvSpPr>
        <p:spPr>
          <a:xfrm>
            <a:off x="2500313" y="485775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6" name="Овал 75"/>
          <p:cNvSpPr/>
          <p:nvPr/>
        </p:nvSpPr>
        <p:spPr>
          <a:xfrm>
            <a:off x="928688" y="585787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7" name="Овал 76"/>
          <p:cNvSpPr/>
          <p:nvPr/>
        </p:nvSpPr>
        <p:spPr>
          <a:xfrm>
            <a:off x="714375" y="585787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8" name="Овал 77"/>
          <p:cNvSpPr/>
          <p:nvPr/>
        </p:nvSpPr>
        <p:spPr>
          <a:xfrm>
            <a:off x="2286000" y="485775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9" name="Овал 78"/>
          <p:cNvSpPr/>
          <p:nvPr/>
        </p:nvSpPr>
        <p:spPr>
          <a:xfrm>
            <a:off x="2214563" y="5214938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80" name="Овал 79"/>
          <p:cNvSpPr/>
          <p:nvPr/>
        </p:nvSpPr>
        <p:spPr>
          <a:xfrm>
            <a:off x="2071688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81" name="Овал 80"/>
          <p:cNvSpPr/>
          <p:nvPr/>
        </p:nvSpPr>
        <p:spPr>
          <a:xfrm>
            <a:off x="1428750" y="571500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82" name="Овал 81"/>
          <p:cNvSpPr/>
          <p:nvPr/>
        </p:nvSpPr>
        <p:spPr>
          <a:xfrm>
            <a:off x="1857375" y="550068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83" name="Овал 82"/>
          <p:cNvSpPr/>
          <p:nvPr/>
        </p:nvSpPr>
        <p:spPr>
          <a:xfrm>
            <a:off x="1643063" y="5572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6401" name="Заголовок 8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v-SE" dirty="0" err="1"/>
              <a:t>Overfitting</a:t>
            </a:r>
            <a:endParaRPr lang="en-US" altLang="sv-SE" dirty="0"/>
          </a:p>
        </p:txBody>
      </p:sp>
      <p:sp>
        <p:nvSpPr>
          <p:cNvPr id="18449" name="Содержимое 2"/>
          <p:cNvSpPr>
            <a:spLocks noGrp="1"/>
          </p:cNvSpPr>
          <p:nvPr>
            <p:ph idx="1"/>
          </p:nvPr>
        </p:nvSpPr>
        <p:spPr>
          <a:xfrm>
            <a:off x="428626" y="1772816"/>
            <a:ext cx="7715250" cy="79893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Complex model can </a:t>
            </a:r>
            <a:r>
              <a:rPr lang="en-US" dirty="0" err="1"/>
              <a:t>overfit</a:t>
            </a:r>
            <a:r>
              <a:rPr lang="en-US" dirty="0"/>
              <a:t> your data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n-US" dirty="0"/>
          </a:p>
        </p:txBody>
      </p:sp>
      <p:sp>
        <p:nvSpPr>
          <p:cNvPr id="84" name="Footer Placeholder 8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9" name="Овал 8"/>
          <p:cNvSpPr/>
          <p:nvPr/>
        </p:nvSpPr>
        <p:spPr>
          <a:xfrm>
            <a:off x="3714750" y="392906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1" name="Овал 10"/>
          <p:cNvSpPr/>
          <p:nvPr/>
        </p:nvSpPr>
        <p:spPr>
          <a:xfrm>
            <a:off x="3429000" y="435768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2" name="Овал 11"/>
          <p:cNvSpPr/>
          <p:nvPr/>
        </p:nvSpPr>
        <p:spPr>
          <a:xfrm>
            <a:off x="3286125" y="478631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4" name="Прямоугольник 23"/>
          <p:cNvSpPr/>
          <p:nvPr/>
        </p:nvSpPr>
        <p:spPr>
          <a:xfrm>
            <a:off x="6215063" y="2786063"/>
            <a:ext cx="2786062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25" name="Прямая со стрелкой 24"/>
          <p:cNvCxnSpPr/>
          <p:nvPr/>
        </p:nvCxnSpPr>
        <p:spPr>
          <a:xfrm rot="5400000" flipH="1" flipV="1">
            <a:off x="4894263" y="4535488"/>
            <a:ext cx="321468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6500813" y="6143625"/>
            <a:ext cx="2428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Овал 26"/>
          <p:cNvSpPr/>
          <p:nvPr/>
        </p:nvSpPr>
        <p:spPr>
          <a:xfrm>
            <a:off x="8858250" y="400050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8" name="Овал 27"/>
          <p:cNvSpPr/>
          <p:nvPr/>
        </p:nvSpPr>
        <p:spPr>
          <a:xfrm>
            <a:off x="7143750" y="564356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9" name="Овал 28"/>
          <p:cNvSpPr/>
          <p:nvPr/>
        </p:nvSpPr>
        <p:spPr>
          <a:xfrm>
            <a:off x="8572500" y="442912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0" name="Овал 29"/>
          <p:cNvSpPr/>
          <p:nvPr/>
        </p:nvSpPr>
        <p:spPr>
          <a:xfrm>
            <a:off x="8429625" y="485775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1" name="Овал 30"/>
          <p:cNvSpPr/>
          <p:nvPr/>
        </p:nvSpPr>
        <p:spPr>
          <a:xfrm>
            <a:off x="6858000" y="585787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2" name="Овал 31"/>
          <p:cNvSpPr/>
          <p:nvPr/>
        </p:nvSpPr>
        <p:spPr>
          <a:xfrm>
            <a:off x="6643688" y="585787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3" name="Овал 32"/>
          <p:cNvSpPr/>
          <p:nvPr/>
        </p:nvSpPr>
        <p:spPr>
          <a:xfrm>
            <a:off x="8215313" y="485775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4" name="Овал 33"/>
          <p:cNvSpPr/>
          <p:nvPr/>
        </p:nvSpPr>
        <p:spPr>
          <a:xfrm>
            <a:off x="8143875" y="521493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5" name="Овал 34"/>
          <p:cNvSpPr/>
          <p:nvPr/>
        </p:nvSpPr>
        <p:spPr>
          <a:xfrm>
            <a:off x="8001000" y="564356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6" name="Овал 35"/>
          <p:cNvSpPr/>
          <p:nvPr/>
        </p:nvSpPr>
        <p:spPr>
          <a:xfrm>
            <a:off x="7358063" y="571500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7" name="Овал 36"/>
          <p:cNvSpPr/>
          <p:nvPr/>
        </p:nvSpPr>
        <p:spPr>
          <a:xfrm>
            <a:off x="7786688" y="5500688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8" name="Овал 37"/>
          <p:cNvSpPr/>
          <p:nvPr/>
        </p:nvSpPr>
        <p:spPr>
          <a:xfrm>
            <a:off x="7572375" y="557212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54" name="Прямоугольник 53"/>
          <p:cNvSpPr/>
          <p:nvPr/>
        </p:nvSpPr>
        <p:spPr>
          <a:xfrm>
            <a:off x="3286125" y="2786063"/>
            <a:ext cx="2786063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55" name="Прямая со стрелкой 54"/>
          <p:cNvCxnSpPr/>
          <p:nvPr/>
        </p:nvCxnSpPr>
        <p:spPr>
          <a:xfrm rot="5400000" flipH="1" flipV="1">
            <a:off x="1964531" y="4536282"/>
            <a:ext cx="32146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>
            <a:off x="3571875" y="6143625"/>
            <a:ext cx="2428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Овал 56"/>
          <p:cNvSpPr/>
          <p:nvPr/>
        </p:nvSpPr>
        <p:spPr>
          <a:xfrm>
            <a:off x="5929313" y="400050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58" name="Овал 57"/>
          <p:cNvSpPr/>
          <p:nvPr/>
        </p:nvSpPr>
        <p:spPr>
          <a:xfrm>
            <a:off x="4214813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59" name="Овал 58"/>
          <p:cNvSpPr/>
          <p:nvPr/>
        </p:nvSpPr>
        <p:spPr>
          <a:xfrm>
            <a:off x="5643563" y="4429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0" name="Овал 59"/>
          <p:cNvSpPr/>
          <p:nvPr/>
        </p:nvSpPr>
        <p:spPr>
          <a:xfrm>
            <a:off x="5500688" y="485775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1" name="Овал 60"/>
          <p:cNvSpPr/>
          <p:nvPr/>
        </p:nvSpPr>
        <p:spPr>
          <a:xfrm>
            <a:off x="3929063" y="585787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2" name="Овал 61"/>
          <p:cNvSpPr/>
          <p:nvPr/>
        </p:nvSpPr>
        <p:spPr>
          <a:xfrm>
            <a:off x="3714750" y="585787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3" name="Овал 62"/>
          <p:cNvSpPr/>
          <p:nvPr/>
        </p:nvSpPr>
        <p:spPr>
          <a:xfrm>
            <a:off x="5286375" y="485775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4" name="Овал 63"/>
          <p:cNvSpPr/>
          <p:nvPr/>
        </p:nvSpPr>
        <p:spPr>
          <a:xfrm>
            <a:off x="5214938" y="5214938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5" name="Овал 64"/>
          <p:cNvSpPr/>
          <p:nvPr/>
        </p:nvSpPr>
        <p:spPr>
          <a:xfrm>
            <a:off x="5072063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6" name="Овал 65"/>
          <p:cNvSpPr/>
          <p:nvPr/>
        </p:nvSpPr>
        <p:spPr>
          <a:xfrm>
            <a:off x="4429125" y="571500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7" name="Овал 66"/>
          <p:cNvSpPr/>
          <p:nvPr/>
        </p:nvSpPr>
        <p:spPr>
          <a:xfrm>
            <a:off x="4857750" y="550068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8" name="Овал 67"/>
          <p:cNvSpPr/>
          <p:nvPr/>
        </p:nvSpPr>
        <p:spPr>
          <a:xfrm>
            <a:off x="4643438" y="5572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85" name="Прямая соединительная линия 84"/>
          <p:cNvCxnSpPr>
            <a:endCxn id="69" idx="3"/>
          </p:cNvCxnSpPr>
          <p:nvPr/>
        </p:nvCxnSpPr>
        <p:spPr>
          <a:xfrm flipV="1">
            <a:off x="714375" y="4500563"/>
            <a:ext cx="2357438" cy="1571625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1" name="Полилиния 90"/>
          <p:cNvSpPr/>
          <p:nvPr/>
        </p:nvSpPr>
        <p:spPr>
          <a:xfrm>
            <a:off x="3736975" y="3848100"/>
            <a:ext cx="2312988" cy="2035175"/>
          </a:xfrm>
          <a:custGeom>
            <a:avLst/>
            <a:gdLst>
              <a:gd name="connsiteX0" fmla="*/ 0 w 2312505"/>
              <a:gd name="connsiteY0" fmla="*/ 2036417 h 2036417"/>
              <a:gd name="connsiteX1" fmla="*/ 1364974 w 2312505"/>
              <a:gd name="connsiteY1" fmla="*/ 1506330 h 2036417"/>
              <a:gd name="connsiteX2" fmla="*/ 2173357 w 2312505"/>
              <a:gd name="connsiteY2" fmla="*/ 220869 h 2036417"/>
              <a:gd name="connsiteX3" fmla="*/ 2199861 w 2312505"/>
              <a:gd name="connsiteY3" fmla="*/ 181113 h 2036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2505" h="2036417">
                <a:moveTo>
                  <a:pt x="0" y="2036417"/>
                </a:moveTo>
                <a:cubicBezTo>
                  <a:pt x="501374" y="1922669"/>
                  <a:pt x="1002748" y="1808921"/>
                  <a:pt x="1364974" y="1506330"/>
                </a:cubicBezTo>
                <a:cubicBezTo>
                  <a:pt x="1727200" y="1203739"/>
                  <a:pt x="2034209" y="441738"/>
                  <a:pt x="2173357" y="220869"/>
                </a:cubicBezTo>
                <a:cubicBezTo>
                  <a:pt x="2312505" y="0"/>
                  <a:pt x="2256183" y="90556"/>
                  <a:pt x="2199861" y="181113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92" name="Полилиния 91"/>
          <p:cNvSpPr/>
          <p:nvPr/>
        </p:nvSpPr>
        <p:spPr>
          <a:xfrm>
            <a:off x="6665913" y="3927475"/>
            <a:ext cx="2273300" cy="1995488"/>
          </a:xfrm>
          <a:custGeom>
            <a:avLst/>
            <a:gdLst>
              <a:gd name="connsiteX0" fmla="*/ 0 w 2272749"/>
              <a:gd name="connsiteY0" fmla="*/ 1970156 h 1996660"/>
              <a:gd name="connsiteX1" fmla="*/ 238540 w 2272749"/>
              <a:gd name="connsiteY1" fmla="*/ 1956904 h 1996660"/>
              <a:gd name="connsiteX2" fmla="*/ 530087 w 2272749"/>
              <a:gd name="connsiteY2" fmla="*/ 1731617 h 1996660"/>
              <a:gd name="connsiteX3" fmla="*/ 742122 w 2272749"/>
              <a:gd name="connsiteY3" fmla="*/ 1824382 h 1996660"/>
              <a:gd name="connsiteX4" fmla="*/ 927653 w 2272749"/>
              <a:gd name="connsiteY4" fmla="*/ 1678609 h 1996660"/>
              <a:gd name="connsiteX5" fmla="*/ 1166192 w 2272749"/>
              <a:gd name="connsiteY5" fmla="*/ 1612348 h 1996660"/>
              <a:gd name="connsiteX6" fmla="*/ 1378227 w 2272749"/>
              <a:gd name="connsiteY6" fmla="*/ 1744869 h 1996660"/>
              <a:gd name="connsiteX7" fmla="*/ 1590261 w 2272749"/>
              <a:gd name="connsiteY7" fmla="*/ 976243 h 1996660"/>
              <a:gd name="connsiteX8" fmla="*/ 1802296 w 2272749"/>
              <a:gd name="connsiteY8" fmla="*/ 989496 h 1996660"/>
              <a:gd name="connsiteX9" fmla="*/ 1948070 w 2272749"/>
              <a:gd name="connsiteY9" fmla="*/ 538922 h 1996660"/>
              <a:gd name="connsiteX10" fmla="*/ 2226366 w 2272749"/>
              <a:gd name="connsiteY10" fmla="*/ 75096 h 1996660"/>
              <a:gd name="connsiteX11" fmla="*/ 2226366 w 2272749"/>
              <a:gd name="connsiteY11" fmla="*/ 88348 h 199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72749" h="1996660">
                <a:moveTo>
                  <a:pt x="0" y="1970156"/>
                </a:moveTo>
                <a:cubicBezTo>
                  <a:pt x="75096" y="1983408"/>
                  <a:pt x="150192" y="1996660"/>
                  <a:pt x="238540" y="1956904"/>
                </a:cubicBezTo>
                <a:cubicBezTo>
                  <a:pt x="326888" y="1917148"/>
                  <a:pt x="446157" y="1753704"/>
                  <a:pt x="530087" y="1731617"/>
                </a:cubicBezTo>
                <a:cubicBezTo>
                  <a:pt x="614017" y="1709530"/>
                  <a:pt x="675861" y="1833217"/>
                  <a:pt x="742122" y="1824382"/>
                </a:cubicBezTo>
                <a:cubicBezTo>
                  <a:pt x="808383" y="1815547"/>
                  <a:pt x="856975" y="1713948"/>
                  <a:pt x="927653" y="1678609"/>
                </a:cubicBezTo>
                <a:cubicBezTo>
                  <a:pt x="998331" y="1643270"/>
                  <a:pt x="1091096" y="1601305"/>
                  <a:pt x="1166192" y="1612348"/>
                </a:cubicBezTo>
                <a:cubicBezTo>
                  <a:pt x="1241288" y="1623391"/>
                  <a:pt x="1307549" y="1850886"/>
                  <a:pt x="1378227" y="1744869"/>
                </a:cubicBezTo>
                <a:cubicBezTo>
                  <a:pt x="1448905" y="1638852"/>
                  <a:pt x="1519583" y="1102138"/>
                  <a:pt x="1590261" y="976243"/>
                </a:cubicBezTo>
                <a:cubicBezTo>
                  <a:pt x="1660939" y="850348"/>
                  <a:pt x="1742661" y="1062383"/>
                  <a:pt x="1802296" y="989496"/>
                </a:cubicBezTo>
                <a:cubicBezTo>
                  <a:pt x="1861931" y="916609"/>
                  <a:pt x="1877392" y="691322"/>
                  <a:pt x="1948070" y="538922"/>
                </a:cubicBezTo>
                <a:cubicBezTo>
                  <a:pt x="2018748" y="386522"/>
                  <a:pt x="2179983" y="150192"/>
                  <a:pt x="2226366" y="75096"/>
                </a:cubicBezTo>
                <a:cubicBezTo>
                  <a:pt x="2272749" y="0"/>
                  <a:pt x="2249557" y="44174"/>
                  <a:pt x="2226366" y="88348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93" name="TextBox 92"/>
          <p:cNvSpPr txBox="1"/>
          <p:nvPr/>
        </p:nvSpPr>
        <p:spPr>
          <a:xfrm>
            <a:off x="785813" y="3071813"/>
            <a:ext cx="2130425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 err="1">
                <a:solidFill>
                  <a:schemeClr val="bg2">
                    <a:lumMod val="25000"/>
                  </a:schemeClr>
                </a:solidFill>
              </a:rPr>
              <a:t>Too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sv-SE" b="1" dirty="0" err="1">
                <a:solidFill>
                  <a:schemeClr val="bg2">
                    <a:lumMod val="25000"/>
                  </a:schemeClr>
                </a:solidFill>
              </a:rPr>
              <a:t>easy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sv-SE" b="1" dirty="0" err="1">
                <a:solidFill>
                  <a:schemeClr val="bg2">
                    <a:lumMod val="25000"/>
                  </a:schemeClr>
                </a:solidFill>
              </a:rPr>
              <a:t>model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, a </a:t>
            </a:r>
            <a:r>
              <a:rPr lang="sv-SE" b="1" dirty="0" err="1">
                <a:solidFill>
                  <a:schemeClr val="bg2">
                    <a:lumMod val="25000"/>
                  </a:schemeClr>
                </a:solidFill>
              </a:rPr>
              <a:t>few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 parameters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572250" y="3071813"/>
            <a:ext cx="2286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 err="1">
                <a:solidFill>
                  <a:schemeClr val="bg2">
                    <a:lumMod val="25000"/>
                  </a:schemeClr>
                </a:solidFill>
              </a:rPr>
              <a:t>Complex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sv-SE" b="1" dirty="0" err="1">
                <a:solidFill>
                  <a:schemeClr val="bg2">
                    <a:lumMod val="25000"/>
                  </a:schemeClr>
                </a:solidFill>
              </a:rPr>
              <a:t>model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,</a:t>
            </a:r>
          </a:p>
          <a:p>
            <a:pPr>
              <a:defRPr/>
            </a:pPr>
            <a:r>
              <a:rPr lang="sv-SE" b="1" dirty="0" err="1">
                <a:solidFill>
                  <a:schemeClr val="bg2">
                    <a:lumMod val="25000"/>
                  </a:schemeClr>
                </a:solidFill>
              </a:rPr>
              <a:t>many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 parameters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714750" y="3071813"/>
            <a:ext cx="200025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Proper </a:t>
            </a:r>
            <a:r>
              <a:rPr lang="sv-SE" b="1" dirty="0" err="1">
                <a:solidFill>
                  <a:schemeClr val="bg2">
                    <a:lumMod val="25000"/>
                  </a:schemeClr>
                </a:solidFill>
              </a:rPr>
              <a:t>one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622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Overfitting</a:t>
            </a:r>
            <a:r>
              <a:rPr lang="sv-SE" dirty="0"/>
              <a:t>: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>
                <a:solidFill>
                  <a:srgbClr val="00B050"/>
                </a:solidFill>
                <a:sym typeface="Wingdings" panose="05000000000000000000" pitchFamily="2" charset="2"/>
              </a:rPr>
              <a:t>Observed</a:t>
            </a:r>
            <a:r>
              <a:rPr lang="sv-SE" dirty="0">
                <a:sym typeface="Wingdings" panose="05000000000000000000" pitchFamily="2" charset="2"/>
              </a:rPr>
              <a:t>: Maximum </a:t>
            </a:r>
            <a:r>
              <a:rPr lang="sv-SE" dirty="0" err="1">
                <a:sym typeface="Wingdings" panose="05000000000000000000" pitchFamily="2" charset="2"/>
              </a:rPr>
              <a:t>likelihood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can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lead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to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overfitting</a:t>
            </a:r>
            <a:r>
              <a:rPr lang="sv-SE" dirty="0">
                <a:sym typeface="Wingdings" panose="05000000000000000000" pitchFamily="2" charset="2"/>
              </a:rPr>
              <a:t>.</a:t>
            </a:r>
          </a:p>
          <a:p>
            <a:endParaRPr lang="sv-SE" dirty="0">
              <a:sym typeface="Wingdings" panose="05000000000000000000" pitchFamily="2" charset="2"/>
            </a:endParaRPr>
          </a:p>
          <a:p>
            <a:r>
              <a:rPr lang="sv-SE" dirty="0">
                <a:solidFill>
                  <a:srgbClr val="0070C0"/>
                </a:solidFill>
                <a:sym typeface="Wingdings" panose="05000000000000000000" pitchFamily="2" charset="2"/>
              </a:rPr>
              <a:t>Solutions</a:t>
            </a:r>
          </a:p>
          <a:p>
            <a:pPr lvl="1"/>
            <a:r>
              <a:rPr lang="sv-SE" dirty="0" err="1">
                <a:sym typeface="Wingdings" panose="05000000000000000000" pitchFamily="2" charset="2"/>
              </a:rPr>
              <a:t>Selecting</a:t>
            </a:r>
            <a:r>
              <a:rPr lang="sv-SE" dirty="0">
                <a:sym typeface="Wingdings" panose="05000000000000000000" pitchFamily="2" charset="2"/>
              </a:rPr>
              <a:t> proper parameter </a:t>
            </a:r>
            <a:r>
              <a:rPr lang="sv-SE" dirty="0" err="1">
                <a:sym typeface="Wingdings" panose="05000000000000000000" pitchFamily="2" charset="2"/>
              </a:rPr>
              <a:t>values</a:t>
            </a:r>
            <a:endParaRPr lang="sv-SE" dirty="0">
              <a:sym typeface="Wingdings" panose="05000000000000000000" pitchFamily="2" charset="2"/>
            </a:endParaRPr>
          </a:p>
          <a:p>
            <a:pPr lvl="2"/>
            <a:r>
              <a:rPr lang="sv-SE" dirty="0" err="1">
                <a:sym typeface="Wingdings" panose="05000000000000000000" pitchFamily="2" charset="2"/>
              </a:rPr>
              <a:t>Regularized</a:t>
            </a:r>
            <a:r>
              <a:rPr lang="sv-SE" dirty="0">
                <a:sym typeface="Wingdings" panose="05000000000000000000" pitchFamily="2" charset="2"/>
              </a:rPr>
              <a:t> risk </a:t>
            </a:r>
            <a:r>
              <a:rPr lang="sv-SE" dirty="0" err="1">
                <a:sym typeface="Wingdings" panose="05000000000000000000" pitchFamily="2" charset="2"/>
              </a:rPr>
              <a:t>minimization</a:t>
            </a:r>
            <a:endParaRPr lang="sv-SE" dirty="0">
              <a:sym typeface="Wingdings" panose="05000000000000000000" pitchFamily="2" charset="2"/>
            </a:endParaRPr>
          </a:p>
          <a:p>
            <a:pPr lvl="1"/>
            <a:r>
              <a:rPr lang="sv-SE" dirty="0" err="1">
                <a:sym typeface="Wingdings" panose="05000000000000000000" pitchFamily="2" charset="2"/>
              </a:rPr>
              <a:t>Selecting</a:t>
            </a:r>
            <a:r>
              <a:rPr lang="sv-SE" dirty="0">
                <a:sym typeface="Wingdings" panose="05000000000000000000" pitchFamily="2" charset="2"/>
              </a:rPr>
              <a:t> proper </a:t>
            </a:r>
            <a:r>
              <a:rPr lang="sv-SE" dirty="0" err="1">
                <a:sym typeface="Wingdings" panose="05000000000000000000" pitchFamily="2" charset="2"/>
              </a:rPr>
              <a:t>model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type</a:t>
            </a:r>
            <a:r>
              <a:rPr lang="sv-SE" dirty="0">
                <a:sym typeface="Wingdings" panose="05000000000000000000" pitchFamily="2" charset="2"/>
              </a:rPr>
              <a:t>, for ex. </a:t>
            </a:r>
            <a:r>
              <a:rPr lang="sv-SE" dirty="0" err="1">
                <a:sym typeface="Wingdings" panose="05000000000000000000" pitchFamily="2" charset="2"/>
              </a:rPr>
              <a:t>number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of</a:t>
            </a:r>
            <a:r>
              <a:rPr lang="sv-SE" dirty="0">
                <a:sym typeface="Wingdings" panose="05000000000000000000" pitchFamily="2" charset="2"/>
              </a:rPr>
              <a:t> parameters</a:t>
            </a:r>
          </a:p>
          <a:p>
            <a:pPr lvl="2"/>
            <a:r>
              <a:rPr lang="sv-SE" dirty="0" err="1">
                <a:sym typeface="Wingdings" panose="05000000000000000000" pitchFamily="2" charset="2"/>
              </a:rPr>
              <a:t>Houldout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method</a:t>
            </a:r>
            <a:endParaRPr lang="sv-SE" dirty="0">
              <a:sym typeface="Wingdings" panose="05000000000000000000" pitchFamily="2" charset="2"/>
            </a:endParaRPr>
          </a:p>
          <a:p>
            <a:pPr lvl="2"/>
            <a:r>
              <a:rPr lang="sv-SE" dirty="0">
                <a:sym typeface="Wingdings" panose="05000000000000000000" pitchFamily="2" charset="2"/>
              </a:rPr>
              <a:t>Cross-</a:t>
            </a:r>
            <a:r>
              <a:rPr lang="sv-SE" dirty="0" err="1">
                <a:sym typeface="Wingdings" panose="05000000000000000000" pitchFamily="2" charset="2"/>
              </a:rPr>
              <a:t>validation</a:t>
            </a:r>
            <a:endParaRPr lang="sv-SE" dirty="0">
              <a:sym typeface="Wingdings" panose="05000000000000000000" pitchFamily="2" charset="2"/>
            </a:endParaRPr>
          </a:p>
          <a:p>
            <a:pPr lvl="1"/>
            <a:endParaRPr lang="sv-SE" dirty="0">
              <a:sym typeface="Wingdings" panose="05000000000000000000" pitchFamily="2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5438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selection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800" dirty="0"/>
                  <a:t>Given a </a:t>
                </a:r>
                <a:r>
                  <a:rPr lang="sv-SE" sz="2800" dirty="0" err="1"/>
                  <a:t>model</a:t>
                </a:r>
                <a:r>
                  <a:rPr lang="sv-SE" sz="2800" dirty="0"/>
                  <a:t>, </a:t>
                </a:r>
                <a:r>
                  <a:rPr lang="sv-SE" sz="2800" dirty="0" err="1"/>
                  <a:t>choose</a:t>
                </a:r>
                <a:r>
                  <a:rPr lang="sv-SE" sz="2800" dirty="0"/>
                  <a:t> the optimal parameter </a:t>
                </a:r>
                <a:r>
                  <a:rPr lang="sv-SE" sz="2800" dirty="0" err="1"/>
                  <a:t>values</a:t>
                </a:r>
                <a:endParaRPr lang="sv-SE" sz="2800" dirty="0"/>
              </a:p>
              <a:p>
                <a:pPr lvl="1"/>
                <a:r>
                  <a:rPr lang="sv-SE" sz="2400" dirty="0"/>
                  <a:t>Decision </a:t>
                </a:r>
                <a:r>
                  <a:rPr lang="sv-SE" sz="2400" dirty="0" err="1"/>
                  <a:t>theory</a:t>
                </a:r>
                <a:endParaRPr lang="sv-SE" sz="2400" dirty="0"/>
              </a:p>
              <a:p>
                <a:r>
                  <a:rPr lang="sv-SE" sz="2800" dirty="0" err="1"/>
                  <a:t>Define</a:t>
                </a:r>
                <a:r>
                  <a:rPr lang="sv-SE" sz="2800" dirty="0"/>
                  <a:t> loss </a:t>
                </a:r>
                <a14:m>
                  <m:oMath xmlns:m="http://schemas.openxmlformats.org/officeDocument/2006/math">
                    <m:r>
                      <a:rPr lang="sv-SE" sz="2800" i="1">
                        <a:latin typeface="Cambria Math"/>
                      </a:rPr>
                      <m:t>𝐿</m:t>
                    </m:r>
                    <m:r>
                      <a:rPr lang="sv-SE" sz="2800" i="1">
                        <a:latin typeface="Cambria Math"/>
                      </a:rPr>
                      <m:t>(</m:t>
                    </m:r>
                    <m:r>
                      <a:rPr lang="sv-SE" sz="2800" i="1">
                        <a:latin typeface="Cambria Math"/>
                      </a:rPr>
                      <m:t>𝑌</m:t>
                    </m:r>
                    <m:r>
                      <a:rPr lang="sv-SE" sz="2800" i="1">
                        <a:latin typeface="Cambria Math"/>
                      </a:rPr>
                      <m:t>,</m:t>
                    </m:r>
                    <m:acc>
                      <m:accPr>
                        <m:chr m:val="̂"/>
                        <m:ctrlPr>
                          <a:rPr lang="sv-SE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sv-SE" sz="2800" dirty="0">
                        <a:latin typeface="Cambria Math"/>
                      </a:rPr>
                      <m:t>)</m:t>
                    </m:r>
                  </m:oMath>
                </a14:m>
                <a:r>
                  <a:rPr lang="sv-SE" sz="2800" dirty="0"/>
                  <a:t> </a:t>
                </a:r>
              </a:p>
              <a:p>
                <a:pPr lvl="1"/>
                <a:r>
                  <a:rPr lang="sv-SE" sz="2400" dirty="0" err="1"/>
                  <a:t>How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much</a:t>
                </a:r>
                <a:r>
                  <a:rPr lang="sv-SE" sz="2400" dirty="0"/>
                  <a:t> </a:t>
                </a:r>
                <a:r>
                  <a:rPr lang="sv-SE" sz="2400" dirty="0" err="1"/>
                  <a:t>we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loose</a:t>
                </a:r>
                <a:r>
                  <a:rPr lang="sv-SE" sz="2400" dirty="0"/>
                  <a:t> in </a:t>
                </a:r>
                <a:r>
                  <a:rPr lang="sv-SE" sz="2400" dirty="0" err="1"/>
                  <a:t>guessing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true</a:t>
                </a:r>
                <a:r>
                  <a:rPr lang="sv-SE" sz="2400" dirty="0"/>
                  <a:t> Y </a:t>
                </a:r>
                <a:r>
                  <a:rPr lang="sv-SE" sz="2400" dirty="0" err="1"/>
                  <a:t>incorrectly</a:t>
                </a:r>
                <a:endParaRPr lang="sv-SE" sz="2400" dirty="0"/>
              </a:p>
              <a:p>
                <a:r>
                  <a:rPr lang="sv-SE" sz="2800" dirty="0"/>
                  <a:t>If </a:t>
                </a:r>
                <a:r>
                  <a:rPr lang="sv-SE" sz="2800" dirty="0" err="1"/>
                  <a:t>we</a:t>
                </a:r>
                <a:r>
                  <a:rPr lang="sv-SE" sz="2800" dirty="0"/>
                  <a:t> </a:t>
                </a:r>
                <a:r>
                  <a:rPr lang="sv-SE" sz="2800" dirty="0" err="1"/>
                  <a:t>know</a:t>
                </a:r>
                <a:r>
                  <a:rPr lang="sv-SE" sz="2800" dirty="0"/>
                  <a:t> the </a:t>
                </a:r>
                <a:r>
                  <a:rPr lang="sv-SE" sz="2800" dirty="0" err="1"/>
                  <a:t>true</a:t>
                </a:r>
                <a:r>
                  <a:rPr lang="sv-SE" sz="2800" dirty="0"/>
                  <a:t> distribution </a:t>
                </a:r>
                <a14:m>
                  <m:oMath xmlns:m="http://schemas.openxmlformats.org/officeDocument/2006/math">
                    <m:r>
                      <a:rPr lang="sv-SE" sz="2800" i="1">
                        <a:latin typeface="Cambria Math"/>
                      </a:rPr>
                      <m:t>𝑝</m:t>
                    </m:r>
                    <m:r>
                      <a:rPr lang="sv-SE" sz="2800" i="1" smtClean="0">
                        <a:latin typeface="Cambria Math"/>
                      </a:rPr>
                      <m:t>(</m:t>
                    </m:r>
                    <m:r>
                      <a:rPr lang="sv-SE" sz="2800" b="0" i="1" smtClean="0">
                        <a:latin typeface="Cambria Math"/>
                      </a:rPr>
                      <m:t>𝑦</m:t>
                    </m:r>
                    <m:r>
                      <a:rPr lang="sv-SE" sz="2800" b="0" i="1" smtClean="0">
                        <a:latin typeface="Cambria Math"/>
                      </a:rPr>
                      <m:t>,</m:t>
                    </m:r>
                    <m:r>
                      <a:rPr lang="sv-SE" sz="2800" b="0" i="1" smtClean="0">
                        <a:latin typeface="Cambria Math"/>
                      </a:rPr>
                      <m:t>𝑥</m:t>
                    </m:r>
                    <m:r>
                      <a:rPr lang="sv-SE" sz="2800" b="0" i="1" smtClean="0">
                        <a:latin typeface="Cambria Math"/>
                      </a:rPr>
                      <m:t>|</m:t>
                    </m:r>
                    <m:r>
                      <a:rPr lang="sv-SE" sz="2800" b="0" i="1" smtClean="0">
                        <a:latin typeface="Cambria Math"/>
                      </a:rPr>
                      <m:t>𝑤</m:t>
                    </m:r>
                    <m:r>
                      <a:rPr lang="sv-SE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sv-SE" sz="2800" dirty="0"/>
                  <a:t> </a:t>
                </a:r>
                <a:r>
                  <a:rPr lang="sv-SE" sz="2800" dirty="0" err="1"/>
                  <a:t>then</a:t>
                </a:r>
                <a:r>
                  <a:rPr lang="sv-SE" sz="2800" dirty="0"/>
                  <a:t> </a:t>
                </a:r>
                <a:r>
                  <a:rPr lang="sv-SE" sz="2800" dirty="0" err="1"/>
                  <a:t>we</a:t>
                </a:r>
                <a:r>
                  <a:rPr lang="sv-SE" sz="2800" dirty="0"/>
                  <a:t> </a:t>
                </a:r>
                <a:r>
                  <a:rPr lang="sv-SE" sz="2800" dirty="0" err="1"/>
                  <a:t>choose</a:t>
                </a:r>
                <a:r>
                  <a:rPr lang="sv-SE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sv-SE" sz="2800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348" r="-29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07704" y="4977367"/>
                <a:ext cx="5544616" cy="529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̂"/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sv-SE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sv-SE" i="1">
                              <a:latin typeface="Cambria Math"/>
                            </a:rPr>
                            <m:t>𝐿</m:t>
                          </m:r>
                          <m:r>
                            <a:rPr lang="sv-SE" i="1">
                              <a:latin typeface="Cambria Math"/>
                            </a:rPr>
                            <m:t>(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sv-SE" i="1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sv-SE" b="0" i="1" dirty="0" smtClean="0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sv-SE" b="0" i="1" dirty="0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̂"/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sv-SE" b="0" i="1" smtClean="0">
                              <a:latin typeface="Cambria Math"/>
                            </a:rPr>
                            <m:t>∫</m:t>
                          </m:r>
                          <m:r>
                            <a:rPr lang="sv-SE" i="1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sv-SE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sv-SE" b="0" i="1" dirty="0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dirty="0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sv-SE" b="0" i="1" dirty="0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sv-SE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sv-SE" b="0" i="1" dirty="0" smtClean="0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  <m:r>
                            <a:rPr lang="sv-SE" b="0" i="1" dirty="0" smtClean="0">
                              <a:latin typeface="Cambria Math"/>
                            </a:rPr>
                            <m:t>𝑑𝑥𝑑𝑦</m:t>
                          </m:r>
                        </m:e>
                      </m:func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977367"/>
                <a:ext cx="5544616" cy="529953"/>
              </a:xfrm>
              <a:prstGeom prst="rect">
                <a:avLst/>
              </a:prstGeom>
              <a:blipFill>
                <a:blip r:embed="rId4"/>
                <a:stretch>
                  <a:fillRect t="-1149" b="-459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02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selection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v-SE" sz="2400" dirty="0">
                    <a:solidFill>
                      <a:srgbClr val="FF0000"/>
                    </a:solidFill>
                  </a:rPr>
                  <a:t>Example</a:t>
                </a:r>
                <a:r>
                  <a:rPr lang="sv-SE" sz="2400" dirty="0"/>
                  <a:t>: Spam </a:t>
                </a:r>
                <a:r>
                  <a:rPr lang="sv-SE" sz="2400" dirty="0" err="1"/>
                  <a:t>classification</a:t>
                </a:r>
                <a:endParaRPr lang="sv-SE" sz="2400" dirty="0"/>
              </a:p>
              <a:p>
                <a:r>
                  <a:rPr lang="sv-SE" sz="2400" dirty="0"/>
                  <a:t>Loss for </a:t>
                </a:r>
                <a:r>
                  <a:rPr lang="sv-SE" sz="2400" dirty="0" err="1"/>
                  <a:t>incorrect</a:t>
                </a:r>
                <a:r>
                  <a:rPr lang="sv-SE" sz="2400" dirty="0"/>
                  <a:t> </a:t>
                </a:r>
                <a:r>
                  <a:rPr lang="sv-SE" sz="2400" dirty="0" err="1"/>
                  <a:t>classifying</a:t>
                </a:r>
                <a:r>
                  <a:rPr lang="sv-SE" sz="2400" dirty="0"/>
                  <a:t> mails and spams</a:t>
                </a:r>
              </a:p>
              <a:p>
                <a:pPr lvl="1"/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sv-SE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sv-SE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v-SE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  <p:pic>
        <p:nvPicPr>
          <p:cNvPr id="10" name="Content Placeholder 3" descr="Figure1.24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284984"/>
            <a:ext cx="3758251" cy="231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7071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Loss </a:t>
            </a:r>
            <a:r>
              <a:rPr lang="sv-SE" dirty="0" err="1"/>
              <a:t>functions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800" dirty="0"/>
                  <a:t>How </a:t>
                </a:r>
                <a:r>
                  <a:rPr lang="sv-SE" sz="2800" dirty="0" err="1"/>
                  <a:t>to</a:t>
                </a:r>
                <a:r>
                  <a:rPr lang="sv-SE" sz="2800" dirty="0"/>
                  <a:t> </a:t>
                </a:r>
                <a:r>
                  <a:rPr lang="sv-SE" sz="2800" dirty="0" err="1"/>
                  <a:t>define</a:t>
                </a:r>
                <a:r>
                  <a:rPr lang="sv-SE" sz="2800" dirty="0"/>
                  <a:t> loss </a:t>
                </a:r>
                <a:r>
                  <a:rPr lang="sv-SE" sz="2800" dirty="0" err="1"/>
                  <a:t>function</a:t>
                </a:r>
                <a:r>
                  <a:rPr lang="sv-SE" sz="2800" dirty="0"/>
                  <a:t>?</a:t>
                </a:r>
              </a:p>
              <a:p>
                <a:pPr lvl="1"/>
                <a:r>
                  <a:rPr lang="sv-SE" sz="2400" dirty="0"/>
                  <a:t>No </a:t>
                </a:r>
                <a:r>
                  <a:rPr lang="sv-SE" sz="2400" dirty="0" err="1"/>
                  <a:t>unique</a:t>
                </a:r>
                <a:r>
                  <a:rPr lang="sv-SE" sz="2400" dirty="0"/>
                  <a:t> choice, </a:t>
                </a:r>
                <a:r>
                  <a:rPr lang="sv-SE" sz="2400" dirty="0" err="1"/>
                  <a:t>often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defined</a:t>
                </a:r>
                <a:r>
                  <a:rPr lang="sv-SE" sz="2400" dirty="0"/>
                  <a:t> by </a:t>
                </a:r>
                <a:r>
                  <a:rPr lang="sv-SE" sz="2400" dirty="0" err="1"/>
                  <a:t>application</a:t>
                </a:r>
                <a:endParaRPr lang="sv-SE" sz="2400" dirty="0"/>
              </a:p>
              <a:p>
                <a:pPr lvl="1"/>
                <a:r>
                  <a:rPr lang="sv-SE" sz="2400" b="1" dirty="0">
                    <a:solidFill>
                      <a:srgbClr val="C00000"/>
                    </a:solidFill>
                  </a:rPr>
                  <a:t>Normal </a:t>
                </a:r>
                <a:r>
                  <a:rPr lang="sv-SE" sz="2400" b="1" dirty="0" err="1">
                    <a:solidFill>
                      <a:srgbClr val="C00000"/>
                    </a:solidFill>
                  </a:rPr>
                  <a:t>practice</a:t>
                </a:r>
                <a:r>
                  <a:rPr lang="sv-SE" sz="2400" b="1" dirty="0">
                    <a:solidFill>
                      <a:srgbClr val="C00000"/>
                    </a:solidFill>
                  </a:rPr>
                  <a:t>: </a:t>
                </a:r>
                <a:r>
                  <a:rPr lang="sv-SE" sz="2400" b="1" dirty="0" err="1"/>
                  <a:t>Choose</a:t>
                </a:r>
                <a:r>
                  <a:rPr lang="sv-SE" sz="2400" b="1" dirty="0"/>
                  <a:t> the loss </a:t>
                </a:r>
                <a:r>
                  <a:rPr lang="sv-SE" sz="2400" b="1" dirty="0" err="1"/>
                  <a:t>related</a:t>
                </a:r>
                <a:r>
                  <a:rPr lang="sv-SE" sz="2400" b="1" dirty="0"/>
                  <a:t> </a:t>
                </a:r>
                <a:r>
                  <a:rPr lang="sv-SE" sz="2400" b="1" dirty="0" err="1"/>
                  <a:t>to</a:t>
                </a:r>
                <a:r>
                  <a:rPr lang="sv-SE" sz="2400" b="1" dirty="0"/>
                  <a:t> minus </a:t>
                </a:r>
                <a:r>
                  <a:rPr lang="sv-SE" sz="2400" b="1" dirty="0" err="1"/>
                  <a:t>loglikelihood</a:t>
                </a:r>
                <a:endParaRPr lang="sv-SE" sz="2400" b="1" dirty="0"/>
              </a:p>
              <a:p>
                <a:pPr marL="0" indent="0">
                  <a:buNone/>
                </a:pPr>
                <a:r>
                  <a:rPr lang="sv-SE" sz="2400" dirty="0" err="1">
                    <a:solidFill>
                      <a:srgbClr val="C00000"/>
                    </a:solidFill>
                  </a:rPr>
                  <a:t>Example</a:t>
                </a:r>
                <a:r>
                  <a:rPr lang="sv-SE" sz="2400" dirty="0"/>
                  <a:t>: </a:t>
                </a:r>
                <a:r>
                  <a:rPr lang="sv-SE" sz="2000" dirty="0" err="1"/>
                  <a:t>Predicting</a:t>
                </a:r>
                <a:r>
                  <a:rPr lang="sv-SE" sz="2000" dirty="0"/>
                  <a:t> the </a:t>
                </a:r>
                <a:r>
                  <a:rPr lang="sv-SE" sz="2000" dirty="0" err="1"/>
                  <a:t>amount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of</a:t>
                </a:r>
                <a:r>
                  <a:rPr lang="sv-SE" sz="2000" dirty="0"/>
                  <a:t> the </a:t>
                </a:r>
                <a:r>
                  <a:rPr lang="sv-SE" sz="2000" dirty="0" err="1"/>
                  <a:t>product</a:t>
                </a:r>
                <a:r>
                  <a:rPr lang="sv-SE" sz="2000" dirty="0"/>
                  <a:t> at the </a:t>
                </a:r>
                <a:r>
                  <a:rPr lang="sv-SE" sz="2000" dirty="0" err="1"/>
                  <a:t>storage</a:t>
                </a:r>
                <a:r>
                  <a:rPr lang="sv-SE" sz="20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sv-SE" sz="2400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sv-SE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v-SE" sz="24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sv-SE" sz="2400" b="0" i="1" smtClean="0">
                                    <a:latin typeface="Cambria Math"/>
                                  </a:rPr>
                                  <m:t>0+</m:t>
                                </m:r>
                                <m:f>
                                  <m:fPr>
                                    <m:ctrlP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̂"/>
                                        <m:ctrlPr>
                                          <a:rPr lang="sv-SE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sv-SE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sv-SE" sz="2400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den>
                                </m:f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sv-SE" sz="2400" b="0" i="1" smtClean="0">
                                    <a:latin typeface="Cambria Math"/>
                                  </a:rPr>
                                  <m:t>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lang="sv-SE" sz="2400" b="0" i="1" smtClean="0">
                                    <a:latin typeface="Cambria Math"/>
                                  </a:rPr>
                                  <m:t>≥</m:t>
                                </m:r>
                                <m:r>
                                  <a:rPr lang="sv-SE" sz="2400" b="0" i="1" smtClean="0">
                                    <a:latin typeface="Cambria Math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sv-SE" sz="2400" b="0" i="1" smtClean="0">
                                    <a:latin typeface="Cambria Math"/>
                                  </a:rPr>
                                  <m:t>1000,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sv-S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sv-SE" sz="2400" b="0" i="1" smtClean="0">
                                    <a:latin typeface="Cambria Math"/>
                                  </a:rPr>
                                  <m:t>&lt;</m:t>
                                </m:r>
                                <m:r>
                                  <a:rPr lang="sv-SE" sz="2400" i="1">
                                    <a:latin typeface="Cambria Math"/>
                                  </a:rPr>
                                  <m:t>𝑌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dirty="0"/>
              </a:p>
              <a:p>
                <a:pPr marL="0" indent="0">
                  <a:buNone/>
                </a:pPr>
                <a:r>
                  <a:rPr lang="sv-SE" sz="2400" dirty="0" err="1">
                    <a:solidFill>
                      <a:srgbClr val="C00000"/>
                    </a:solidFill>
                  </a:rPr>
                  <a:t>Example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Compute</a:t>
                </a:r>
                <a:r>
                  <a:rPr lang="sv-SE" sz="2400" dirty="0"/>
                  <a:t> loss </a:t>
                </a:r>
                <a:r>
                  <a:rPr lang="sv-SE" sz="2400" dirty="0" err="1"/>
                  <a:t>function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related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to</a:t>
                </a:r>
                <a:r>
                  <a:rPr lang="sv-SE" sz="2400" dirty="0"/>
                  <a:t> </a:t>
                </a:r>
              </a:p>
              <a:p>
                <a:pPr lvl="1"/>
                <a:r>
                  <a:rPr lang="sv-SE" sz="2000" dirty="0"/>
                  <a:t>Normal distribution</a:t>
                </a:r>
              </a:p>
              <a:p>
                <a:pPr marL="457200" lvl="1" indent="0">
                  <a:buNone/>
                </a:pPr>
                <a:endParaRPr lang="sv-SE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5364088" y="5301208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7030A0"/>
                </a:solidFill>
              </a:rPr>
              <a:t>Guess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why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such</a:t>
            </a:r>
            <a:r>
              <a:rPr lang="sv-SE" dirty="0">
                <a:solidFill>
                  <a:srgbClr val="7030A0"/>
                </a:solidFill>
              </a:rPr>
              <a:t> loss </a:t>
            </a:r>
            <a:r>
              <a:rPr lang="sv-SE" dirty="0" err="1">
                <a:solidFill>
                  <a:srgbClr val="7030A0"/>
                </a:solidFill>
              </a:rPr>
              <a:t>function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was</a:t>
            </a:r>
            <a:r>
              <a:rPr lang="sv-SE" dirty="0">
                <a:solidFill>
                  <a:srgbClr val="7030A0"/>
                </a:solidFill>
              </a:rPr>
              <a:t> chosen</a:t>
            </a: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H="1" flipV="1">
            <a:off x="6156176" y="4653136"/>
            <a:ext cx="79208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54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my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0139FD588BE54283917262912FC268" ma:contentTypeVersion="6" ma:contentTypeDescription="Create a new document." ma:contentTypeScope="" ma:versionID="1e3eca1eccce2f385fcc1b50853643dd">
  <xsd:schema xmlns:xsd="http://www.w3.org/2001/XMLSchema" xmlns:xs="http://www.w3.org/2001/XMLSchema" xmlns:p="http://schemas.microsoft.com/office/2006/metadata/properties" xmlns:ns1="http://schemas.microsoft.com/sharepoint/v3" xmlns:ns2="108a5a92-ae9d-4381-85f3-3c746b140ccd" xmlns:ns3="8a43ac29-7517-4eef-8263-50e5e3d65f27" targetNamespace="http://schemas.microsoft.com/office/2006/metadata/properties" ma:root="true" ma:fieldsID="c92efb8f17a153779c8334fcd16f1f5a" ns1:_="" ns2:_="" ns3:_="">
    <xsd:import namespace="http://schemas.microsoft.com/sharepoint/v3"/>
    <xsd:import namespace="108a5a92-ae9d-4381-85f3-3c746b140ccd"/>
    <xsd:import namespace="8a43ac29-7517-4eef-8263-50e5e3d65f27"/>
    <xsd:element name="properties">
      <xsd:complexType>
        <xsd:sequence>
          <xsd:element name="documentManagement">
            <xsd:complexType>
              <xsd:all>
                <xsd:element ref="ns2:_lisam_Description" minOccurs="0"/>
                <xsd:element ref="ns3:_lisam_PublishedVersion" minOccurs="0"/>
                <xsd:element ref="ns1:PublishingStartDate" minOccurs="0"/>
                <xsd:element ref="ns1:PublishingExpirationDat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1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8a5a92-ae9d-4381-85f3-3c746b140ccd" elementFormDefault="qualified">
    <xsd:import namespace="http://schemas.microsoft.com/office/2006/documentManagement/types"/>
    <xsd:import namespace="http://schemas.microsoft.com/office/infopath/2007/PartnerControls"/>
    <xsd:element name="_lisam_Description" ma:index="8" nillable="true" ma:displayName="Description" ma:internalName="_lisam_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43ac29-7517-4eef-8263-50e5e3d65f27" elementFormDefault="qualified">
    <xsd:import namespace="http://schemas.microsoft.com/office/2006/documentManagement/types"/>
    <xsd:import namespace="http://schemas.microsoft.com/office/infopath/2007/PartnerControls"/>
    <xsd:element name="_lisam_PublishedVersion" ma:index="9" nillable="true" ma:displayName="Published Version" ma:internalName="_lisam_PublishedVersion">
      <xsd:simpleType>
        <xsd:restriction base="dms:Text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lisam_Description xmlns="108a5a92-ae9d-4381-85f3-3c746b140ccd" xsi:nil="true"/>
    <PublishingExpirationDate xmlns="http://schemas.microsoft.com/sharepoint/v3" xsi:nil="true"/>
    <_lisam_PublishedVersion xmlns="8a43ac29-7517-4eef-8263-50e5e3d65f27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E8DD788-CF86-42EB-B16B-46E13EE445FC}"/>
</file>

<file path=customXml/itemProps2.xml><?xml version="1.0" encoding="utf-8"?>
<ds:datastoreItem xmlns:ds="http://schemas.openxmlformats.org/officeDocument/2006/customXml" ds:itemID="{07A7EF15-6501-4AFA-B371-FA95D3924162}"/>
</file>

<file path=customXml/itemProps3.xml><?xml version="1.0" encoding="utf-8"?>
<ds:datastoreItem xmlns:ds="http://schemas.openxmlformats.org/officeDocument/2006/customXml" ds:itemID="{E7538EF2-4161-40BF-8699-D90E345A9F3F}"/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17962</TotalTime>
  <Words>1627</Words>
  <Application>Microsoft Office PowerPoint</Application>
  <PresentationFormat>Bildspel på skärmen (4:3)</PresentationFormat>
  <Paragraphs>345</Paragraphs>
  <Slides>29</Slides>
  <Notes>29</Notes>
  <HiddenSlides>0</HiddenSlides>
  <MMClips>0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29</vt:i4>
      </vt:variant>
    </vt:vector>
  </HeadingPairs>
  <TitlesOfParts>
    <vt:vector size="37" baseType="lpstr">
      <vt:lpstr>Arial</vt:lpstr>
      <vt:lpstr>Calibri</vt:lpstr>
      <vt:lpstr>Cambria Math</vt:lpstr>
      <vt:lpstr>Consolas</vt:lpstr>
      <vt:lpstr>Times New Roman</vt:lpstr>
      <vt:lpstr>Wingdings</vt:lpstr>
      <vt:lpstr>Wingdings 2</vt:lpstr>
      <vt:lpstr>mytheme</vt:lpstr>
      <vt:lpstr>Model selection</vt:lpstr>
      <vt:lpstr>Overview</vt:lpstr>
      <vt:lpstr>Frequentist vs Bayesian</vt:lpstr>
      <vt:lpstr>An estimator</vt:lpstr>
      <vt:lpstr>Overfitting</vt:lpstr>
      <vt:lpstr>Overfitting: solutions</vt:lpstr>
      <vt:lpstr>Model selection</vt:lpstr>
      <vt:lpstr>Model selection</vt:lpstr>
      <vt:lpstr>Loss functions</vt:lpstr>
      <vt:lpstr>Loss functions</vt:lpstr>
      <vt:lpstr>Model selection</vt:lpstr>
      <vt:lpstr>Holdout method</vt:lpstr>
      <vt:lpstr>General model selection strategy</vt:lpstr>
      <vt:lpstr>Holdout method</vt:lpstr>
      <vt:lpstr>Holdout method</vt:lpstr>
      <vt:lpstr>Holdout method</vt:lpstr>
      <vt:lpstr>Holdout method</vt:lpstr>
      <vt:lpstr>Holdout method</vt:lpstr>
      <vt:lpstr>Holdout method</vt:lpstr>
      <vt:lpstr>Holdout in R</vt:lpstr>
      <vt:lpstr>Bias-variance tradeoff</vt:lpstr>
      <vt:lpstr>Bias-variance tradeoff</vt:lpstr>
      <vt:lpstr>Cross-validation </vt:lpstr>
      <vt:lpstr>Cross-validation</vt:lpstr>
      <vt:lpstr>Cross-validation vs Holdout </vt:lpstr>
      <vt:lpstr>Analytical methods</vt:lpstr>
      <vt:lpstr>Analytical methods</vt:lpstr>
      <vt:lpstr>Model selection</vt:lpstr>
      <vt:lpstr>Cross-validatation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Oleg</dc:creator>
  <cp:lastModifiedBy>Oleg Sysoev</cp:lastModifiedBy>
  <cp:revision>452</cp:revision>
  <dcterms:created xsi:type="dcterms:W3CDTF">2008-10-17T08:20:23Z</dcterms:created>
  <dcterms:modified xsi:type="dcterms:W3CDTF">2018-11-07T13:58:57Z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0x010100600139FD588BE54283917262912FC268</vt:lpwstr>
  </property>
</Properties>
</file>