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62" r:id="rId2"/>
    <p:sldId id="258" r:id="rId3"/>
    <p:sldId id="263" r:id="rId4"/>
    <p:sldId id="259" r:id="rId5"/>
    <p:sldId id="264" r:id="rId6"/>
    <p:sldId id="260" r:id="rId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0BEF68B8-1228-47BB-83B5-7B9CD1E3F84E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s-CO" sz="1200" b="1" dirty="0">
              <a:latin typeface="Aptos Narrow" panose="020B0004020202020204" pitchFamily="34" charset="0"/>
            </a:rPr>
            <a:t>Extracción, de datos utilizando técnicas de </a:t>
          </a:r>
          <a:r>
            <a:rPr lang="es-CO" sz="1200" b="1" dirty="0" err="1">
              <a:latin typeface="Aptos Narrow" panose="020B0004020202020204" pitchFamily="34" charset="0"/>
            </a:rPr>
            <a:t>Scraping</a:t>
          </a:r>
          <a:r>
            <a:rPr lang="es-CO" sz="1200" b="1" dirty="0">
              <a:latin typeface="Aptos Narrow" panose="020B0004020202020204" pitchFamily="34" charset="0"/>
            </a:rPr>
            <a:t> web.</a:t>
          </a:r>
          <a:endParaRPr lang="es-ES" sz="1200" noProof="0" dirty="0">
            <a:latin typeface="Aptos Narrow" panose="020B0004020202020204" pitchFamily="34" charset="0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sz="1200" noProof="0" dirty="0">
            <a:latin typeface="Aptos Narrow" panose="020B0004020202020204" pitchFamily="34" charset="0"/>
          </a:endParaRPr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sz="1200" noProof="0" dirty="0">
            <a:latin typeface="Aptos Narrow" panose="020B0004020202020204" pitchFamily="34" charset="0"/>
          </a:endParaRPr>
        </a:p>
      </dgm:t>
    </dgm:pt>
    <dgm:pt modelId="{F2AD8E25-3412-4553-B485-3BCDDBF0A2A0}">
      <dgm:prSet phldrT="[Text]"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s-CO" sz="1200" b="1" dirty="0">
              <a:latin typeface="Aptos Narrow" panose="020B0004020202020204" pitchFamily="34" charset="0"/>
            </a:rPr>
            <a:t>Transformación, donde limpiamos  y estructuramos los datos con pandas</a:t>
          </a:r>
          <a:endParaRPr lang="es-ES" sz="1200" noProof="0" dirty="0">
            <a:latin typeface="Aptos Narrow" panose="020B0004020202020204" pitchFamily="34" charset="0"/>
          </a:endParaRPr>
        </a:p>
      </dgm:t>
    </dgm:pt>
    <dgm:pt modelId="{4BB8C5BE-526D-448B-A0BC-F42387F6D05B}" type="parTrans" cxnId="{78A867B1-B8A8-4E7B-B822-AC4CC023662C}">
      <dgm:prSet/>
      <dgm:spPr/>
      <dgm:t>
        <a:bodyPr/>
        <a:lstStyle/>
        <a:p>
          <a:endParaRPr lang="es-CO" sz="1200">
            <a:latin typeface="Aptos Narrow" panose="020B0004020202020204" pitchFamily="34" charset="0"/>
          </a:endParaRPr>
        </a:p>
      </dgm:t>
    </dgm:pt>
    <dgm:pt modelId="{99C09CE6-76E0-4874-BE54-E9BB1CD56552}" type="sibTrans" cxnId="{78A867B1-B8A8-4E7B-B822-AC4CC023662C}">
      <dgm:prSet/>
      <dgm:spPr/>
      <dgm:t>
        <a:bodyPr/>
        <a:lstStyle/>
        <a:p>
          <a:endParaRPr lang="es-CO" sz="1200">
            <a:latin typeface="Aptos Narrow" panose="020B0004020202020204" pitchFamily="34" charset="0"/>
          </a:endParaRPr>
        </a:p>
      </dgm:t>
    </dgm:pt>
    <dgm:pt modelId="{064BE93F-837A-4A22-8407-7EADCF1EED6B}">
      <dgm:prSet phldrT="[Text]"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s-CO" sz="1200" b="1" dirty="0">
              <a:latin typeface="Aptos Narrow" panose="020B0004020202020204" pitchFamily="34" charset="0"/>
            </a:rPr>
            <a:t>Modelamiento, donde aplicamos cálculos para enriquecer datos con los </a:t>
          </a:r>
          <a:r>
            <a:rPr lang="es-CO" sz="1200" b="1" dirty="0" err="1">
              <a:latin typeface="Aptos Narrow" panose="020B0004020202020204" pitchFamily="34" charset="0"/>
            </a:rPr>
            <a:t>KPIs</a:t>
          </a:r>
          <a:r>
            <a:rPr lang="es-CO" sz="1200" b="1" dirty="0">
              <a:latin typeface="Aptos Narrow" panose="020B0004020202020204" pitchFamily="34" charset="0"/>
            </a:rPr>
            <a:t> financieros como  tasa de variación , día de la semana como variable </a:t>
          </a:r>
          <a:r>
            <a:rPr lang="es-CO" sz="1200" b="1" dirty="0" err="1">
              <a:latin typeface="Aptos Narrow" panose="020B0004020202020204" pitchFamily="34" charset="0"/>
            </a:rPr>
            <a:t>categorica</a:t>
          </a:r>
          <a:r>
            <a:rPr lang="es-CO" sz="1200" b="1" dirty="0">
              <a:latin typeface="Aptos Narrow" panose="020B0004020202020204" pitchFamily="34" charset="0"/>
            </a:rPr>
            <a:t>, media móvil, retorno acumulado y volatilidad.</a:t>
          </a:r>
          <a:endParaRPr lang="es-ES" sz="1200" noProof="0" dirty="0">
            <a:latin typeface="Aptos Narrow" panose="020B0004020202020204" pitchFamily="34" charset="0"/>
          </a:endParaRPr>
        </a:p>
      </dgm:t>
    </dgm:pt>
    <dgm:pt modelId="{13CC7746-3F4F-4213-8FF2-1A76E7CE107C}" type="parTrans" cxnId="{820CEE36-91FF-4507-BD9E-76CD375F01B7}">
      <dgm:prSet/>
      <dgm:spPr/>
      <dgm:t>
        <a:bodyPr/>
        <a:lstStyle/>
        <a:p>
          <a:endParaRPr lang="es-CO" sz="1200">
            <a:latin typeface="Aptos Narrow" panose="020B0004020202020204" pitchFamily="34" charset="0"/>
          </a:endParaRPr>
        </a:p>
      </dgm:t>
    </dgm:pt>
    <dgm:pt modelId="{68D87958-4D20-4417-8E3A-EDE69E54DD0A}" type="sibTrans" cxnId="{820CEE36-91FF-4507-BD9E-76CD375F01B7}">
      <dgm:prSet/>
      <dgm:spPr/>
      <dgm:t>
        <a:bodyPr/>
        <a:lstStyle/>
        <a:p>
          <a:endParaRPr lang="es-CO" sz="1200">
            <a:latin typeface="Aptos Narrow" panose="020B0004020202020204" pitchFamily="34" charset="0"/>
          </a:endParaRPr>
        </a:p>
      </dgm:t>
    </dgm:pt>
    <dgm:pt modelId="{405F384B-9B69-470D-8643-8521CE23BB7A}">
      <dgm:prSet phldrT="[Text]"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es-ES" sz="1200" noProof="0" dirty="0">
              <a:latin typeface="Aptos Narrow" panose="020B0004020202020204" pitchFamily="34" charset="0"/>
            </a:rPr>
            <a:t>Visualización, que implementamos a través de una aplicación interactiva </a:t>
          </a:r>
          <a:r>
            <a:rPr lang="es-ES" sz="1200" noProof="0" dirty="0" err="1">
              <a:latin typeface="Aptos Narrow" panose="020B0004020202020204" pitchFamily="34" charset="0"/>
            </a:rPr>
            <a:t>Streamlit</a:t>
          </a:r>
          <a:r>
            <a:rPr lang="es-ES" sz="1200" noProof="0" dirty="0">
              <a:latin typeface="Aptos Narrow" panose="020B0004020202020204" pitchFamily="34" charset="0"/>
            </a:rPr>
            <a:t>.</a:t>
          </a:r>
        </a:p>
      </dgm:t>
    </dgm:pt>
    <dgm:pt modelId="{AED6B871-BA29-4FA7-8687-44C18DEAAE3A}" type="parTrans" cxnId="{E64BEDE0-8C8A-4A47-98A0-6D3A1C30E80D}">
      <dgm:prSet/>
      <dgm:spPr/>
      <dgm:t>
        <a:bodyPr/>
        <a:lstStyle/>
        <a:p>
          <a:endParaRPr lang="es-CO" sz="1200">
            <a:latin typeface="Aptos Narrow" panose="020B0004020202020204" pitchFamily="34" charset="0"/>
          </a:endParaRPr>
        </a:p>
      </dgm:t>
    </dgm:pt>
    <dgm:pt modelId="{72B36545-79FE-4009-B3EC-B1233C033470}" type="sibTrans" cxnId="{E64BEDE0-8C8A-4A47-98A0-6D3A1C30E80D}">
      <dgm:prSet/>
      <dgm:spPr/>
      <dgm:t>
        <a:bodyPr/>
        <a:lstStyle/>
        <a:p>
          <a:endParaRPr lang="es-CO" sz="1200">
            <a:latin typeface="Aptos Narrow" panose="020B0004020202020204" pitchFamily="34" charset="0"/>
          </a:endParaRPr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B8EFE03B-A615-4243-8F6A-9F1D38FF145B}" type="pres">
      <dgm:prSet presAssocID="{0BEF68B8-1228-47BB-83B5-7B9CD1E3F84E}" presName="text_1" presStyleLbl="node1" presStyleIdx="0" presStyleCnt="4">
        <dgm:presLayoutVars>
          <dgm:bulletEnabled val="1"/>
        </dgm:presLayoutVars>
      </dgm:prSet>
      <dgm:spPr/>
    </dgm:pt>
    <dgm:pt modelId="{568A5C7F-D0FD-4D4D-834D-D86F9967D755}" type="pres">
      <dgm:prSet presAssocID="{0BEF68B8-1228-47BB-83B5-7B9CD1E3F84E}" presName="accent_1" presStyleCnt="0"/>
      <dgm:spPr/>
    </dgm:pt>
    <dgm:pt modelId="{3F8116AC-FAC3-4E95-9865-93CCFEB191B9}" type="pres">
      <dgm:prSet presAssocID="{0BEF68B8-1228-47BB-83B5-7B9CD1E3F84E}" presName="accentRepeatNode" presStyleLbl="solidFgAcc1" presStyleIdx="0" presStyleCnt="4"/>
      <dgm:spPr/>
    </dgm:pt>
    <dgm:pt modelId="{EEE6831A-7A77-48DF-BC25-70FB58F76567}" type="pres">
      <dgm:prSet presAssocID="{F2AD8E25-3412-4553-B485-3BCDDBF0A2A0}" presName="text_2" presStyleLbl="node1" presStyleIdx="1" presStyleCnt="4">
        <dgm:presLayoutVars>
          <dgm:bulletEnabled val="1"/>
        </dgm:presLayoutVars>
      </dgm:prSet>
      <dgm:spPr/>
    </dgm:pt>
    <dgm:pt modelId="{10F30CA2-50E4-4D7E-B483-869024696391}" type="pres">
      <dgm:prSet presAssocID="{F2AD8E25-3412-4553-B485-3BCDDBF0A2A0}" presName="accent_2" presStyleCnt="0"/>
      <dgm:spPr/>
    </dgm:pt>
    <dgm:pt modelId="{89DD79E6-61D1-411D-B61E-AF0502691C05}" type="pres">
      <dgm:prSet presAssocID="{F2AD8E25-3412-4553-B485-3BCDDBF0A2A0}" presName="accentRepeatNode" presStyleLbl="solidFgAcc1" presStyleIdx="1" presStyleCnt="4"/>
      <dgm:spPr/>
    </dgm:pt>
    <dgm:pt modelId="{D2561D0C-7779-4E75-8EE1-F3A6C5D67322}" type="pres">
      <dgm:prSet presAssocID="{064BE93F-837A-4A22-8407-7EADCF1EED6B}" presName="text_3" presStyleLbl="node1" presStyleIdx="2" presStyleCnt="4">
        <dgm:presLayoutVars>
          <dgm:bulletEnabled val="1"/>
        </dgm:presLayoutVars>
      </dgm:prSet>
      <dgm:spPr/>
    </dgm:pt>
    <dgm:pt modelId="{95074181-8D86-40A5-9710-947AB27E0C50}" type="pres">
      <dgm:prSet presAssocID="{064BE93F-837A-4A22-8407-7EADCF1EED6B}" presName="accent_3" presStyleCnt="0"/>
      <dgm:spPr/>
    </dgm:pt>
    <dgm:pt modelId="{39D1B9A2-5D35-4BA5-8653-CB6A56CA8644}" type="pres">
      <dgm:prSet presAssocID="{064BE93F-837A-4A22-8407-7EADCF1EED6B}" presName="accentRepeatNode" presStyleLbl="solidFgAcc1" presStyleIdx="2" presStyleCnt="4"/>
      <dgm:spPr/>
    </dgm:pt>
    <dgm:pt modelId="{6CFC9343-334B-4D60-BD8D-05ACBC1213F0}" type="pres">
      <dgm:prSet presAssocID="{405F384B-9B69-470D-8643-8521CE23BB7A}" presName="text_4" presStyleLbl="node1" presStyleIdx="3" presStyleCnt="4">
        <dgm:presLayoutVars>
          <dgm:bulletEnabled val="1"/>
        </dgm:presLayoutVars>
      </dgm:prSet>
      <dgm:spPr/>
    </dgm:pt>
    <dgm:pt modelId="{D3C9119E-2C26-4F93-AB72-E0D9EC8E1991}" type="pres">
      <dgm:prSet presAssocID="{405F384B-9B69-470D-8643-8521CE23BB7A}" presName="accent_4" presStyleCnt="0"/>
      <dgm:spPr/>
    </dgm:pt>
    <dgm:pt modelId="{E467B1C7-0876-4859-9AC4-A88EB6655DBB}" type="pres">
      <dgm:prSet presAssocID="{405F384B-9B69-470D-8643-8521CE23BB7A}" presName="accentRepeatNode" presStyleLbl="solidFgAcc1" presStyleIdx="3" presStyleCnt="4"/>
      <dgm:spPr/>
    </dgm:pt>
  </dgm:ptLst>
  <dgm:cxnLst>
    <dgm:cxn modelId="{820CEE36-91FF-4507-BD9E-76CD375F01B7}" srcId="{7E5AA53B-3EEE-4DE4-BB81-9044890C2946}" destId="{064BE93F-837A-4A22-8407-7EADCF1EED6B}" srcOrd="2" destOrd="0" parTransId="{13CC7746-3F4F-4213-8FF2-1A76E7CE107C}" sibTransId="{68D87958-4D20-4417-8E3A-EDE69E54DD0A}"/>
    <dgm:cxn modelId="{35B84C39-5B58-427F-94AF-4726513038C6}" type="presOf" srcId="{F2AD8E25-3412-4553-B485-3BCDDBF0A2A0}" destId="{EEE6831A-7A77-48DF-BC25-70FB58F76567}" srcOrd="0" destOrd="0" presId="urn:microsoft.com/office/officeart/2008/layout/VerticalCurvedList"/>
    <dgm:cxn modelId="{B7D1114A-C639-4384-BB4F-9EECC2C86174}" type="presOf" srcId="{0BEF68B8-1228-47BB-83B5-7B9CD1E3F84E}" destId="{B8EFE03B-A615-4243-8F6A-9F1D38FF145B}" srcOrd="0" destOrd="0" presId="urn:microsoft.com/office/officeart/2008/layout/VerticalCurvedList"/>
    <dgm:cxn modelId="{EDEF4F82-1237-4639-A0F7-385C1897CE66}" srcId="{7E5AA53B-3EEE-4DE4-BB81-9044890C2946}" destId="{0BEF68B8-1228-47BB-83B5-7B9CD1E3F84E}" srcOrd="0" destOrd="0" parTransId="{ED3A4BC2-B75A-4952-A38B-A42B5995DF05}" sibTransId="{FD949706-EDCC-4ADC-8EDF-8EDA49C92325}"/>
    <dgm:cxn modelId="{F274CE8B-7720-4605-A86A-3DFAF3999A26}" type="presOf" srcId="{FD949706-EDCC-4ADC-8EDF-8EDA49C92325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78A867B1-B8A8-4E7B-B822-AC4CC023662C}" srcId="{7E5AA53B-3EEE-4DE4-BB81-9044890C2946}" destId="{F2AD8E25-3412-4553-B485-3BCDDBF0A2A0}" srcOrd="1" destOrd="0" parTransId="{4BB8C5BE-526D-448B-A0BC-F42387F6D05B}" sibTransId="{99C09CE6-76E0-4874-BE54-E9BB1CD56552}"/>
    <dgm:cxn modelId="{FD5153D4-4754-4DC1-8A9A-B499F3B96FD6}" type="presOf" srcId="{405F384B-9B69-470D-8643-8521CE23BB7A}" destId="{6CFC9343-334B-4D60-BD8D-05ACBC1213F0}" srcOrd="0" destOrd="0" presId="urn:microsoft.com/office/officeart/2008/layout/VerticalCurvedList"/>
    <dgm:cxn modelId="{E64BEDE0-8C8A-4A47-98A0-6D3A1C30E80D}" srcId="{7E5AA53B-3EEE-4DE4-BB81-9044890C2946}" destId="{405F384B-9B69-470D-8643-8521CE23BB7A}" srcOrd="3" destOrd="0" parTransId="{AED6B871-BA29-4FA7-8687-44C18DEAAE3A}" sibTransId="{72B36545-79FE-4009-B3EC-B1233C033470}"/>
    <dgm:cxn modelId="{D07447E4-489D-4696-8984-0AB37B355C2B}" type="presOf" srcId="{064BE93F-837A-4A22-8407-7EADCF1EED6B}" destId="{D2561D0C-7779-4E75-8EE1-F3A6C5D6732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B573B576-A21B-483B-A91B-71610E5BE288}" type="presParOf" srcId="{90561C55-3C6E-4D53-85E1-2C50BCDDA392}" destId="{B8EFE03B-A615-4243-8F6A-9F1D38FF145B}" srcOrd="1" destOrd="0" presId="urn:microsoft.com/office/officeart/2008/layout/VerticalCurvedList"/>
    <dgm:cxn modelId="{E0787622-F304-4D40-89F3-F28959CCDFE4}" type="presParOf" srcId="{90561C55-3C6E-4D53-85E1-2C50BCDDA392}" destId="{568A5C7F-D0FD-4D4D-834D-D86F9967D755}" srcOrd="2" destOrd="0" presId="urn:microsoft.com/office/officeart/2008/layout/VerticalCurvedList"/>
    <dgm:cxn modelId="{CA46BAE9-459F-46D0-B273-ECA3211F8F6F}" type="presParOf" srcId="{568A5C7F-D0FD-4D4D-834D-D86F9967D755}" destId="{3F8116AC-FAC3-4E95-9865-93CCFEB191B9}" srcOrd="0" destOrd="0" presId="urn:microsoft.com/office/officeart/2008/layout/VerticalCurvedList"/>
    <dgm:cxn modelId="{9274AA96-25F7-4332-9A25-43557393D587}" type="presParOf" srcId="{90561C55-3C6E-4D53-85E1-2C50BCDDA392}" destId="{EEE6831A-7A77-48DF-BC25-70FB58F76567}" srcOrd="3" destOrd="0" presId="urn:microsoft.com/office/officeart/2008/layout/VerticalCurvedList"/>
    <dgm:cxn modelId="{6D611885-2B43-43C3-866F-64170260EA8B}" type="presParOf" srcId="{90561C55-3C6E-4D53-85E1-2C50BCDDA392}" destId="{10F30CA2-50E4-4D7E-B483-869024696391}" srcOrd="4" destOrd="0" presId="urn:microsoft.com/office/officeart/2008/layout/VerticalCurvedList"/>
    <dgm:cxn modelId="{D5EFA2A6-348E-49F3-9FF5-795EF1F29FD3}" type="presParOf" srcId="{10F30CA2-50E4-4D7E-B483-869024696391}" destId="{89DD79E6-61D1-411D-B61E-AF0502691C05}" srcOrd="0" destOrd="0" presId="urn:microsoft.com/office/officeart/2008/layout/VerticalCurvedList"/>
    <dgm:cxn modelId="{2D350C9B-48AE-4B29-9802-2FF87CA93BE2}" type="presParOf" srcId="{90561C55-3C6E-4D53-85E1-2C50BCDDA392}" destId="{D2561D0C-7779-4E75-8EE1-F3A6C5D67322}" srcOrd="5" destOrd="0" presId="urn:microsoft.com/office/officeart/2008/layout/VerticalCurvedList"/>
    <dgm:cxn modelId="{D87F6ACB-DFE2-4810-8805-EE86851FB95B}" type="presParOf" srcId="{90561C55-3C6E-4D53-85E1-2C50BCDDA392}" destId="{95074181-8D86-40A5-9710-947AB27E0C50}" srcOrd="6" destOrd="0" presId="urn:microsoft.com/office/officeart/2008/layout/VerticalCurvedList"/>
    <dgm:cxn modelId="{873737BF-368A-4EEA-AFAD-EAB0D492F9E5}" type="presParOf" srcId="{95074181-8D86-40A5-9710-947AB27E0C50}" destId="{39D1B9A2-5D35-4BA5-8653-CB6A56CA8644}" srcOrd="0" destOrd="0" presId="urn:microsoft.com/office/officeart/2008/layout/VerticalCurvedList"/>
    <dgm:cxn modelId="{6D48803D-0FBE-4CAF-B1D8-AD448A125F82}" type="presParOf" srcId="{90561C55-3C6E-4D53-85E1-2C50BCDDA392}" destId="{6CFC9343-334B-4D60-BD8D-05ACBC1213F0}" srcOrd="7" destOrd="0" presId="urn:microsoft.com/office/officeart/2008/layout/VerticalCurvedList"/>
    <dgm:cxn modelId="{1F259BC5-4083-43DD-AC7C-5F1F65DA4C23}" type="presParOf" srcId="{90561C55-3C6E-4D53-85E1-2C50BCDDA392}" destId="{D3C9119E-2C26-4F93-AB72-E0D9EC8E1991}" srcOrd="8" destOrd="0" presId="urn:microsoft.com/office/officeart/2008/layout/VerticalCurvedList"/>
    <dgm:cxn modelId="{4AD7B4F3-CB4D-4A81-A83B-19D8BBB22C41}" type="presParOf" srcId="{D3C9119E-2C26-4F93-AB72-E0D9EC8E1991}" destId="{E467B1C7-0876-4859-9AC4-A88EB6655DB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FE03B-A615-4243-8F6A-9F1D38FF145B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latin typeface="Aptos Narrow" panose="020B0004020202020204" pitchFamily="34" charset="0"/>
            </a:rPr>
            <a:t>Extracción, de datos utilizando técnicas de </a:t>
          </a:r>
          <a:r>
            <a:rPr lang="es-CO" sz="1200" b="1" kern="1200" dirty="0" err="1">
              <a:latin typeface="Aptos Narrow" panose="020B0004020202020204" pitchFamily="34" charset="0"/>
            </a:rPr>
            <a:t>Scraping</a:t>
          </a:r>
          <a:r>
            <a:rPr lang="es-CO" sz="1200" b="1" kern="1200" dirty="0">
              <a:latin typeface="Aptos Narrow" panose="020B0004020202020204" pitchFamily="34" charset="0"/>
            </a:rPr>
            <a:t> web.</a:t>
          </a:r>
          <a:endParaRPr lang="es-ES" sz="1200" kern="1200" noProof="0" dirty="0">
            <a:latin typeface="Aptos Narrow" panose="020B0004020202020204" pitchFamily="34" charset="0"/>
          </a:endParaRPr>
        </a:p>
      </dsp:txBody>
      <dsp:txXfrm>
        <a:off x="404618" y="273995"/>
        <a:ext cx="6402340" cy="548276"/>
      </dsp:txXfrm>
    </dsp:sp>
    <dsp:sp modelId="{3F8116AC-FAC3-4E95-9865-93CCFEB191B9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6831A-7A77-48DF-BC25-70FB58F76567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latin typeface="Aptos Narrow" panose="020B0004020202020204" pitchFamily="34" charset="0"/>
            </a:rPr>
            <a:t>Transformación, donde limpiamos  y estructuramos los datos con pandas</a:t>
          </a:r>
          <a:endParaRPr lang="es-ES" sz="1200" kern="1200" noProof="0" dirty="0">
            <a:latin typeface="Aptos Narrow" panose="020B0004020202020204" pitchFamily="34" charset="0"/>
          </a:endParaRPr>
        </a:p>
      </dsp:txBody>
      <dsp:txXfrm>
        <a:off x="718958" y="1096552"/>
        <a:ext cx="6088001" cy="548276"/>
      </dsp:txXfrm>
    </dsp:sp>
    <dsp:sp modelId="{89DD79E6-61D1-411D-B61E-AF0502691C05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61D0C-7779-4E75-8EE1-F3A6C5D67322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b="1" kern="1200" dirty="0">
              <a:latin typeface="Aptos Narrow" panose="020B0004020202020204" pitchFamily="34" charset="0"/>
            </a:rPr>
            <a:t>Modelamiento, donde aplicamos cálculos para enriquecer datos con los </a:t>
          </a:r>
          <a:r>
            <a:rPr lang="es-CO" sz="1200" b="1" kern="1200" dirty="0" err="1">
              <a:latin typeface="Aptos Narrow" panose="020B0004020202020204" pitchFamily="34" charset="0"/>
            </a:rPr>
            <a:t>KPIs</a:t>
          </a:r>
          <a:r>
            <a:rPr lang="es-CO" sz="1200" b="1" kern="1200" dirty="0">
              <a:latin typeface="Aptos Narrow" panose="020B0004020202020204" pitchFamily="34" charset="0"/>
            </a:rPr>
            <a:t> financieros como  tasa de variación , día de la semana como variable </a:t>
          </a:r>
          <a:r>
            <a:rPr lang="es-CO" sz="1200" b="1" kern="1200" dirty="0" err="1">
              <a:latin typeface="Aptos Narrow" panose="020B0004020202020204" pitchFamily="34" charset="0"/>
            </a:rPr>
            <a:t>categorica</a:t>
          </a:r>
          <a:r>
            <a:rPr lang="es-CO" sz="1200" b="1" kern="1200" dirty="0">
              <a:latin typeface="Aptos Narrow" panose="020B0004020202020204" pitchFamily="34" charset="0"/>
            </a:rPr>
            <a:t>, media móvil, retorno acumulado y volatilidad.</a:t>
          </a:r>
          <a:endParaRPr lang="es-ES" sz="1200" kern="1200" noProof="0" dirty="0">
            <a:latin typeface="Aptos Narrow" panose="020B0004020202020204" pitchFamily="34" charset="0"/>
          </a:endParaRPr>
        </a:p>
      </dsp:txBody>
      <dsp:txXfrm>
        <a:off x="718958" y="1919109"/>
        <a:ext cx="6088001" cy="548276"/>
      </dsp:txXfrm>
    </dsp:sp>
    <dsp:sp modelId="{39D1B9A2-5D35-4BA5-8653-CB6A56CA8644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C9343-334B-4D60-BD8D-05ACBC1213F0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noProof="0" dirty="0">
              <a:latin typeface="Aptos Narrow" panose="020B0004020202020204" pitchFamily="34" charset="0"/>
            </a:rPr>
            <a:t>Visualización, que implementamos a través de una aplicación interactiva </a:t>
          </a:r>
          <a:r>
            <a:rPr lang="es-ES" sz="1200" kern="1200" noProof="0" dirty="0" err="1">
              <a:latin typeface="Aptos Narrow" panose="020B0004020202020204" pitchFamily="34" charset="0"/>
            </a:rPr>
            <a:t>Streamlit</a:t>
          </a:r>
          <a:r>
            <a:rPr lang="es-ES" sz="1200" kern="1200" noProof="0" dirty="0">
              <a:latin typeface="Aptos Narrow" panose="020B0004020202020204" pitchFamily="34" charset="0"/>
            </a:rPr>
            <a:t>.</a:t>
          </a:r>
        </a:p>
      </dsp:txBody>
      <dsp:txXfrm>
        <a:off x="404618" y="2741666"/>
        <a:ext cx="6402340" cy="548276"/>
      </dsp:txXfrm>
    </dsp:sp>
    <dsp:sp modelId="{E467B1C7-0876-4859-9AC4-A88EB6655DBB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15/06/2025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15/06/2025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E0B6F-3764-560E-A35C-0536A42CA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491B540-9F5E-4BE8-DA0C-BA192C0B30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B39994E-D9C1-64D1-C475-640BDB7DA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13F2E0-4633-FDE4-3883-28E5AF013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78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4E1E2-0708-7A98-01E4-44D1F177E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77CA8F3-6067-4BCC-C9E8-BD7E86FCDB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EB0687A-7034-5DBF-A9E6-9CE1CFAA3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70D270-2B1A-70FA-49EA-A969CECEC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5242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15/06/2025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15/06/2025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15/06/2025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15/06/2025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15/06/2025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15/06/2025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15/06/2025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15/06/2025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15/06/2025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15/06/2025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15/06/2025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15/06/2025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v2025-1-gr8ygvipouohoksumtpf2s.streamlit.app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3FB7A572-9FB3-AA32-666C-748B805C35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589"/>
          <a:stretch/>
        </p:blipFill>
        <p:spPr>
          <a:xfrm>
            <a:off x="0" y="4741515"/>
            <a:ext cx="12192000" cy="211648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C774B60-DEEB-BBEB-F410-BFE69BB62C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769" b="33818"/>
          <a:stretch/>
        </p:blipFill>
        <p:spPr>
          <a:xfrm>
            <a:off x="2504901" y="864524"/>
            <a:ext cx="6604274" cy="125196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AE120DB-B93F-1D8E-F71C-4FDCEB9B9456}"/>
              </a:ext>
            </a:extLst>
          </p:cNvPr>
          <p:cNvSpPr txBox="1"/>
          <p:nvPr/>
        </p:nvSpPr>
        <p:spPr>
          <a:xfrm>
            <a:off x="2707178" y="2490486"/>
            <a:ext cx="67776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Aptos Narrow" panose="020B0004020202020204" pitchFamily="34" charset="0"/>
              </a:rPr>
              <a:t>Análisis Automatizado del Indicador Financiero Meta:</a:t>
            </a:r>
          </a:p>
          <a:p>
            <a:pPr algn="ctr"/>
            <a:r>
              <a:rPr lang="es-ES" sz="2000" dirty="0">
                <a:latin typeface="Aptos Narrow" panose="020B0004020202020204" pitchFamily="34" charset="0"/>
              </a:rPr>
              <a:t>scripting, enriquecimiento y visualización.</a:t>
            </a:r>
          </a:p>
          <a:p>
            <a:pPr algn="ctr"/>
            <a:endParaRPr lang="es-ES" sz="2400" dirty="0">
              <a:latin typeface="Aptos Narrow" panose="020B0004020202020204" pitchFamily="34" charset="0"/>
            </a:endParaRPr>
          </a:p>
          <a:p>
            <a:pPr algn="ctr"/>
            <a:r>
              <a:rPr lang="es-ES" sz="2000" b="1" dirty="0">
                <a:latin typeface="Aptos Narrow" panose="020B0004020202020204" pitchFamily="34" charset="0"/>
              </a:rPr>
              <a:t>PROYECTO INTEGRADO  V</a:t>
            </a:r>
          </a:p>
          <a:p>
            <a:pPr algn="ctr"/>
            <a:endParaRPr lang="es-ES" dirty="0">
              <a:latin typeface="Aptos Narrow" panose="020B0004020202020204" pitchFamily="34" charset="0"/>
            </a:endParaRPr>
          </a:p>
          <a:p>
            <a:pPr algn="ctr"/>
            <a:r>
              <a:rPr lang="es-ES" dirty="0">
                <a:latin typeface="Aptos Narrow" panose="020B0004020202020204" pitchFamily="34" charset="0"/>
              </a:rPr>
              <a:t>Nikol Tamayo Rua</a:t>
            </a:r>
          </a:p>
          <a:p>
            <a:pPr algn="ctr"/>
            <a:r>
              <a:rPr lang="es-ES" dirty="0">
                <a:latin typeface="Aptos Narrow" panose="020B0004020202020204" pitchFamily="34" charset="0"/>
              </a:rPr>
              <a:t>Juliana María Peña Suarez</a:t>
            </a:r>
            <a:endParaRPr lang="es-CO" dirty="0">
              <a:latin typeface="Aptos Narrow" panose="020B0004020202020204" pitchFamily="34" charset="0"/>
            </a:endParaRPr>
          </a:p>
          <a:p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143349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b="1" dirty="0"/>
              <a:t>Indicador META PLATFORMS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4778461-A5FA-1E97-84F9-11008D27453A}"/>
              </a:ext>
            </a:extLst>
          </p:cNvPr>
          <p:cNvSpPr txBox="1"/>
          <p:nvPr/>
        </p:nvSpPr>
        <p:spPr>
          <a:xfrm>
            <a:off x="480766" y="2274837"/>
            <a:ext cx="1131216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MX" sz="2400" b="1" dirty="0">
                <a:latin typeface="Aptos Narrow" panose="020B0004020202020204" pitchFamily="34" charset="0"/>
              </a:rPr>
              <a:t>Meta Platforms Inc. es una de las compañías tecnológicas más influyentes del mundo, con una fuerte presencia en el mercado bursátil.</a:t>
            </a:r>
          </a:p>
          <a:p>
            <a:pPr>
              <a:buNone/>
            </a:pPr>
            <a:endParaRPr lang="es-ES" sz="2400" dirty="0">
              <a:latin typeface="Aptos Narrow" panose="020B0004020202020204" pitchFamily="34" charset="0"/>
            </a:endParaRPr>
          </a:p>
          <a:p>
            <a:pPr>
              <a:buNone/>
            </a:pPr>
            <a:r>
              <a:rPr lang="es-ES" sz="2400" b="1" dirty="0">
                <a:latin typeface="Aptos Narrow" panose="020B0004020202020204" pitchFamily="34" charset="0"/>
              </a:rPr>
              <a:t>¿Qué mide este indicador?</a:t>
            </a:r>
            <a:br>
              <a:rPr lang="es-ES" sz="2400" dirty="0">
                <a:latin typeface="Aptos Narrow" panose="020B0004020202020204" pitchFamily="34" charset="0"/>
              </a:rPr>
            </a:br>
            <a:r>
              <a:rPr lang="es-ES" sz="2400" dirty="0">
                <a:latin typeface="Aptos Narrow" panose="020B0004020202020204" pitchFamily="34" charset="0"/>
              </a:rPr>
              <a:t>El comportamiento de las acción que refleja la empresa, determinado por la oferta y demanda del mercado. Esto incluye la percepción de los inversionistas, su situación actual, perspectivas de crecimiento y los riesgos asociados.</a:t>
            </a:r>
          </a:p>
          <a:p>
            <a:pPr>
              <a:buNone/>
            </a:pPr>
            <a:endParaRPr lang="es-ES" sz="2400" dirty="0">
              <a:latin typeface="Aptos Narrow" panose="020B0004020202020204" pitchFamily="34" charset="0"/>
            </a:endParaRPr>
          </a:p>
          <a:p>
            <a:pPr>
              <a:buNone/>
            </a:pPr>
            <a:r>
              <a:rPr lang="es-ES" sz="2400" b="1" dirty="0">
                <a:latin typeface="Aptos Narrow" panose="020B0004020202020204" pitchFamily="34" charset="0"/>
              </a:rPr>
              <a:t>¿Qué busca?</a:t>
            </a:r>
            <a:br>
              <a:rPr lang="es-ES" sz="2400" dirty="0">
                <a:latin typeface="Aptos Narrow" panose="020B0004020202020204" pitchFamily="34" charset="0"/>
              </a:rPr>
            </a:br>
            <a:r>
              <a:rPr lang="es-MX" sz="2400" dirty="0">
                <a:latin typeface="Aptos Narrow" panose="020B0004020202020204" pitchFamily="34" charset="0"/>
              </a:rPr>
              <a:t> Medir la rentabilidad desde el punto de vista del accionista.</a:t>
            </a:r>
            <a:endParaRPr lang="es-ES" dirty="0"/>
          </a:p>
          <a:p>
            <a:pPr>
              <a:buNone/>
            </a:pPr>
            <a:endParaRPr lang="es-CO" dirty="0"/>
          </a:p>
        </p:txBody>
      </p:sp>
      <p:pic>
        <p:nvPicPr>
          <p:cNvPr id="2050" name="Picture 2" descr="La estrategia de marca de Meta">
            <a:extLst>
              <a:ext uri="{FF2B5EF4-FFF2-40B4-BE49-F238E27FC236}">
                <a16:creationId xmlns:a16="http://schemas.microsoft.com/office/drawing/2014/main" id="{28FDC8DC-3465-6B8D-1AAB-AC5F7901A5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50"/>
          <a:stretch/>
        </p:blipFill>
        <p:spPr bwMode="auto">
          <a:xfrm>
            <a:off x="9567957" y="792340"/>
            <a:ext cx="2042850" cy="43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C907067-C715-FB73-113D-EF3701B44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8275" y="1420925"/>
            <a:ext cx="893427" cy="59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04907-AA16-346B-7E97-6D27A89F6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52CD3-7272-AE08-0FCC-3996CA7B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b="1" dirty="0"/>
              <a:t>PLATAFORMAS META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51754A2-C72E-817D-DB55-3DF675F9708C}"/>
              </a:ext>
            </a:extLst>
          </p:cNvPr>
          <p:cNvSpPr txBox="1"/>
          <p:nvPr/>
        </p:nvSpPr>
        <p:spPr>
          <a:xfrm>
            <a:off x="459622" y="2212155"/>
            <a:ext cx="1127275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latin typeface="Aptos Narrow" panose="020B0004020202020204" pitchFamily="34" charset="0"/>
              </a:rPr>
              <a:t>¿Cuáles son los datos relevantes que se pueden extraer?</a:t>
            </a:r>
          </a:p>
          <a:p>
            <a:endParaRPr lang="es-MX" sz="2400" b="1" dirty="0">
              <a:latin typeface="Aptos Narrow" panose="020B0004020202020204" pitchFamily="34" charset="0"/>
            </a:endParaRPr>
          </a:p>
          <a:p>
            <a:pPr algn="just"/>
            <a:r>
              <a:rPr lang="es-MX" sz="2400" b="1" dirty="0">
                <a:latin typeface="Aptos Narrow" panose="020B0004020202020204" pitchFamily="34" charset="0"/>
              </a:rPr>
              <a:t>Retorno diario (%): </a:t>
            </a:r>
            <a:r>
              <a:rPr lang="es-MX" sz="2400" dirty="0">
                <a:latin typeface="Aptos Narrow" panose="020B0004020202020204" pitchFamily="34" charset="0"/>
              </a:rPr>
              <a:t>Permite identificar la rentabilidad diaria y detectar días con alta ganancia o pérdida.</a:t>
            </a:r>
          </a:p>
          <a:p>
            <a:pPr algn="just"/>
            <a:r>
              <a:rPr lang="es-MX" sz="2400" b="1" dirty="0">
                <a:latin typeface="Aptos Narrow" panose="020B0004020202020204" pitchFamily="34" charset="0"/>
              </a:rPr>
              <a:t>Tasa de variación entre apertura y cierre (%): </a:t>
            </a:r>
            <a:r>
              <a:rPr lang="es-MX" sz="2400" dirty="0">
                <a:latin typeface="Aptos Narrow" panose="020B0004020202020204" pitchFamily="34" charset="0"/>
              </a:rPr>
              <a:t>Muestra la dinámica intradía del mercado, útil para comprender la volatilidad diaria.</a:t>
            </a:r>
          </a:p>
          <a:p>
            <a:pPr algn="just"/>
            <a:r>
              <a:rPr lang="es-MX" sz="2400" b="1" dirty="0">
                <a:latin typeface="Aptos Narrow" panose="020B0004020202020204" pitchFamily="34" charset="0"/>
              </a:rPr>
              <a:t>Retorno acumulado (%): </a:t>
            </a:r>
            <a:r>
              <a:rPr lang="es-MX" sz="2400" dirty="0">
                <a:latin typeface="Aptos Narrow" panose="020B0004020202020204" pitchFamily="34" charset="0"/>
              </a:rPr>
              <a:t>Refleja la evolución del valor de la acción en un periodo determinado, útil para evaluar el rendimiento a largo plazo.</a:t>
            </a:r>
          </a:p>
          <a:p>
            <a:pPr algn="just"/>
            <a:r>
              <a:rPr lang="es-MX" sz="2400" b="1" dirty="0">
                <a:latin typeface="Aptos Narrow" panose="020B0004020202020204" pitchFamily="34" charset="0"/>
              </a:rPr>
              <a:t>Media móvil de 5 días ($): </a:t>
            </a:r>
            <a:r>
              <a:rPr lang="es-MX" sz="2400" dirty="0">
                <a:latin typeface="Aptos Narrow" panose="020B0004020202020204" pitchFamily="34" charset="0"/>
              </a:rPr>
              <a:t>Suaviza las fluctuaciones y muestra la tendencia de corto plazo.</a:t>
            </a:r>
          </a:p>
          <a:p>
            <a:pPr algn="just"/>
            <a:r>
              <a:rPr lang="es-MX" sz="2400" b="1" dirty="0">
                <a:latin typeface="Aptos Narrow" panose="020B0004020202020204" pitchFamily="34" charset="0"/>
              </a:rPr>
              <a:t>Volatilidad: </a:t>
            </a:r>
            <a:r>
              <a:rPr lang="es-MX" sz="2400" dirty="0">
                <a:latin typeface="Aptos Narrow" panose="020B0004020202020204" pitchFamily="34" charset="0"/>
              </a:rPr>
              <a:t>Mide el nivel de riesgo o incertidumbre del precio de la acción, importante para evaluar la estabilidad del activo.</a:t>
            </a:r>
            <a:endParaRPr lang="es-CO" sz="2400" dirty="0">
              <a:latin typeface="Aptos Narrow" panose="020B0004020202020204" pitchFamily="34" charset="0"/>
            </a:endParaRPr>
          </a:p>
        </p:txBody>
      </p:sp>
      <p:pic>
        <p:nvPicPr>
          <p:cNvPr id="3" name="Picture 2" descr="La estrategia de marca de Meta">
            <a:extLst>
              <a:ext uri="{FF2B5EF4-FFF2-40B4-BE49-F238E27FC236}">
                <a16:creationId xmlns:a16="http://schemas.microsoft.com/office/drawing/2014/main" id="{6DBBC469-1786-F561-B793-40641D1116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50"/>
          <a:stretch/>
        </p:blipFill>
        <p:spPr bwMode="auto">
          <a:xfrm>
            <a:off x="9567957" y="792340"/>
            <a:ext cx="2042850" cy="43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C873E30-FE2A-92C5-C711-8C7520412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8275" y="1420925"/>
            <a:ext cx="893427" cy="59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7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36" y="1095808"/>
            <a:ext cx="7213600" cy="1121871"/>
          </a:xfrm>
        </p:spPr>
        <p:txBody>
          <a:bodyPr rtlCol="0" anchor="ctr">
            <a:normAutofit/>
          </a:bodyPr>
          <a:lstStyle/>
          <a:p>
            <a:r>
              <a:rPr lang="es-CO" b="1" dirty="0"/>
              <a:t>Arquitectura del Proyecto</a:t>
            </a:r>
            <a:endParaRPr lang="es-CO" dirty="0"/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9860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8DD0EC43-11E2-9196-BA2A-C908A5466E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5388" y="177518"/>
            <a:ext cx="3912663" cy="6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C0DCE-7B07-3D5F-203E-CDE545421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691B92F8-558A-EA47-2C29-0C54F3E68F65}"/>
              </a:ext>
            </a:extLst>
          </p:cNvPr>
          <p:cNvSpPr txBox="1"/>
          <p:nvPr/>
        </p:nvSpPr>
        <p:spPr>
          <a:xfrm>
            <a:off x="581193" y="2011680"/>
            <a:ext cx="11029616" cy="922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dirty="0">
                <a:latin typeface="Aptos Narrow" panose="020B0004020202020204" pitchFamily="34" charset="0"/>
              </a:rPr>
              <a:t> </a:t>
            </a:r>
            <a:endParaRPr lang="es-CO" sz="2400" dirty="0">
              <a:latin typeface="Aptos Narrow" panose="020B0004020202020204" pitchFamily="34" charset="0"/>
            </a:endParaRPr>
          </a:p>
          <a:p>
            <a:endParaRPr lang="es-CO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9ED5A9E-0EE6-E2DB-1BD0-38A0B324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26" y="755526"/>
            <a:ext cx="11029616" cy="450749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Visualización de resultados</a:t>
            </a:r>
            <a:endParaRPr lang="es-CO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2A218DE-42BE-BE26-1190-E31E2DCA9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465" y="2011680"/>
            <a:ext cx="8623069" cy="380658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B624A85-468C-7A38-C234-41539B4C05AA}"/>
              </a:ext>
            </a:extLst>
          </p:cNvPr>
          <p:cNvSpPr txBox="1"/>
          <p:nvPr/>
        </p:nvSpPr>
        <p:spPr>
          <a:xfrm>
            <a:off x="783817" y="6150114"/>
            <a:ext cx="106243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latin typeface="Aptos Narrow" panose="020B0004020202020204" pitchFamily="34" charset="0"/>
              </a:rPr>
              <a:t>Ruta del Dashboard: </a:t>
            </a:r>
            <a:r>
              <a:rPr lang="es-MX" sz="2000" dirty="0">
                <a:latin typeface="Aptos Narrow" panose="020B00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https://piv2025-1-gr8ygvipouohoksumtpf2s.streamlit.app</a:t>
            </a:r>
            <a:r>
              <a:rPr lang="es-MX" sz="2000" b="1" dirty="0">
                <a:latin typeface="Aptos Narrow" panose="020B00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s-MX" sz="2000" b="1" dirty="0">
              <a:latin typeface="Aptos Narrow" panose="020B0004020202020204" pitchFamily="34" charset="0"/>
            </a:endParaRPr>
          </a:p>
          <a:p>
            <a:endParaRPr lang="es-CO" sz="2000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4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6000" b="1" dirty="0">
                <a:solidFill>
                  <a:srgbClr val="FFFFFF"/>
                </a:solidFill>
                <a:latin typeface="Aptos Narrow" panose="020B0004020202020204" pitchFamily="34" charset="0"/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11" y="3827749"/>
            <a:ext cx="3449191" cy="950527"/>
          </a:xfrm>
        </p:spPr>
        <p:txBody>
          <a:bodyPr rtlCol="0">
            <a:normAutofit/>
          </a:bodyPr>
          <a:lstStyle/>
          <a:p>
            <a:pPr algn="ctr" rtl="0"/>
            <a:r>
              <a:rPr lang="es-ES" b="1" dirty="0">
                <a:solidFill>
                  <a:schemeClr val="bg2"/>
                </a:solidFill>
              </a:rPr>
              <a:t>Nikol Tamayo rua</a:t>
            </a:r>
          </a:p>
          <a:p>
            <a:pPr algn="ctr" rtl="0"/>
            <a:r>
              <a:rPr lang="es-ES" b="1" dirty="0">
                <a:solidFill>
                  <a:schemeClr val="bg2"/>
                </a:solidFill>
              </a:rPr>
              <a:t>Juliana maría peña </a:t>
            </a:r>
            <a:r>
              <a:rPr lang="es-ES" b="1" dirty="0" err="1">
                <a:solidFill>
                  <a:schemeClr val="bg2"/>
                </a:solidFill>
              </a:rPr>
              <a:t>suarez</a:t>
            </a:r>
            <a:endParaRPr lang="es-ES" b="1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433</TotalTime>
  <Words>327</Words>
  <Application>Microsoft Office PowerPoint</Application>
  <PresentationFormat>Panorámica</PresentationFormat>
  <Paragraphs>37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 Narrow</vt:lpstr>
      <vt:lpstr>Calibri</vt:lpstr>
      <vt:lpstr>Gill Sans MT</vt:lpstr>
      <vt:lpstr>Wingdings 2</vt:lpstr>
      <vt:lpstr>Personalizado</vt:lpstr>
      <vt:lpstr>Presentación de PowerPoint</vt:lpstr>
      <vt:lpstr>Indicador META PLATFORMS</vt:lpstr>
      <vt:lpstr>PLATAFORMAS META</vt:lpstr>
      <vt:lpstr>Arquitectura del Proyecto</vt:lpstr>
      <vt:lpstr>Visualización de resultados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Camilo Franco García</dc:creator>
  <cp:lastModifiedBy>nikol tamayo rua</cp:lastModifiedBy>
  <cp:revision>5</cp:revision>
  <dcterms:created xsi:type="dcterms:W3CDTF">2025-06-14T20:46:18Z</dcterms:created>
  <dcterms:modified xsi:type="dcterms:W3CDTF">2025-06-15T14:32:55Z</dcterms:modified>
</cp:coreProperties>
</file>