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Лист1!$A$2:$A$16</c:f>
              <c:numCache>
                <c:formatCode>General</c:formatCod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numCache>
            </c:num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722.2</c:v>
                </c:pt>
                <c:pt idx="1">
                  <c:v>1306.5</c:v>
                </c:pt>
                <c:pt idx="2">
                  <c:v>1517.4</c:v>
                </c:pt>
                <c:pt idx="3">
                  <c:v>1816.2</c:v>
                </c:pt>
                <c:pt idx="4">
                  <c:v>4036.1</c:v>
                </c:pt>
                <c:pt idx="5">
                  <c:v>5421.9</c:v>
                </c:pt>
                <c:pt idx="6">
                  <c:v>6525.9</c:v>
                </c:pt>
                <c:pt idx="7">
                  <c:v>9303.7000000000007</c:v>
                </c:pt>
                <c:pt idx="8">
                  <c:v>9085.5</c:v>
                </c:pt>
                <c:pt idx="9">
                  <c:v>18878.599999999999</c:v>
                </c:pt>
                <c:pt idx="10">
                  <c:v>14329.8</c:v>
                </c:pt>
                <c:pt idx="11">
                  <c:v>14974.3</c:v>
                </c:pt>
                <c:pt idx="12">
                  <c:v>15084.4</c:v>
                </c:pt>
                <c:pt idx="13">
                  <c:v>11344.2</c:v>
                </c:pt>
                <c:pt idx="14">
                  <c:v>8559.7999999999993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838720"/>
        <c:axId val="356839112"/>
      </c:barChart>
      <c:catAx>
        <c:axId val="35683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839112"/>
        <c:crosses val="autoZero"/>
        <c:auto val="1"/>
        <c:lblAlgn val="ctr"/>
        <c:lblOffset val="100"/>
        <c:noMultiLvlLbl val="0"/>
      </c:catAx>
      <c:valAx>
        <c:axId val="35683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83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2002</a:t>
            </a:r>
          </a:p>
        </c:rich>
      </c:tx>
      <c:layout>
        <c:manualLayout>
          <c:xMode val="edge"/>
          <c:yMode val="edge"/>
          <c:x val="0.42540778249471972"/>
          <c:y val="3.3009719672969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7364721272747194"/>
          <c:y val="0.16980749961770236"/>
          <c:w val="0.60893638803494576"/>
          <c:h val="0.72713632884265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2002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9.67533395683065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9947462247333027E-2"/>
                  <c:y val="6.0517819400444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3716830147281295E-2"/>
                  <c:y val="-4.1262149591212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прямые</c:v>
                </c:pt>
                <c:pt idx="1">
                  <c:v>портфельные</c:v>
                </c:pt>
                <c:pt idx="2">
                  <c:v>прочие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298.89999999999998</c:v>
                </c:pt>
                <c:pt idx="1">
                  <c:v>0.6</c:v>
                </c:pt>
                <c:pt idx="2">
                  <c:v>422.7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026202781281151"/>
          <c:y val="3.3009719672969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771722355628835"/>
          <c:y val="0.17530911956319734"/>
          <c:w val="0.59780140160378614"/>
          <c:h val="0.72163470889715908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3444730995030305"/>
                  <c:y val="6.32686293731921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0641806923040645E-2"/>
                  <c:y val="-3.57605296457173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3805503027262497E-2"/>
                  <c:y val="-8.52751091551721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прямые</c:v>
                </c:pt>
                <c:pt idx="1">
                  <c:v>портфельные</c:v>
                </c:pt>
                <c:pt idx="2">
                  <c:v>прочие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6928.6</c:v>
                </c:pt>
                <c:pt idx="1">
                  <c:v>2.8</c:v>
                </c:pt>
                <c:pt idx="2">
                  <c:v>1628.5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80220413165193"/>
          <c:y val="0.12952169532412131"/>
          <c:w val="0.55315794021926357"/>
          <c:h val="0.5853421826284309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Россия</c:v>
                </c:pt>
                <c:pt idx="1">
                  <c:v>Великобритания</c:v>
                </c:pt>
                <c:pt idx="2">
                  <c:v>Кипр</c:v>
                </c:pt>
                <c:pt idx="3">
                  <c:v>Австрия</c:v>
                </c:pt>
                <c:pt idx="4">
                  <c:v>Китай</c:v>
                </c:pt>
                <c:pt idx="5">
                  <c:v>Литва</c:v>
                </c:pt>
                <c:pt idx="6">
                  <c:v>Прочие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51.5</c:v>
                </c:pt>
                <c:pt idx="1">
                  <c:v>17.100000000000001</c:v>
                </c:pt>
                <c:pt idx="2">
                  <c:v>7.3</c:v>
                </c:pt>
                <c:pt idx="3">
                  <c:v>3.4</c:v>
                </c:pt>
                <c:pt idx="4">
                  <c:v>2.9</c:v>
                </c:pt>
                <c:pt idx="5">
                  <c:v>3</c:v>
                </c:pt>
                <c:pt idx="6">
                  <c:v>14.8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19265584021766E-2"/>
          <c:y val="0.75427606738760289"/>
          <c:w val="0.96664866646672243"/>
          <c:h val="0.229959056838376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Лист1!$A$3:$A$14</c:f>
              <c:numCache>
                <c:formatCode>General</c:formatCod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numCache>
            </c:numRef>
          </c:cat>
          <c:val>
            <c:numRef>
              <c:f>Лист1!$B$3:$B$14</c:f>
              <c:numCache>
                <c:formatCode>General</c:formatCode>
                <c:ptCount val="12"/>
                <c:pt idx="0">
                  <c:v>351.1</c:v>
                </c:pt>
                <c:pt idx="1">
                  <c:v>482.5</c:v>
                </c:pt>
                <c:pt idx="2">
                  <c:v>1046</c:v>
                </c:pt>
                <c:pt idx="3">
                  <c:v>1909.9</c:v>
                </c:pt>
                <c:pt idx="4">
                  <c:v>2353.6999999999998</c:v>
                </c:pt>
                <c:pt idx="5">
                  <c:v>2537.1999999999998</c:v>
                </c:pt>
                <c:pt idx="6">
                  <c:v>5490.1</c:v>
                </c:pt>
                <c:pt idx="7">
                  <c:v>6086.7</c:v>
                </c:pt>
                <c:pt idx="8">
                  <c:v>6341.2</c:v>
                </c:pt>
                <c:pt idx="9">
                  <c:v>5985</c:v>
                </c:pt>
                <c:pt idx="10">
                  <c:v>5141.2</c:v>
                </c:pt>
                <c:pt idx="11">
                  <c:v>3889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5479024"/>
        <c:axId val="405479416"/>
      </c:barChart>
      <c:catAx>
        <c:axId val="40547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5479416"/>
        <c:crosses val="autoZero"/>
        <c:auto val="1"/>
        <c:lblAlgn val="ctr"/>
        <c:lblOffset val="100"/>
        <c:noMultiLvlLbl val="0"/>
      </c:catAx>
      <c:valAx>
        <c:axId val="40547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547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7765141862504156E-2"/>
          <c:y val="0.21439563511131393"/>
          <c:w val="0.79887154989842779"/>
          <c:h val="0.6223773227504253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2005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8.0451380040628809E-2"/>
                  <c:y val="-7.40731767612120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9.1422022773441761E-2"/>
                  <c:y val="-9.68649234569695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прямые</c:v>
                </c:pt>
                <c:pt idx="1">
                  <c:v>портфельные</c:v>
                </c:pt>
                <c:pt idx="2">
                  <c:v>прочие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5.2</c:v>
                </c:pt>
                <c:pt idx="1">
                  <c:v>0.6</c:v>
                </c:pt>
                <c:pt idx="2">
                  <c:v>345.3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2010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прямые</c:v>
                </c:pt>
                <c:pt idx="1">
                  <c:v>портфельные</c:v>
                </c:pt>
                <c:pt idx="2">
                  <c:v>прочие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1420.5</c:v>
                </c:pt>
                <c:pt idx="1">
                  <c:v>1E-3</c:v>
                </c:pt>
                <c:pt idx="2">
                  <c:v>1116.7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8.4108212514760694E-2"/>
                  <c:y val="-7.1224208424242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прямые</c:v>
                </c:pt>
                <c:pt idx="1">
                  <c:v>портфельные</c:v>
                </c:pt>
                <c:pt idx="2">
                  <c:v>прочие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3546.6</c:v>
                </c:pt>
                <c:pt idx="1">
                  <c:v>0.03</c:v>
                </c:pt>
                <c:pt idx="2">
                  <c:v>342.4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Россия</c:v>
                </c:pt>
                <c:pt idx="1">
                  <c:v>Украина</c:v>
                </c:pt>
                <c:pt idx="2">
                  <c:v>Великобритания</c:v>
                </c:pt>
                <c:pt idx="3">
                  <c:v>Прочее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51.8</c:v>
                </c:pt>
                <c:pt idx="1">
                  <c:v>21.9</c:v>
                </c:pt>
                <c:pt idx="2">
                  <c:v>14.6</c:v>
                </c:pt>
                <c:pt idx="3">
                  <c:v>11.700000000000005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48240540728869"/>
          <c:y val="0.83173679614756157"/>
          <c:w val="0.7867231980617807"/>
          <c:h val="0.14996354477364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1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4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9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ingbusiness.by/-obem-inostrannih-investicii-v-realnii-sektor-belarusi-v-i-polugodii-2016-goda-sokratilsya-na-usd-9926-mln-ili-na-1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ru-RU" dirty="0" smtClean="0"/>
              <a:t>Иностранные инвестиции в Республике Беларусь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Подготовили студентки 8 гр. 3МЭ ФМО БГУ</a:t>
            </a:r>
          </a:p>
          <a:p>
            <a:r>
              <a:rPr lang="ru-RU" sz="2400" dirty="0" smtClean="0"/>
              <a:t>Верещагина Н.В., Скороходова Д.И.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45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Объём иностранных инвестиций </a:t>
            </a:r>
            <a:r>
              <a:rPr lang="ru-RU" dirty="0" smtClean="0"/>
              <a:t>из РБ в </a:t>
            </a:r>
            <a:r>
              <a:rPr lang="ru-RU" dirty="0"/>
              <a:t>зависимости от вида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55543"/>
              </p:ext>
            </p:extLst>
          </p:nvPr>
        </p:nvGraphicFramePr>
        <p:xfrm>
          <a:off x="287487" y="2157731"/>
          <a:ext cx="3472905" cy="4457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289163677"/>
              </p:ext>
            </p:extLst>
          </p:nvPr>
        </p:nvGraphicFramePr>
        <p:xfrm>
          <a:off x="4306481" y="2186491"/>
          <a:ext cx="3474260" cy="4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Диаграмма 17"/>
          <p:cNvGraphicFramePr/>
          <p:nvPr>
            <p:extLst>
              <p:ext uri="{D42A27DB-BD31-4B8C-83A1-F6EECF244321}">
                <p14:modId xmlns:p14="http://schemas.microsoft.com/office/powerpoint/2010/main" val="1469033835"/>
              </p:ext>
            </p:extLst>
          </p:nvPr>
        </p:nvGraphicFramePr>
        <p:xfrm>
          <a:off x="8326829" y="2157731"/>
          <a:ext cx="3472907" cy="4457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36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Основные </a:t>
            </a:r>
            <a:r>
              <a:rPr lang="ru-RU" dirty="0" smtClean="0"/>
              <a:t>инвестиции из РБ </a:t>
            </a:r>
            <a:r>
              <a:rPr lang="ru-RU" dirty="0"/>
              <a:t>в 2016 г.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7224" y="2236788"/>
            <a:ext cx="5995285" cy="4377476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 smtClean="0"/>
              <a:t>Российская Федерация</a:t>
            </a:r>
            <a:r>
              <a:rPr lang="ru-RU" sz="3600" dirty="0"/>
              <a:t> — </a:t>
            </a:r>
            <a:r>
              <a:rPr lang="ru-RU" sz="3600" dirty="0" smtClean="0"/>
              <a:t>51,8%</a:t>
            </a:r>
            <a:r>
              <a:rPr lang="ru-RU" sz="3600" dirty="0"/>
              <a:t> </a:t>
            </a:r>
            <a:endParaRPr lang="ru-RU" sz="3600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 smtClean="0"/>
              <a:t>Украина </a:t>
            </a:r>
            <a:r>
              <a:rPr lang="ru-RU" sz="3600" dirty="0"/>
              <a:t>— </a:t>
            </a:r>
            <a:r>
              <a:rPr lang="ru-RU" sz="3600" dirty="0" smtClean="0"/>
              <a:t>21,9%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Соединенное Королевство Великобритании</a:t>
            </a:r>
            <a:r>
              <a:rPr lang="ru-RU" sz="3600" dirty="0" smtClean="0"/>
              <a:t> —14,6%. </a:t>
            </a:r>
            <a:endParaRPr lang="ru-RU" sz="3600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3013977"/>
              </p:ext>
            </p:extLst>
          </p:nvPr>
        </p:nvGraphicFramePr>
        <p:xfrm>
          <a:off x="7339013" y="2236788"/>
          <a:ext cx="4664075" cy="416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28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767" y="19723"/>
            <a:ext cx="10772775" cy="1658198"/>
          </a:xfrm>
        </p:spPr>
        <p:txBody>
          <a:bodyPr/>
          <a:lstStyle/>
          <a:p>
            <a:r>
              <a:rPr lang="ru-RU" dirty="0" smtClean="0"/>
              <a:t>Самые успешные </a:t>
            </a:r>
            <a:r>
              <a:rPr lang="ru-RU" dirty="0" err="1" smtClean="0"/>
              <a:t>инвестпроекты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2011680"/>
            <a:ext cx="6217125" cy="4373078"/>
          </a:xfrm>
        </p:spPr>
        <p:txBody>
          <a:bodyPr>
            <a:normAutofit/>
          </a:bodyPr>
          <a:lstStyle/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4000" dirty="0"/>
              <a:t>УП «Кока-Кола </a:t>
            </a:r>
            <a:r>
              <a:rPr lang="ru-RU" sz="4000" dirty="0" err="1"/>
              <a:t>Бевриджиз</a:t>
            </a:r>
            <a:r>
              <a:rPr lang="ru-RU" sz="4000" dirty="0"/>
              <a:t> Белоруссия»  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4000" dirty="0"/>
              <a:t>СП ЗАО «МАЗ-МАН</a:t>
            </a:r>
            <a:r>
              <a:rPr lang="ru-RU" sz="4000" dirty="0" smtClean="0"/>
              <a:t>»</a:t>
            </a:r>
            <a:r>
              <a:rPr lang="ru-RU" sz="4000" dirty="0"/>
              <a:t> 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4000" dirty="0"/>
              <a:t> ИЗАО «Пивоварни Хайнекен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27" y="1066632"/>
            <a:ext cx="3372744" cy="18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маз ман эмблем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24" y="3077350"/>
            <a:ext cx="3337550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артинки по запросу «Пивоварни Хайнекен» эмблем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57" y="4448017"/>
            <a:ext cx="2942484" cy="217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384" y="90460"/>
            <a:ext cx="10772775" cy="1658198"/>
          </a:xfrm>
        </p:spPr>
        <p:txBody>
          <a:bodyPr/>
          <a:lstStyle/>
          <a:p>
            <a:r>
              <a:rPr lang="ru-RU" dirty="0"/>
              <a:t>Примеры неудачного </a:t>
            </a:r>
            <a:r>
              <a:rPr lang="ru-RU" dirty="0" smtClean="0"/>
              <a:t>инвестирования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4507594" cy="4150581"/>
          </a:xfrm>
        </p:spPr>
        <p:txBody>
          <a:bodyPr>
            <a:normAutofit/>
          </a:bodyPr>
          <a:lstStyle/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Комплекс «Минск-сити» </a:t>
            </a:r>
            <a:r>
              <a:rPr lang="ru-RU" sz="3600" dirty="0" smtClean="0"/>
              <a:t> </a:t>
            </a:r>
            <a:endParaRPr lang="ru-RU" sz="3600" dirty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ЗАО «Форд-</a:t>
            </a:r>
            <a:r>
              <a:rPr lang="ru-RU" sz="3600" dirty="0" err="1"/>
              <a:t>Юнион</a:t>
            </a:r>
            <a:r>
              <a:rPr lang="ru-RU" sz="3600" dirty="0"/>
              <a:t>» </a:t>
            </a:r>
            <a:endParaRPr lang="ru-RU" sz="3600" dirty="0" smtClean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 smtClean="0"/>
              <a:t>Оманский </a:t>
            </a:r>
            <a:r>
              <a:rPr lang="ru-RU" sz="3600" dirty="0"/>
              <a:t>отель в центре </a:t>
            </a:r>
            <a:r>
              <a:rPr lang="ru-RU" sz="3600" dirty="0" smtClean="0"/>
              <a:t>Минска </a:t>
            </a:r>
            <a:endParaRPr lang="ru-RU" sz="3600" dirty="0"/>
          </a:p>
          <a:p>
            <a:endParaRPr lang="ru-RU" dirty="0"/>
          </a:p>
        </p:txBody>
      </p:sp>
      <p:pic>
        <p:nvPicPr>
          <p:cNvPr id="3074" name="Picture 2" descr="Картинки по запросу Комплекс «Минск-сити»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327" y="1350798"/>
            <a:ext cx="3447603" cy="285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Оманский отель в центре Минска проек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23" y="3755840"/>
            <a:ext cx="4277653" cy="28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499533"/>
            <a:ext cx="10753343" cy="13928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2011680"/>
            <a:ext cx="11051518" cy="3766185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подавляющее большинство инвестиции — </a:t>
            </a:r>
            <a:r>
              <a:rPr lang="ru-RU" sz="3600" dirty="0" smtClean="0"/>
              <a:t>прямые;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 smtClean="0"/>
              <a:t>по </a:t>
            </a:r>
            <a:r>
              <a:rPr lang="ru-RU" sz="3600" dirty="0"/>
              <a:t>результатам 2016 года транспортная деятельность, торговля и промышленность были </a:t>
            </a:r>
            <a:r>
              <a:rPr lang="ru-RU" sz="3600" dirty="0" smtClean="0"/>
              <a:t>основными </a:t>
            </a:r>
            <a:r>
              <a:rPr lang="ru-RU" sz="3600" dirty="0"/>
              <a:t>направлениями для </a:t>
            </a:r>
            <a:r>
              <a:rPr lang="ru-RU" sz="3600" dirty="0" smtClean="0"/>
              <a:t>инвестирования;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основная масса вложений идет на погашение долгов по кредитам и процентам и оплату </a:t>
            </a:r>
            <a:r>
              <a:rPr lang="ru-RU" sz="3600" dirty="0" smtClean="0"/>
              <a:t>продукции;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наиболее активное инвестирование наблюдается с </a:t>
            </a:r>
            <a:r>
              <a:rPr lang="ru-RU" sz="3600" dirty="0" smtClean="0"/>
              <a:t>Россией.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43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Минск,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2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Иностранные</a:t>
            </a:r>
            <a:r>
              <a:rPr lang="ru-RU" b="1" dirty="0"/>
              <a:t> </a:t>
            </a:r>
            <a:r>
              <a:rPr lang="ru-RU" dirty="0"/>
              <a:t>инвестиции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2800" dirty="0"/>
              <a:t>все виды имущественных и интеллектуальных ценностей, вывезенных с территории одного государства и вложенных на территории другого, для ведения в последнем на свои риск предпринимательской или иной деятельности в целях получения дохода или иного социального эффекта от совместного использования сторонами вложенного капитала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481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23" y="0"/>
            <a:ext cx="1820603" cy="6857999"/>
          </a:xfrm>
        </p:spPr>
        <p:txBody>
          <a:bodyPr vert="vert270">
            <a:normAutofit/>
          </a:bodyPr>
          <a:lstStyle/>
          <a:p>
            <a:pPr algn="ctr"/>
            <a:r>
              <a:rPr lang="ru-RU" dirty="0"/>
              <a:t>Иностранные</a:t>
            </a:r>
            <a:r>
              <a:rPr lang="ru-RU" b="1" dirty="0"/>
              <a:t> </a:t>
            </a:r>
            <a:r>
              <a:rPr lang="ru-RU" dirty="0"/>
              <a:t>инвестиции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453067" y="209351"/>
            <a:ext cx="3333529" cy="11158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800" dirty="0"/>
              <a:t>Прочие иностранные инвестиции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8453067" y="1595740"/>
            <a:ext cx="3544398" cy="42275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/>
              <a:t>кредиты и займы, финансовый лизинг, счета и депозиты. Кредиты и займы включают кредиты и займы, полученные от нерезидентов Республики Беларусь (предоставленные нерезидентам Республики Беларусь) и не относящиеся к прямым инвестициям.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3"/>
          </p:nvPr>
        </p:nvSpPr>
        <p:spPr>
          <a:xfrm>
            <a:off x="5093368" y="211229"/>
            <a:ext cx="3219426" cy="11140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/>
              <a:t>Портфельные иностранные инвестиции </a:t>
            </a:r>
          </a:p>
        </p:txBody>
      </p:sp>
      <p:sp>
        <p:nvSpPr>
          <p:cNvPr id="13" name="Объект 5"/>
          <p:cNvSpPr>
            <a:spLocks noGrp="1"/>
          </p:cNvSpPr>
          <p:nvPr>
            <p:ph sz="quarter" idx="4"/>
          </p:nvPr>
        </p:nvSpPr>
        <p:spPr>
          <a:xfrm>
            <a:off x="5093368" y="1595740"/>
            <a:ext cx="3219426" cy="42275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/>
              <a:t>инвестиции в виде акций и паев, составляющих менее 10 процентов в уставном фонде организации, векселей (кроме имеющих товарный характер) и других долговых ценных бумаг.  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4294967295"/>
          </p:nvPr>
        </p:nvSpPr>
        <p:spPr>
          <a:xfrm>
            <a:off x="2073522" y="209351"/>
            <a:ext cx="2879573" cy="11158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800" dirty="0" smtClean="0">
                <a:latin typeface="+mj-lt"/>
              </a:rPr>
              <a:t>ПРЯМЫЕ ИНОСТРАННЫЕ ИНВЕСТИЦИИ </a:t>
            </a:r>
            <a:endParaRPr lang="ru-RU" sz="2800" dirty="0">
              <a:latin typeface="+mj-lt"/>
            </a:endParaRPr>
          </a:p>
        </p:txBody>
      </p:sp>
      <p:sp>
        <p:nvSpPr>
          <p:cNvPr id="15" name="Объект 5"/>
          <p:cNvSpPr>
            <a:spLocks noGrp="1"/>
          </p:cNvSpPr>
          <p:nvPr>
            <p:ph sz="quarter" idx="4294967295"/>
          </p:nvPr>
        </p:nvSpPr>
        <p:spPr>
          <a:xfrm>
            <a:off x="2073522" y="1595740"/>
            <a:ext cx="2879573" cy="42275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инвестиции, осуществленные прямыми инвесторами, доля которых составляет не менее 10 процентов акций и (или) паев в уставном фонде организации.  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393192" y="1073401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252919" y="1073401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252919" y="1980751"/>
            <a:ext cx="3474720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606" y="34244"/>
            <a:ext cx="10772775" cy="1658198"/>
          </a:xfrm>
        </p:spPr>
        <p:txBody>
          <a:bodyPr>
            <a:normAutofit/>
          </a:bodyPr>
          <a:lstStyle/>
          <a:p>
            <a:r>
              <a:rPr lang="ru-RU" dirty="0"/>
              <a:t>Инвестиционная привлекательность </a:t>
            </a:r>
            <a:r>
              <a:rPr lang="ru-RU" dirty="0" smtClean="0"/>
              <a:t>Беларуси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606" y="1692442"/>
            <a:ext cx="11354923" cy="5165558"/>
          </a:xfrm>
        </p:spPr>
        <p:txBody>
          <a:bodyPr>
            <a:noAutofit/>
          </a:bodyPr>
          <a:lstStyle/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стратегическое географическое положение;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прямой выход на рынок стран </a:t>
            </a:r>
            <a:r>
              <a:rPr lang="ru-RU" dirty="0" smtClean="0"/>
              <a:t>ЕАЭС;</a:t>
            </a:r>
            <a:endParaRPr lang="ru-RU" dirty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хорошо развитая инфраструктура </a:t>
            </a:r>
            <a:r>
              <a:rPr lang="ru-RU" dirty="0" smtClean="0"/>
              <a:t>Беларуси;</a:t>
            </a:r>
            <a:endParaRPr lang="ru-RU" dirty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защищенные государством права инвесторов;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привлекательные инвестиционный климат и система налогообложения;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государственная поддержка инвесторов: гарантии, льготы и преференции;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возможности приватизации;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Наличие 6 свободных экономических зон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Китайско-Белорусского индустриального парка «Великий камень» и Парка высоких технологий;</a:t>
            </a:r>
            <a:endParaRPr lang="ru-RU" dirty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высококвалифицированные трудовые ресурсы;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dirty="0"/>
              <a:t>достойное качество жизни.</a:t>
            </a:r>
          </a:p>
        </p:txBody>
      </p:sp>
    </p:spTree>
    <p:extLst>
      <p:ext uri="{BB962C8B-B14F-4D97-AF65-F5344CB8AC3E}">
        <p14:creationId xmlns:p14="http://schemas.microsoft.com/office/powerpoint/2010/main" val="31912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82439"/>
            <a:ext cx="10772775" cy="173045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Объём иностранных инвестиций</a:t>
            </a:r>
            <a:r>
              <a:rPr lang="en-US" dirty="0" smtClean="0"/>
              <a:t> 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млн. долл. США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50627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2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165578"/>
            <a:ext cx="10772775" cy="1658198"/>
          </a:xfrm>
        </p:spPr>
        <p:txBody>
          <a:bodyPr/>
          <a:lstStyle/>
          <a:p>
            <a:pPr algn="ctr"/>
            <a:r>
              <a:rPr lang="ru-RU" dirty="0" smtClean="0"/>
              <a:t>Объём иностранных инвестиций в зависимости от вида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9382927"/>
              </p:ext>
            </p:extLst>
          </p:nvPr>
        </p:nvGraphicFramePr>
        <p:xfrm>
          <a:off x="657224" y="1834613"/>
          <a:ext cx="5512988" cy="4616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Объект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0574314"/>
              </p:ext>
            </p:extLst>
          </p:nvPr>
        </p:nvGraphicFramePr>
        <p:xfrm>
          <a:off x="6170212" y="1823776"/>
          <a:ext cx="5573187" cy="4616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78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0524" t="33837" r="36250" b="19891"/>
          <a:stretch/>
        </p:blipFill>
        <p:spPr bwMode="auto">
          <a:xfrm>
            <a:off x="1438543" y="586590"/>
            <a:ext cx="9645575" cy="5806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0362" y="6392848"/>
            <a:ext cx="740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Распределение инвестиций по отраслям. Изображение: </a:t>
            </a:r>
            <a:r>
              <a:rPr lang="ru-RU" i="1" u="sng" dirty="0" smtClean="0">
                <a:hlinkClick r:id="rId3"/>
              </a:rPr>
              <a:t>doingbusiness.by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934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Основные инвесторы в 2016 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2427956"/>
            <a:ext cx="6641934" cy="4213476"/>
          </a:xfrm>
        </p:spPr>
        <p:txBody>
          <a:bodyPr anchor="ctr"/>
          <a:lstStyle/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Российская Федерация и ее субъекты хозяйствования — 51,5</a:t>
            </a:r>
            <a:r>
              <a:rPr lang="ru-RU" sz="3600" dirty="0" smtClean="0"/>
              <a:t>%;</a:t>
            </a:r>
            <a:endParaRPr lang="ru-RU" sz="3600" dirty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Соединенное Королевство Великобритании — 17,1%;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3600" dirty="0"/>
              <a:t>Кипр — 7,3%.</a:t>
            </a:r>
          </a:p>
          <a:p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915965266"/>
              </p:ext>
            </p:extLst>
          </p:nvPr>
        </p:nvGraphicFramePr>
        <p:xfrm>
          <a:off x="6834216" y="1678283"/>
          <a:ext cx="5114758" cy="4833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57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Объём иностранных инвестиций из Беларуси, </a:t>
            </a:r>
            <a:r>
              <a:rPr lang="ru-RU" dirty="0"/>
              <a:t>млн. долл. США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42153"/>
              </p:ext>
            </p:extLst>
          </p:nvPr>
        </p:nvGraphicFramePr>
        <p:xfrm>
          <a:off x="676274" y="2416880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0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130</TotalTime>
  <Words>401</Words>
  <Application>Microsoft Office PowerPoint</Application>
  <PresentationFormat>Широкоэкранный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Wingdings</vt:lpstr>
      <vt:lpstr>Wingdings 2</vt:lpstr>
      <vt:lpstr>Метрополия</vt:lpstr>
      <vt:lpstr>Иностранные инвестиции в Республике Беларусь</vt:lpstr>
      <vt:lpstr>Иностранные инвестиции </vt:lpstr>
      <vt:lpstr>Иностранные инвестиции </vt:lpstr>
      <vt:lpstr>Инвестиционная привлекательность Беларуси</vt:lpstr>
      <vt:lpstr>Объём иностранных инвестиций , млн. долл. США</vt:lpstr>
      <vt:lpstr>Объём иностранных инвестиций в зависимости от вида</vt:lpstr>
      <vt:lpstr>Презентация PowerPoint</vt:lpstr>
      <vt:lpstr>Основные инвесторы в 2016 г.</vt:lpstr>
      <vt:lpstr>Объём иностранных инвестиций из Беларуси, млн. долл. США</vt:lpstr>
      <vt:lpstr>Объём иностранных инвестиций из РБ в зависимости от вида</vt:lpstr>
      <vt:lpstr>Основные инвестиции из РБ в 2016 г.</vt:lpstr>
      <vt:lpstr>Самые успешные инвестпроекты:</vt:lpstr>
      <vt:lpstr>Примеры неудачного инвестирования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Иностранные инвестиции в Республике Беларусь</dc:title>
  <dc:creator>Nadja Vereschaghina</dc:creator>
  <cp:lastModifiedBy>Nadja Vereschaghina</cp:lastModifiedBy>
  <cp:revision>13</cp:revision>
  <dcterms:created xsi:type="dcterms:W3CDTF">2017-11-15T19:31:21Z</dcterms:created>
  <dcterms:modified xsi:type="dcterms:W3CDTF">2017-11-15T21:49:52Z</dcterms:modified>
</cp:coreProperties>
</file>