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3"/>
  </p:notesMasterIdLst>
  <p:handoutMasterIdLst>
    <p:handoutMasterId r:id="rId14"/>
  </p:handoutMasterIdLst>
  <p:sldIdLst>
    <p:sldId id="257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</p:sldIdLst>
  <p:sldSz cx="12192000" cy="6858000"/>
  <p:notesSz cx="6858000" cy="9144000"/>
  <p:defaultTextStyle>
    <a:defPPr rtl="0"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 autoAdjust="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6F5C5BD-8AB6-4E5F-8616-0B1D32D0FBFD}" type="datetime1">
              <a:rPr lang="en-US" smtClean="0"/>
              <a:t>1/27/2025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7ACF5E7-ACB0-497B-A8C6-F2E617B46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3396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3DD49AE-E876-4130-BF53-6229B9820536}" type="datetime1">
              <a:rPr lang="en-US" smtClean="0"/>
              <a:t>1/27/2025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/>
              <a:t>Click to edit Master text styles</a:t>
            </a:r>
            <a:endParaRPr lang="en-US"/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7A705E3-E620-489D-9973-6221209A4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8183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fld id="{C0840E64-78EA-480E-9DFC-F5D183737F14}" type="datetime1">
              <a:rPr lang="en-US" smtClean="0"/>
              <a:t>1/27/2025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B56802B-70FA-41EA-BEAA-8B64D5BF1424}" type="datetime1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 rtlCol="0"/>
          <a:lstStyle/>
          <a:p>
            <a:pPr rt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 rtlCol="0"/>
          <a:lstStyle/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512D428-74E3-499E-9255-6C7C463A82F6}" type="datetime1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F379E8-AC6C-43B9-9222-BDF0AF9336F0}" type="datetime1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rtl="0"/>
            <a:fld id="{ED329652-6112-4F3D-B614-62B56A045E3D}" type="datetime1">
              <a:rPr lang="en-US" smtClean="0"/>
              <a:t>1/27/2025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064E64D-1B50-4EC0-83A1-DE58B45AB49E}" type="datetime1">
              <a:rPr lang="en-US" smtClean="0"/>
              <a:t>1/27/2025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761A824-A4A3-4BDD-B7F1-293A0EC1EA54}" type="datetime1">
              <a:rPr lang="en-US" smtClean="0"/>
              <a:t>1/27/2025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81B1D06-1BCF-4BCB-9319-09267D16BB9F}" type="datetime1">
              <a:rPr lang="en-US" smtClean="0"/>
              <a:t>1/27/2025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5361324-1C8A-40EA-A8C7-BACD05350B74}" type="datetime1">
              <a:rPr lang="en-US" smtClean="0"/>
              <a:t>1/27/2025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5BA78C1D-B8C9-43D1-BED3-AB201E145563}" type="datetime1">
              <a:rPr lang="en-US" smtClean="0"/>
              <a:t>1/27/2025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rtl="0"/>
            <a:fld id="{BFA2D3EE-FBE6-4434-A13B-BD4C1C612D44}" type="datetime1">
              <a:rPr lang="en-US" smtClean="0"/>
              <a:t>1/27/2025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 rtl="0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Quarter level</a:t>
            </a:r>
          </a:p>
          <a:p>
            <a:pPr lvl="4" rtl="0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4FF323AA-170C-4C76-B350-C21CF15222DA}" type="datetime1">
              <a:rPr lang="en-US" smtClean="0"/>
              <a:t>1/27/2025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 rtlCol="0">
            <a:normAutofit/>
          </a:bodyPr>
          <a:lstStyle/>
          <a:p>
            <a:pPr rtl="0"/>
            <a:r>
              <a:rPr lang="en-GB" sz="3200" dirty="0">
                <a:solidFill>
                  <a:schemeClr val="tx1"/>
                </a:solidFill>
              </a:rPr>
              <a:t>Flask Web (server) Application for User Spending Analysis</a:t>
            </a:r>
            <a:endParaRPr lang="en-gb" sz="32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 rtlCol="0">
            <a:normAutofit/>
          </a:bodyPr>
          <a:lstStyle/>
          <a:p>
            <a:pPr rtl="0"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Nikola </a:t>
            </a:r>
            <a:r>
              <a:rPr lang="en-US" dirty="0" err="1">
                <a:solidFill>
                  <a:schemeClr val="tx1"/>
                </a:solidFill>
              </a:rPr>
              <a:t>Saralievski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E916225-F9D3-13C5-9685-6EE220314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Код со функционалности и API ендпоинти</a:t>
            </a:r>
            <a:endParaRPr lang="en-GB" sz="32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B2B45C1-26A4-0B30-9C30-AF3B1FCA7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1800" dirty="0"/>
              <a:t>Овој дел од апликацијата демонстрира како можеме да користиме Flask за креирање на динамични API ендпоинти кои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800" dirty="0"/>
              <a:t>Се поврзуваат со SQL бази.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800" dirty="0"/>
              <a:t>Обработуваат податоци во реално време.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800" dirty="0"/>
              <a:t>Интегрираат известувања преку Telegram за да овозможат брз пристап до аналитиката.</a:t>
            </a:r>
          </a:p>
          <a:p>
            <a:pPr marL="0" indent="0">
              <a:buNone/>
            </a:pPr>
            <a:endParaRPr lang="ru-RU" sz="1800" dirty="0"/>
          </a:p>
          <a:p>
            <a:pPr marL="342900" indent="-342900">
              <a:buFont typeface="+mj-lt"/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940027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1F6BAE7-E516-A8C4-B444-AD9AF7A038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09412" y="3115856"/>
            <a:ext cx="6773175" cy="626287"/>
          </a:xfrm>
        </p:spPr>
      </p:pic>
    </p:spTree>
    <p:extLst>
      <p:ext uri="{BB962C8B-B14F-4D97-AF65-F5344CB8AC3E}">
        <p14:creationId xmlns:p14="http://schemas.microsoft.com/office/powerpoint/2010/main" val="747023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rtlCol="0">
            <a:normAutofit/>
          </a:bodyPr>
          <a:lstStyle/>
          <a:p>
            <a:pPr algn="ctr" rtl="0"/>
            <a:r>
              <a:rPr lang="ru-RU" sz="3200" dirty="0"/>
              <a:t>Дефиниција на модели за база на податоци со SQLAlchemy</a:t>
            </a:r>
            <a:endParaRPr lang="en-gb" sz="320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F4E64ED-AB24-4244-A4DA-3F69125C79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mk-MK" sz="1800" b="1" dirty="0"/>
              <a:t>Класи: </a:t>
            </a:r>
            <a:r>
              <a:rPr lang="en-GB" sz="1800" b="1" dirty="0" err="1"/>
              <a:t>UserInfo</a:t>
            </a:r>
            <a:r>
              <a:rPr lang="en-GB" sz="1800" b="1" dirty="0"/>
              <a:t> </a:t>
            </a:r>
            <a:r>
              <a:rPr lang="mk-MK" sz="1800" b="1" dirty="0"/>
              <a:t>и </a:t>
            </a:r>
            <a:r>
              <a:rPr lang="en-GB" sz="1800" b="1" dirty="0" err="1"/>
              <a:t>UserSpending</a:t>
            </a:r>
            <a:endParaRPr lang="en-GB" sz="1800" b="1" dirty="0"/>
          </a:p>
          <a:p>
            <a:pPr lvl="1"/>
            <a:r>
              <a:rPr lang="mk-MK" sz="1800" dirty="0"/>
              <a:t>Кога користиме </a:t>
            </a:r>
            <a:r>
              <a:rPr lang="en-GB" sz="1800" dirty="0"/>
              <a:t>Flask </a:t>
            </a:r>
            <a:r>
              <a:rPr lang="en-GB" sz="1800" dirty="0" err="1"/>
              <a:t>SQLAlchemy</a:t>
            </a:r>
            <a:r>
              <a:rPr lang="en-US" sz="1800" dirty="0"/>
              <a:t>?</a:t>
            </a:r>
            <a:endParaRPr lang="mk-MK" sz="1800" dirty="0"/>
          </a:p>
          <a:p>
            <a:pPr lvl="2"/>
            <a:r>
              <a:rPr lang="ru-RU" sz="1800" dirty="0"/>
              <a:t>Користиме Flask SQLAlchemy за дефинирање и манипулација на база на податоци.</a:t>
            </a:r>
            <a:endParaRPr lang="mk-MK" sz="1800" dirty="0"/>
          </a:p>
          <a:p>
            <a:pPr lvl="1"/>
            <a:endParaRPr lang="mk-MK" sz="1800" dirty="0"/>
          </a:p>
          <a:p>
            <a:pPr lvl="1"/>
            <a:r>
              <a:rPr lang="mk-MK" sz="1800" dirty="0"/>
              <a:t>Што ни претставуваат Моделите?</a:t>
            </a:r>
          </a:p>
          <a:p>
            <a:pPr lvl="2"/>
            <a:r>
              <a:rPr lang="ru-RU" sz="1800" dirty="0"/>
              <a:t>Моделите претставуваат табели и нивните односи.</a:t>
            </a:r>
          </a:p>
          <a:p>
            <a:pPr lvl="2"/>
            <a:endParaRPr lang="mk-MK" dirty="0"/>
          </a:p>
          <a:p>
            <a:pPr lvl="2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8921CD-CDD7-1DAA-21A9-484B171AB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4000" dirty="0"/>
              <a:t>Дефиниција на модели за база на податоци со SQLAlchemy</a:t>
            </a:r>
            <a:endParaRPr lang="en-GB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505BDD4B-D614-8BC9-0E46-BF58798CA72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90600" y="2264020"/>
            <a:ext cx="4664075" cy="2766523"/>
          </a:xfr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3F75A30-290C-F23C-77DC-75440CABDF8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mk-MK" sz="1600" dirty="0"/>
              <a:t>Примарен клуч: </a:t>
            </a:r>
            <a:r>
              <a:rPr lang="en-GB" sz="1600" b="1" dirty="0" err="1"/>
              <a:t>user_id</a:t>
            </a:r>
            <a:endParaRPr lang="mk-MK" sz="1600" b="1" dirty="0"/>
          </a:p>
          <a:p>
            <a:pPr marL="0" indent="0">
              <a:buNone/>
            </a:pPr>
            <a:r>
              <a:rPr lang="mk-MK" sz="1600" dirty="0"/>
              <a:t>Колони:</a:t>
            </a:r>
          </a:p>
          <a:p>
            <a:r>
              <a:rPr lang="en-GB" sz="1600" b="1" dirty="0"/>
              <a:t>name:</a:t>
            </a:r>
            <a:r>
              <a:rPr lang="en-GB" sz="1600" dirty="0"/>
              <a:t> </a:t>
            </a:r>
            <a:r>
              <a:rPr lang="mk-MK" sz="1600" dirty="0"/>
              <a:t>Задолжително, име на корисникот.</a:t>
            </a:r>
          </a:p>
          <a:p>
            <a:r>
              <a:rPr lang="en-GB" sz="1600" b="1" dirty="0"/>
              <a:t>email:</a:t>
            </a:r>
            <a:r>
              <a:rPr lang="en-GB" sz="1600" dirty="0"/>
              <a:t> </a:t>
            </a:r>
            <a:r>
              <a:rPr lang="mk-MK" sz="1600" dirty="0"/>
              <a:t>Задолжително и уникатно.</a:t>
            </a:r>
          </a:p>
          <a:p>
            <a:r>
              <a:rPr lang="en-GB" sz="1600" b="1" dirty="0"/>
              <a:t>age:</a:t>
            </a:r>
            <a:r>
              <a:rPr lang="en-GB" sz="1600" dirty="0"/>
              <a:t> </a:t>
            </a:r>
            <a:r>
              <a:rPr lang="mk-MK" sz="1600" dirty="0"/>
              <a:t>Опционално, возраст на корисникот.</a:t>
            </a:r>
          </a:p>
          <a:p>
            <a:r>
              <a:rPr lang="mk-MK" sz="1600" dirty="0"/>
              <a:t>Метод: </a:t>
            </a:r>
            <a:r>
              <a:rPr lang="en-GB" sz="1600" b="1" dirty="0" err="1"/>
              <a:t>to_dict</a:t>
            </a:r>
            <a:r>
              <a:rPr lang="en-GB" sz="1600" b="1" dirty="0"/>
              <a:t>() </a:t>
            </a:r>
            <a:r>
              <a:rPr lang="mk-MK" sz="1600" dirty="0"/>
              <a:t>враќа речник.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2876951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8226D-60D3-E1C4-4424-7530C7D9B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Дефиниција на модели за база на податоци со SQLAlchemy</a:t>
            </a:r>
            <a:endParaRPr lang="en-GB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20D2824-557A-6E0C-1855-00DF96D5BBD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73667" y="2768600"/>
            <a:ext cx="4664075" cy="1888067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72606A-62A3-BEB3-997A-F33F2374257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mk-MK" dirty="0"/>
              <a:t>Примарен клуч: Составен од </a:t>
            </a:r>
            <a:r>
              <a:rPr lang="en-GB" b="1" dirty="0" err="1"/>
              <a:t>user_id</a:t>
            </a:r>
            <a:r>
              <a:rPr lang="en-GB" dirty="0"/>
              <a:t>, </a:t>
            </a:r>
            <a:r>
              <a:rPr lang="en-GB" b="1" dirty="0" err="1"/>
              <a:t>money_spent</a:t>
            </a:r>
            <a:r>
              <a:rPr lang="en-GB" dirty="0"/>
              <a:t>, </a:t>
            </a:r>
            <a:r>
              <a:rPr lang="en-GB" b="1" dirty="0"/>
              <a:t>year</a:t>
            </a:r>
            <a:r>
              <a:rPr lang="en-GB" dirty="0"/>
              <a:t>.</a:t>
            </a:r>
            <a:endParaRPr lang="mk-MK" dirty="0"/>
          </a:p>
          <a:p>
            <a:r>
              <a:rPr lang="mk-MK" dirty="0"/>
              <a:t>Надворешен клуч: </a:t>
            </a:r>
            <a:r>
              <a:rPr lang="en-GB" b="1" dirty="0" err="1"/>
              <a:t>user_id</a:t>
            </a:r>
            <a:r>
              <a:rPr lang="en-GB" dirty="0"/>
              <a:t> (</a:t>
            </a:r>
            <a:r>
              <a:rPr lang="mk-MK" dirty="0"/>
              <a:t>се поврзува со </a:t>
            </a:r>
            <a:r>
              <a:rPr lang="en-GB" b="1" dirty="0" err="1"/>
              <a:t>user_info</a:t>
            </a:r>
            <a:r>
              <a:rPr lang="en-GB" dirty="0"/>
              <a:t>).</a:t>
            </a:r>
            <a:endParaRPr lang="mk-MK" dirty="0"/>
          </a:p>
          <a:p>
            <a:pPr marL="0" indent="0">
              <a:buNone/>
            </a:pPr>
            <a:r>
              <a:rPr lang="mk-MK" dirty="0"/>
              <a:t>Колони:</a:t>
            </a:r>
          </a:p>
          <a:p>
            <a:r>
              <a:rPr lang="en-GB" b="1" dirty="0" err="1"/>
              <a:t>money_spent</a:t>
            </a:r>
            <a:r>
              <a:rPr lang="en-GB" dirty="0"/>
              <a:t>: </a:t>
            </a:r>
            <a:r>
              <a:rPr lang="mk-MK" dirty="0"/>
              <a:t>Колку потрошил корисникот.</a:t>
            </a:r>
          </a:p>
          <a:p>
            <a:r>
              <a:rPr lang="en-GB" b="1" dirty="0"/>
              <a:t>year</a:t>
            </a:r>
            <a:r>
              <a:rPr lang="en-GB" dirty="0"/>
              <a:t>: </a:t>
            </a:r>
            <a:r>
              <a:rPr lang="mk-MK" dirty="0"/>
              <a:t>Годината на трошење.</a:t>
            </a:r>
          </a:p>
          <a:p>
            <a:r>
              <a:rPr lang="mk-MK" dirty="0"/>
              <a:t>Метод: </a:t>
            </a:r>
            <a:r>
              <a:rPr lang="en-GB" b="1" dirty="0" err="1"/>
              <a:t>to_dict</a:t>
            </a:r>
            <a:r>
              <a:rPr lang="en-GB" b="1" dirty="0"/>
              <a:t>() </a:t>
            </a:r>
            <a:r>
              <a:rPr lang="mk-MK" dirty="0"/>
              <a:t>враќа речник.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09238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1A7E9AE-580B-5695-EF09-B4FA8D25E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200" dirty="0"/>
              <a:t>Дефиниција на модели за база на податоци со SQLAlchemy</a:t>
            </a:r>
            <a:endParaRPr lang="en-GB" sz="32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759C205-2084-DC82-14A3-59E46869F0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Овие модели ја претставуваат структурата на базата на податоци.</a:t>
            </a:r>
          </a:p>
          <a:p>
            <a:endParaRPr lang="ru-RU" sz="2400" dirty="0"/>
          </a:p>
          <a:p>
            <a:r>
              <a:rPr lang="ru-RU" sz="2400" dirty="0"/>
              <a:t>Врската е дефинирана преку примарни и надворешни клучеви.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4159920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5984D-0A6B-F19E-8B08-D971339E7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200" dirty="0"/>
              <a:t>Код со функционалности и API ендпоинти</a:t>
            </a:r>
            <a:endParaRPr lang="en-GB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09CF0A-B965-4F44-40F1-8A25E0826A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mk-MK" dirty="0"/>
              <a:t>Овој дел од апликацијата додава конкретни функционалности, како што се </a:t>
            </a:r>
            <a:r>
              <a:rPr lang="en-GB" dirty="0"/>
              <a:t>API </a:t>
            </a:r>
            <a:r>
              <a:rPr lang="mk-MK" dirty="0"/>
              <a:t>ендпоинти за обработка на податоци, интеграција со </a:t>
            </a:r>
            <a:r>
              <a:rPr lang="en-GB" dirty="0"/>
              <a:t>MongoDB, </a:t>
            </a:r>
            <a:r>
              <a:rPr lang="mk-MK" dirty="0"/>
              <a:t>и известувања преку </a:t>
            </a:r>
            <a:r>
              <a:rPr lang="en-GB" dirty="0"/>
              <a:t>Telegram.</a:t>
            </a:r>
            <a:endParaRPr lang="mk-MK" dirty="0"/>
          </a:p>
          <a:p>
            <a:pPr marL="0" indent="0">
              <a:buNone/>
            </a:pPr>
            <a:r>
              <a:rPr lang="en-GB" dirty="0"/>
              <a:t>Flask </a:t>
            </a:r>
            <a:r>
              <a:rPr lang="mk-MK" dirty="0"/>
              <a:t>Конфигурација</a:t>
            </a:r>
          </a:p>
          <a:p>
            <a:r>
              <a:rPr lang="en-GB" b="1" dirty="0" err="1"/>
              <a:t>SQLAlchemy</a:t>
            </a:r>
            <a:r>
              <a:rPr lang="en-GB" dirty="0"/>
              <a:t>:</a:t>
            </a:r>
            <a:r>
              <a:rPr lang="mk-MK" dirty="0"/>
              <a:t> </a:t>
            </a:r>
          </a:p>
          <a:p>
            <a:pPr lvl="1"/>
            <a:r>
              <a:rPr lang="mk-MK" dirty="0"/>
              <a:t>Конфигурација за користење </a:t>
            </a:r>
            <a:r>
              <a:rPr lang="en-GB" dirty="0"/>
              <a:t>SQLite </a:t>
            </a:r>
            <a:r>
              <a:rPr lang="mk-MK" dirty="0"/>
              <a:t>база на податоци.</a:t>
            </a:r>
          </a:p>
          <a:p>
            <a:pPr lvl="1"/>
            <a:r>
              <a:rPr lang="mk-MK" dirty="0"/>
              <a:t>Автоматско креирање на табели преку </a:t>
            </a:r>
            <a:r>
              <a:rPr lang="en-GB" dirty="0" err="1"/>
              <a:t>db.create_all</a:t>
            </a:r>
            <a:r>
              <a:rPr lang="en-GB" dirty="0"/>
              <a:t>().</a:t>
            </a:r>
            <a:endParaRPr lang="mk-MK" dirty="0"/>
          </a:p>
          <a:p>
            <a:r>
              <a:rPr lang="en-GB" b="1" dirty="0"/>
              <a:t>MongoDB</a:t>
            </a:r>
            <a:r>
              <a:rPr lang="en-GB" dirty="0"/>
              <a:t>:</a:t>
            </a:r>
            <a:endParaRPr lang="mk-MK" dirty="0"/>
          </a:p>
          <a:p>
            <a:pPr lvl="1"/>
            <a:r>
              <a:rPr lang="mk-MK" dirty="0"/>
              <a:t>Користење на </a:t>
            </a:r>
            <a:r>
              <a:rPr lang="en-GB" dirty="0" err="1"/>
              <a:t>pymongo</a:t>
            </a:r>
            <a:r>
              <a:rPr lang="en-GB" dirty="0"/>
              <a:t> </a:t>
            </a:r>
            <a:r>
              <a:rPr lang="mk-MK" dirty="0"/>
              <a:t>библиотеката за поврзување со </a:t>
            </a:r>
            <a:r>
              <a:rPr lang="en-GB" dirty="0"/>
              <a:t>MongoDB.</a:t>
            </a:r>
            <a:endParaRPr lang="mk-MK" dirty="0"/>
          </a:p>
          <a:p>
            <a:pPr lvl="1"/>
            <a:r>
              <a:rPr lang="mk-MK" dirty="0"/>
              <a:t>Конфигурација на </a:t>
            </a:r>
            <a:r>
              <a:rPr lang="en-GB" dirty="0"/>
              <a:t>URI </a:t>
            </a:r>
            <a:r>
              <a:rPr lang="mk-MK" dirty="0"/>
              <a:t>за поврзување.</a:t>
            </a:r>
          </a:p>
          <a:p>
            <a:pPr lvl="1"/>
            <a:r>
              <a:rPr lang="mk-MK" dirty="0"/>
              <a:t>Проверк</a:t>
            </a:r>
            <a:r>
              <a:rPr lang="en-GB" dirty="0"/>
              <a:t>a </a:t>
            </a:r>
            <a:r>
              <a:rPr lang="mk-MK" dirty="0"/>
              <a:t>на конекција со </a:t>
            </a:r>
            <a:r>
              <a:rPr lang="en-GB" dirty="0" err="1"/>
              <a:t>client.admin.command</a:t>
            </a:r>
            <a:r>
              <a:rPr lang="en-GB" dirty="0"/>
              <a:t>('ping’).</a:t>
            </a:r>
            <a:endParaRPr lang="mk-MK" dirty="0"/>
          </a:p>
          <a:p>
            <a:r>
              <a:rPr lang="en-GB" b="1" dirty="0"/>
              <a:t>Telegram API</a:t>
            </a:r>
            <a:r>
              <a:rPr lang="en-GB" dirty="0"/>
              <a:t>:</a:t>
            </a:r>
            <a:endParaRPr lang="mk-MK" dirty="0"/>
          </a:p>
          <a:p>
            <a:pPr lvl="1"/>
            <a:r>
              <a:rPr lang="ru-RU" dirty="0"/>
              <a:t>Конфигурација на bot token и chat ID за испраќање известувања.</a:t>
            </a:r>
          </a:p>
          <a:p>
            <a:pPr lvl="1"/>
            <a:endParaRPr lang="mk-MK" dirty="0"/>
          </a:p>
        </p:txBody>
      </p:sp>
    </p:spTree>
    <p:extLst>
      <p:ext uri="{BB962C8B-B14F-4D97-AF65-F5344CB8AC3E}">
        <p14:creationId xmlns:p14="http://schemas.microsoft.com/office/powerpoint/2010/main" val="331413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A102BBE-8856-DBD3-7D72-02E05A7CB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Код со функционалности и API ендпоинти</a:t>
            </a:r>
            <a:endParaRPr lang="en-GB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8A07AA1-237B-F2EF-15A8-3BED1CA2693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01040" y="3096803"/>
            <a:ext cx="5394960" cy="1506467"/>
          </a:xfr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F6AF205-AB6A-D2E6-0610-8E72E118DAE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b="1" dirty="0"/>
              <a:t>Пресметка на вкупно трошење на корисникот</a:t>
            </a:r>
          </a:p>
          <a:p>
            <a:r>
              <a:rPr lang="mk-MK" dirty="0"/>
              <a:t>Патека:</a:t>
            </a:r>
            <a:r>
              <a:rPr lang="en-US" dirty="0"/>
              <a:t> </a:t>
            </a:r>
            <a:r>
              <a:rPr lang="mk-MK" b="1" dirty="0"/>
              <a:t>/</a:t>
            </a:r>
            <a:r>
              <a:rPr lang="en-GB" b="1" dirty="0" err="1"/>
              <a:t>total_spent</a:t>
            </a:r>
            <a:r>
              <a:rPr lang="en-GB" b="1" dirty="0"/>
              <a:t>/&lt;</a:t>
            </a:r>
            <a:r>
              <a:rPr lang="en-GB" b="1" dirty="0" err="1"/>
              <a:t>int:user_id</a:t>
            </a:r>
            <a:r>
              <a:rPr lang="en-GB" b="1" dirty="0"/>
              <a:t>&gt;</a:t>
            </a:r>
          </a:p>
          <a:p>
            <a:r>
              <a:rPr lang="mk-MK" dirty="0"/>
              <a:t>Метод: </a:t>
            </a:r>
            <a:r>
              <a:rPr lang="en-GB" b="1" dirty="0"/>
              <a:t>GET</a:t>
            </a:r>
          </a:p>
          <a:p>
            <a:r>
              <a:rPr lang="mk-MK" dirty="0"/>
              <a:t>Опис:</a:t>
            </a:r>
            <a:r>
              <a:rPr lang="en-US" dirty="0"/>
              <a:t> </a:t>
            </a:r>
            <a:r>
              <a:rPr lang="mk-MK" dirty="0"/>
              <a:t>Пресметува вкупното трошење за даден </a:t>
            </a:r>
            <a:r>
              <a:rPr lang="en-GB" b="1" dirty="0" err="1"/>
              <a:t>user_id</a:t>
            </a:r>
            <a:r>
              <a:rPr lang="en-GB" b="1" dirty="0"/>
              <a:t> </a:t>
            </a:r>
            <a:r>
              <a:rPr lang="mk-MK" dirty="0"/>
              <a:t>од табелата </a:t>
            </a:r>
            <a:r>
              <a:rPr lang="en-GB" b="1" dirty="0" err="1"/>
              <a:t>UserSpending</a:t>
            </a:r>
            <a:r>
              <a:rPr lang="en-GB" dirty="0"/>
              <a:t>.</a:t>
            </a:r>
            <a:r>
              <a:rPr lang="mk-MK" dirty="0"/>
              <a:t>Ако корисникот нема запишани трошоци, враќа 0.</a:t>
            </a:r>
            <a:endParaRPr lang="en-US" dirty="0"/>
          </a:p>
          <a:p>
            <a:r>
              <a:rPr lang="mk-MK" dirty="0"/>
              <a:t>Пример резултат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	{ 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0070C0"/>
                </a:solidFill>
              </a:rPr>
              <a:t>"</a:t>
            </a:r>
            <a:r>
              <a:rPr lang="en-US" dirty="0" err="1">
                <a:solidFill>
                  <a:srgbClr val="0070C0"/>
                </a:solidFill>
              </a:rPr>
              <a:t>user_id</a:t>
            </a:r>
            <a:r>
              <a:rPr lang="en-US" dirty="0">
                <a:solidFill>
                  <a:srgbClr val="0070C0"/>
                </a:solidFill>
              </a:rPr>
              <a:t>":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1</a:t>
            </a:r>
            <a:r>
              <a:rPr lang="en-US" dirty="0">
                <a:solidFill>
                  <a:srgbClr val="0070C0"/>
                </a:solidFill>
              </a:rPr>
              <a:t>, 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0070C0"/>
                </a:solidFill>
              </a:rPr>
              <a:t>"</a:t>
            </a:r>
            <a:r>
              <a:rPr lang="en-US" dirty="0" err="1">
                <a:solidFill>
                  <a:srgbClr val="0070C0"/>
                </a:solidFill>
              </a:rPr>
              <a:t>total_spent</a:t>
            </a:r>
            <a:r>
              <a:rPr lang="en-US" dirty="0">
                <a:solidFill>
                  <a:srgbClr val="0070C0"/>
                </a:solidFill>
              </a:rPr>
              <a:t>":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1250.0</a:t>
            </a:r>
          </a:p>
          <a:p>
            <a:pPr marL="0" indent="0">
              <a:buNone/>
            </a:pPr>
            <a:r>
              <a:rPr lang="en-US" dirty="0"/>
              <a:t>	}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3287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ABBB6-4E08-7DE8-22F3-3774E1561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200" dirty="0"/>
              <a:t>Код со функционалности и API ендпоинти</a:t>
            </a:r>
            <a:endParaRPr lang="en-GB" sz="3200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E931C4D-1A80-7827-DABE-8A46F7E5D65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96199" y="1882474"/>
            <a:ext cx="3970068" cy="4197652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11A958-4507-3A19-4CA7-83BFA325B79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b="1" dirty="0"/>
              <a:t>Пресметка на просечно трошење по старосни групи</a:t>
            </a:r>
            <a:endParaRPr lang="en-US" b="1" dirty="0"/>
          </a:p>
          <a:p>
            <a:r>
              <a:rPr lang="en-US" dirty="0" err="1"/>
              <a:t>Патека</a:t>
            </a:r>
            <a:r>
              <a:rPr lang="en-US" dirty="0"/>
              <a:t>: </a:t>
            </a:r>
            <a:r>
              <a:rPr lang="en-US" b="1" dirty="0"/>
              <a:t>/</a:t>
            </a:r>
            <a:r>
              <a:rPr lang="en-US" b="1" dirty="0" err="1"/>
              <a:t>average_spending_by_age</a:t>
            </a:r>
            <a:endParaRPr lang="en-US" b="1" dirty="0"/>
          </a:p>
          <a:p>
            <a:r>
              <a:rPr lang="en-US" dirty="0" err="1"/>
              <a:t>Метод</a:t>
            </a:r>
            <a:r>
              <a:rPr lang="en-US" dirty="0"/>
              <a:t>: </a:t>
            </a:r>
            <a:r>
              <a:rPr lang="en-US" b="1" dirty="0"/>
              <a:t>GET</a:t>
            </a:r>
          </a:p>
          <a:p>
            <a:r>
              <a:rPr lang="en-US" dirty="0" err="1"/>
              <a:t>Опис</a:t>
            </a:r>
            <a:r>
              <a:rPr lang="en-US" dirty="0"/>
              <a:t>: </a:t>
            </a:r>
            <a:r>
              <a:rPr lang="en-US" dirty="0" err="1"/>
              <a:t>Старосни</a:t>
            </a:r>
            <a:r>
              <a:rPr lang="en-US" dirty="0"/>
              <a:t> </a:t>
            </a:r>
            <a:r>
              <a:rPr lang="en-US" dirty="0" err="1"/>
              <a:t>групи</a:t>
            </a:r>
            <a:r>
              <a:rPr lang="en-US" dirty="0"/>
              <a:t> </a:t>
            </a:r>
          </a:p>
          <a:p>
            <a:r>
              <a:rPr lang="ru-RU" dirty="0"/>
              <a:t>Просечно трошење по групи се пресметува со спојување на </a:t>
            </a:r>
            <a:r>
              <a:rPr lang="en-GB" b="1" dirty="0" err="1"/>
              <a:t>UserSpending</a:t>
            </a:r>
            <a:r>
              <a:rPr lang="en-GB" dirty="0"/>
              <a:t> </a:t>
            </a:r>
            <a:r>
              <a:rPr lang="ru-RU" dirty="0"/>
              <a:t>и </a:t>
            </a:r>
            <a:r>
              <a:rPr lang="en-GB" b="1" dirty="0" err="1"/>
              <a:t>UserInfo</a:t>
            </a:r>
            <a:r>
              <a:rPr lang="en-GB" dirty="0"/>
              <a:t> </a:t>
            </a:r>
            <a:r>
              <a:rPr lang="ru-RU" dirty="0"/>
              <a:t>табелите.</a:t>
            </a:r>
            <a:endParaRPr lang="en-US" dirty="0"/>
          </a:p>
          <a:p>
            <a:r>
              <a:rPr lang="ru-RU" dirty="0"/>
              <a:t>Испраќа порака преку </a:t>
            </a:r>
            <a:r>
              <a:rPr lang="en-GB" dirty="0"/>
              <a:t>Telegram </a:t>
            </a:r>
            <a:r>
              <a:rPr lang="ru-RU" dirty="0"/>
              <a:t>со резултатите.</a:t>
            </a:r>
            <a:endParaRPr lang="en-US" dirty="0"/>
          </a:p>
          <a:p>
            <a:r>
              <a:rPr lang="ru-RU" dirty="0"/>
              <a:t>Пример Порака во </a:t>
            </a:r>
            <a:r>
              <a:rPr lang="en-GB" dirty="0"/>
              <a:t>Telegram:</a:t>
            </a:r>
          </a:p>
          <a:p>
            <a:pPr marL="27432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Average Spending by Age Ranges:</a:t>
            </a:r>
          </a:p>
          <a:p>
            <a:pPr marL="27432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18-24: 500.25</a:t>
            </a:r>
          </a:p>
          <a:p>
            <a:pPr marL="27432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25-30: 750.50</a:t>
            </a:r>
          </a:p>
          <a:p>
            <a:pPr marL="27432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...</a:t>
            </a:r>
            <a:endParaRPr lang="en-GB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66753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24F9D-65E7-F4E3-6B77-3B69277D0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200" dirty="0"/>
              <a:t>Код со функционалности и API ендпоинти</a:t>
            </a:r>
            <a:endParaRPr lang="en-GB" sz="3200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C849801-84DF-2177-2A06-F0C921C6FD9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68867" y="2831481"/>
            <a:ext cx="5604625" cy="2012326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DFF36B-BE17-BA77-954A-CA087071EBA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b="1" dirty="0"/>
              <a:t>Запишување на податоци во MongoDB</a:t>
            </a:r>
            <a:endParaRPr lang="en-US" b="1" dirty="0"/>
          </a:p>
          <a:p>
            <a:r>
              <a:rPr lang="mk-MK" dirty="0"/>
              <a:t>Патека: </a:t>
            </a:r>
            <a:r>
              <a:rPr lang="mk-MK" b="1" dirty="0"/>
              <a:t>/</a:t>
            </a:r>
            <a:r>
              <a:rPr lang="en-GB" b="1" dirty="0" err="1"/>
              <a:t>write_to_mongodb</a:t>
            </a:r>
            <a:endParaRPr lang="en-GB" b="1" dirty="0"/>
          </a:p>
          <a:p>
            <a:r>
              <a:rPr lang="mk-MK" dirty="0"/>
              <a:t>Метод: </a:t>
            </a:r>
            <a:r>
              <a:rPr lang="en-GB" b="1" dirty="0"/>
              <a:t>POST</a:t>
            </a:r>
          </a:p>
          <a:p>
            <a:r>
              <a:rPr lang="mk-MK" dirty="0"/>
              <a:t>Опис:</a:t>
            </a:r>
            <a:endParaRPr lang="en-US" dirty="0"/>
          </a:p>
          <a:p>
            <a:pPr lvl="1"/>
            <a:r>
              <a:rPr lang="ru-RU" dirty="0"/>
              <a:t>За секој корисник се пресметува вкупното трошење.</a:t>
            </a:r>
            <a:endParaRPr lang="en-US" dirty="0"/>
          </a:p>
          <a:p>
            <a:pPr lvl="1"/>
            <a:r>
              <a:rPr lang="ru-RU" dirty="0"/>
              <a:t>Ако трошоците се поголеми од 1000, податоците се запишуваат во MongoDB.</a:t>
            </a:r>
            <a:endParaRPr lang="en-US" dirty="0"/>
          </a:p>
          <a:p>
            <a:r>
              <a:rPr lang="mk-MK" dirty="0"/>
              <a:t>Пример Документ во </a:t>
            </a:r>
            <a:r>
              <a:rPr lang="en-US" dirty="0"/>
              <a:t>MongoDB:</a:t>
            </a:r>
          </a:p>
          <a:p>
            <a:pPr marL="0" indent="0">
              <a:buNone/>
            </a:pPr>
            <a:r>
              <a:rPr lang="en-US" dirty="0"/>
              <a:t>	{ 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0070C0"/>
                </a:solidFill>
              </a:rPr>
              <a:t>"</a:t>
            </a:r>
            <a:r>
              <a:rPr lang="en-US" dirty="0" err="1">
                <a:solidFill>
                  <a:srgbClr val="0070C0"/>
                </a:solidFill>
              </a:rPr>
              <a:t>user_id</a:t>
            </a:r>
            <a:r>
              <a:rPr lang="en-US" dirty="0">
                <a:solidFill>
                  <a:srgbClr val="0070C0"/>
                </a:solidFill>
              </a:rPr>
              <a:t>":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1</a:t>
            </a:r>
            <a:r>
              <a:rPr lang="en-US" dirty="0">
                <a:solidFill>
                  <a:srgbClr val="0070C0"/>
                </a:solidFill>
              </a:rPr>
              <a:t>, 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0070C0"/>
                </a:solidFill>
              </a:rPr>
              <a:t>"</a:t>
            </a:r>
            <a:r>
              <a:rPr lang="en-US" dirty="0" err="1">
                <a:solidFill>
                  <a:srgbClr val="0070C0"/>
                </a:solidFill>
              </a:rPr>
              <a:t>total_spent</a:t>
            </a:r>
            <a:r>
              <a:rPr lang="en-US" dirty="0">
                <a:solidFill>
                  <a:srgbClr val="0070C0"/>
                </a:solidFill>
              </a:rPr>
              <a:t>":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1500.0</a:t>
            </a:r>
          </a:p>
          <a:p>
            <a:pPr marL="0" indent="0">
              <a:buNone/>
            </a:pPr>
            <a:r>
              <a:rPr lang="en-US" dirty="0"/>
              <a:t>	}</a:t>
            </a:r>
            <a:endParaRPr lang="en-GB" dirty="0"/>
          </a:p>
          <a:p>
            <a:pPr lvl="1"/>
            <a:endParaRPr lang="en-US" dirty="0"/>
          </a:p>
          <a:p>
            <a:pPr marL="274320" lvl="1" indent="0">
              <a:buNone/>
            </a:pPr>
            <a:endParaRPr lang="en-US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958825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9139_TF78438558" id="{0BED6512-3D0D-4F75-AB59-5444160ED234}" vid="{29214CBE-E8BC-4FF0-A7D0-03F1D55577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{3FB6FBB6-6E56-4282-9229-37FD0337D6C5}tf78438558_win32</Template>
  <TotalTime>121</TotalTime>
  <Words>552</Words>
  <Application>Microsoft Office PowerPoint</Application>
  <PresentationFormat>Widescreen</PresentationFormat>
  <Paragraphs>79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Century Gothic</vt:lpstr>
      <vt:lpstr>Garamond</vt:lpstr>
      <vt:lpstr>SavonVTI</vt:lpstr>
      <vt:lpstr>Flask Web (server) Application for User Spending Analysis</vt:lpstr>
      <vt:lpstr>Дефиниција на модели за база на податоци со SQLAlchemy</vt:lpstr>
      <vt:lpstr>Дефиниција на модели за база на податоци со SQLAlchemy</vt:lpstr>
      <vt:lpstr>Дефиниција на модели за база на податоци со SQLAlchemy</vt:lpstr>
      <vt:lpstr>Дефиниција на модели за база на податоци со SQLAlchemy</vt:lpstr>
      <vt:lpstr>Код со функционалности и API ендпоинти</vt:lpstr>
      <vt:lpstr>Код со функционалности и API ендпоинти</vt:lpstr>
      <vt:lpstr>Код со функционалности и API ендпоинти</vt:lpstr>
      <vt:lpstr>Код со функционалности и API ендпоинти</vt:lpstr>
      <vt:lpstr>Код со функционалности и API ендпоинти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Koljo Spicot</dc:creator>
  <cp:lastModifiedBy>Koljo Spicot</cp:lastModifiedBy>
  <cp:revision>1</cp:revision>
  <dcterms:created xsi:type="dcterms:W3CDTF">2025-01-27T16:04:40Z</dcterms:created>
  <dcterms:modified xsi:type="dcterms:W3CDTF">2025-01-27T18:06:25Z</dcterms:modified>
</cp:coreProperties>
</file>