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3" r:id="rId14"/>
    <p:sldId id="269" r:id="rId15"/>
    <p:sldId id="272" r:id="rId16"/>
    <p:sldId id="275" r:id="rId17"/>
    <p:sldId id="279" r:id="rId18"/>
    <p:sldId id="276" r:id="rId19"/>
    <p:sldId id="278" r:id="rId20"/>
    <p:sldId id="277" r:id="rId21"/>
  </p:sldIdLst>
  <p:sldSz cx="12192000" cy="6858000"/>
  <p:notesSz cx="6899275" cy="98282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15D526-605B-4948-B7A4-3771B9053D61}" type="datetimeFigureOut">
              <a:rPr lang="en-US" smtClean="0"/>
              <a:t>17-Oct-25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FDE80D-8306-4FDF-9D80-56DADE0950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1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D9F4-1FA9-F6B0-420D-715559397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Развој интелигентног агента за игру Отело користећи Deep Q Learning</a:t>
            </a:r>
            <a:r>
              <a:rPr lang="en-US" b="1" dirty="0"/>
              <a:t> </a:t>
            </a:r>
            <a:r>
              <a:rPr lang="sr-Cyrl-RS" b="1" dirty="0"/>
              <a:t>алгоритам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B293D-DE7E-55FE-BF4A-3B56D3007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Никола јоловић</a:t>
            </a:r>
          </a:p>
        </p:txBody>
      </p:sp>
    </p:spTree>
    <p:extLst>
      <p:ext uri="{BB962C8B-B14F-4D97-AF65-F5344CB8AC3E}">
        <p14:creationId xmlns:p14="http://schemas.microsoft.com/office/powerpoint/2010/main" val="301027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3247-4311-F002-E091-E9A95CD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i="1" dirty="0"/>
              <a:t>Припрема и аугментација података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0BFA-2F7B-6ED3-D27F-5E844072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b="1" i="1" dirty="0"/>
              <a:t>Скуп података</a:t>
            </a:r>
            <a:endParaRPr lang="sr-Cyrl-RS" i="1" dirty="0"/>
          </a:p>
          <a:p>
            <a:pPr marL="0" indent="0">
              <a:buNone/>
            </a:pPr>
            <a:r>
              <a:rPr lang="sr-Cyrl-RS" i="1" dirty="0"/>
              <a:t> </a:t>
            </a:r>
            <a:r>
              <a:rPr lang="en-US" i="1" dirty="0"/>
              <a:t>- </a:t>
            </a:r>
            <a:r>
              <a:rPr lang="sr-Cyrl-RS" b="1" i="1" dirty="0"/>
              <a:t>25 649</a:t>
            </a:r>
            <a:r>
              <a:rPr lang="sr-Cyrl-RS" i="1" dirty="0"/>
              <a:t> партија Отела најбољих 100 играча са </a:t>
            </a:r>
            <a:r>
              <a:rPr lang="en-US" i="1" dirty="0" err="1"/>
              <a:t>eOthello</a:t>
            </a:r>
            <a:r>
              <a:rPr lang="en-US" i="1" dirty="0"/>
              <a:t> </a:t>
            </a:r>
            <a:r>
              <a:rPr lang="sr-Cyrl-RS" i="1" dirty="0"/>
              <a:t>платформе</a:t>
            </a:r>
          </a:p>
          <a:p>
            <a:pPr marL="0" indent="0">
              <a:buNone/>
            </a:pPr>
            <a:r>
              <a:rPr lang="sr-Cyrl-RS" i="1" dirty="0"/>
              <a:t> - </a:t>
            </a:r>
            <a:r>
              <a:rPr lang="ru-RU" i="1" dirty="0"/>
              <a:t>Без насумичних отварања, само стандардне игре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dirty="0"/>
              <a:t>-</a:t>
            </a:r>
            <a:r>
              <a:rPr lang="ru-RU" b="1" dirty="0"/>
              <a:t> Атрибути</a:t>
            </a:r>
            <a:r>
              <a:rPr lang="ru-RU" dirty="0"/>
              <a:t>: Сваки запис садржи секвенцу потеза, резултат партије, оцјене играча</a:t>
            </a:r>
            <a:endParaRPr lang="ru-RU" i="1" dirty="0"/>
          </a:p>
          <a:p>
            <a:r>
              <a:rPr lang="sr-Cyrl-RS" b="1" i="1" dirty="0"/>
              <a:t>Претпроцесирање</a:t>
            </a:r>
            <a:r>
              <a:rPr lang="en-US" b="1" i="1" dirty="0"/>
              <a:t>:</a:t>
            </a:r>
            <a:endParaRPr lang="sr-Cyrl-RS" i="1" dirty="0"/>
          </a:p>
          <a:p>
            <a:r>
              <a:rPr lang="ru-RU" i="1" dirty="0"/>
              <a:t>- Конверзија партија у секвенце (стање → потез) парова </a:t>
            </a:r>
          </a:p>
          <a:p>
            <a:r>
              <a:rPr lang="ru-RU" i="1" dirty="0"/>
              <a:t>- Аугментација кроз: ротације (90°, 180°, 270°) и рефлексије </a:t>
            </a:r>
          </a:p>
          <a:p>
            <a:r>
              <a:rPr lang="ru-RU" i="1" dirty="0"/>
              <a:t>- Укупно: 8 симетрија за сваку позицију</a:t>
            </a:r>
          </a:p>
          <a:p>
            <a:r>
              <a:rPr lang="ru-RU" i="1" dirty="0"/>
              <a:t>- Кодирање у тензоре 8×8×10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4E41-58A2-902C-C1BD-A6002569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Улазни канали за </a:t>
            </a:r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C49B-35CF-5DC5-0EC5-715D8F4C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r-Cyrl-RS" dirty="0"/>
              <a:t> Стање Отело табле представљено као </a:t>
            </a:r>
            <a:r>
              <a:rPr lang="sr-Cyrl-RS" b="1" dirty="0"/>
              <a:t>8х8х10</a:t>
            </a:r>
            <a:r>
              <a:rPr lang="sr-Cyrl-RS" dirty="0"/>
              <a:t> тензор. </a:t>
            </a:r>
          </a:p>
          <a:p>
            <a:pPr>
              <a:buFontTx/>
              <a:buChar char="-"/>
            </a:pPr>
            <a:r>
              <a:rPr lang="sr-Cyrl-RS" dirty="0"/>
              <a:t> Улаз у конволутивну неуронску мрежу са 10 канала:</a:t>
            </a:r>
          </a:p>
          <a:p>
            <a:pPr lvl="1">
              <a:buFontTx/>
              <a:buChar char="-"/>
            </a:pPr>
            <a:r>
              <a:rPr lang="sr-Cyrl-RS" dirty="0"/>
              <a:t>Маска за црне фигуре</a:t>
            </a:r>
          </a:p>
          <a:p>
            <a:pPr lvl="1">
              <a:buFontTx/>
              <a:buChar char="-"/>
            </a:pPr>
            <a:r>
              <a:rPr lang="sr-Cyrl-RS" dirty="0"/>
              <a:t>Маска за бијеле фигуре</a:t>
            </a:r>
          </a:p>
          <a:p>
            <a:pPr lvl="1">
              <a:buFontTx/>
              <a:buChar char="-"/>
            </a:pPr>
            <a:r>
              <a:rPr lang="sr-Cyrl-RS" dirty="0"/>
              <a:t>Маске за црне и бијеле фигуре за претходна 2 потеза (4 слоја)</a:t>
            </a:r>
          </a:p>
          <a:p>
            <a:pPr lvl="1">
              <a:buFontTx/>
              <a:buChar char="-"/>
            </a:pPr>
            <a:r>
              <a:rPr lang="sr-Cyrl-RS" dirty="0"/>
              <a:t>Маска дозвољених потеза</a:t>
            </a:r>
          </a:p>
          <a:p>
            <a:pPr lvl="1">
              <a:buFontTx/>
              <a:buChar char="-"/>
            </a:pPr>
            <a:r>
              <a:rPr lang="sr-Cyrl-RS" dirty="0"/>
              <a:t>Стабилне фигуре (Отело хеуристика)</a:t>
            </a:r>
          </a:p>
          <a:p>
            <a:pPr lvl="1">
              <a:buFontTx/>
              <a:buChar char="-"/>
            </a:pPr>
            <a:r>
              <a:rPr lang="sr-Cyrl-RS" dirty="0"/>
              <a:t>Индикатор играча који је тренутно на потезу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3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2C7-497B-A5AE-2DA7-7D517570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Надгледано предтренирање за Policy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196D-6C51-51CF-9F98-2337BE11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b="1" i="1" dirty="0"/>
              <a:t>Циљ: </a:t>
            </a:r>
            <a:r>
              <a:rPr lang="sr-Cyrl-RS" i="1" dirty="0"/>
              <a:t>Иницијализовати </a:t>
            </a:r>
            <a:r>
              <a:rPr lang="en-US" i="1" dirty="0"/>
              <a:t>Actor </a:t>
            </a:r>
            <a:r>
              <a:rPr lang="sr-Cyrl-RS" i="1" dirty="0"/>
              <a:t>мрежу са експертским знањем</a:t>
            </a:r>
          </a:p>
          <a:p>
            <a:r>
              <a:rPr lang="sr-Cyrl-RS" b="1" i="1" dirty="0"/>
              <a:t>Процес:</a:t>
            </a:r>
            <a:r>
              <a:rPr lang="sr-Cyrl-RS" i="1" dirty="0"/>
              <a:t> </a:t>
            </a:r>
          </a:p>
          <a:p>
            <a:r>
              <a:rPr lang="sr-Cyrl-RS" i="1" dirty="0"/>
              <a:t>- Скуп података подијељен: 70% обука, 15% валидација, 15% тестирање</a:t>
            </a:r>
          </a:p>
          <a:p>
            <a:r>
              <a:rPr lang="sr-Cyrl-RS" i="1" dirty="0"/>
              <a:t>- Критеријум оптималности: </a:t>
            </a:r>
            <a:r>
              <a:rPr lang="en-US" i="1" dirty="0" err="1"/>
              <a:t>CrossEntropyLoss</a:t>
            </a:r>
            <a:endParaRPr lang="sr-Cyrl-RS" i="1" dirty="0"/>
          </a:p>
          <a:p>
            <a:r>
              <a:rPr lang="sr-Cyrl-RS" i="1" dirty="0"/>
              <a:t>-Оптимизатор: </a:t>
            </a:r>
            <a:r>
              <a:rPr lang="en-US" i="1" dirty="0"/>
              <a:t>Adam (</a:t>
            </a:r>
            <a:r>
              <a:rPr lang="en-US" i="1" dirty="0" err="1"/>
              <a:t>lr</a:t>
            </a:r>
            <a:r>
              <a:rPr lang="en-US" i="1" dirty="0"/>
              <a:t>=0.001)</a:t>
            </a:r>
            <a:endParaRPr lang="sr-Cyrl-RS" i="1" dirty="0"/>
          </a:p>
          <a:p>
            <a:r>
              <a:rPr lang="sr-Cyrl-RS" b="1" i="1" dirty="0"/>
              <a:t>Резултати предтренирања </a:t>
            </a:r>
            <a:r>
              <a:rPr lang="en-US" b="1" i="1" dirty="0"/>
              <a:t>Policy Network</a:t>
            </a:r>
            <a:endParaRPr lang="sr-Cyrl-RS" b="1" i="1" dirty="0"/>
          </a:p>
          <a:p>
            <a:r>
              <a:rPr lang="sr-Cyrl-RS" i="1" dirty="0"/>
              <a:t>- Тачност </a:t>
            </a:r>
            <a:r>
              <a:rPr lang="sr-Cyrl-RS" b="1" i="1" dirty="0"/>
              <a:t>око 50%</a:t>
            </a:r>
          </a:p>
          <a:p>
            <a:r>
              <a:rPr lang="ru-RU" i="1" dirty="0"/>
              <a:t>- Лос на валидационом и тест скупу: </a:t>
            </a:r>
            <a:r>
              <a:rPr lang="ru-RU" b="1" i="1" dirty="0"/>
              <a:t>1,4 – 1,5</a:t>
            </a:r>
            <a:r>
              <a:rPr lang="ru-RU" i="1" dirty="0"/>
              <a:t> </a:t>
            </a:r>
          </a:p>
          <a:p>
            <a:r>
              <a:rPr lang="ru-RU" i="1" dirty="0"/>
              <a:t>- Вријеме конвергенције: </a:t>
            </a:r>
            <a:r>
              <a:rPr lang="ru-RU" b="1" i="1" dirty="0"/>
              <a:t>30 епоха</a:t>
            </a:r>
            <a:endParaRPr lang="sr-Cyrl-RS" i="1" dirty="0"/>
          </a:p>
          <a:p>
            <a:r>
              <a:rPr lang="sr-Cyrl-RS" b="1" i="1" dirty="0"/>
              <a:t>Предност:</a:t>
            </a:r>
            <a:r>
              <a:rPr lang="sr-Cyrl-RS" i="1" dirty="0"/>
              <a:t> Агент почиње са знањем експертских потеза, што убрзава </a:t>
            </a:r>
            <a:r>
              <a:rPr lang="en-US" i="1" dirty="0"/>
              <a:t>RL </a:t>
            </a:r>
            <a:r>
              <a:rPr lang="sr-Cyrl-RS" i="1" dirty="0"/>
              <a:t>фазу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.">
            <a:extLst>
              <a:ext uri="{FF2B5EF4-FFF2-40B4-BE49-F238E27FC236}">
                <a16:creationId xmlns:a16="http://schemas.microsoft.com/office/drawing/2014/main" id="{DBB6CC5F-3BAB-69CB-1216-DA9BA76F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F86E-8009-0283-8FC7-DCA43956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Надгледано предтренирање за </a:t>
            </a:r>
            <a:r>
              <a:rPr lang="en-US" i="1" dirty="0"/>
              <a:t>Value</a:t>
            </a:r>
            <a:r>
              <a:rPr lang="ru-RU" i="1" dirty="0"/>
              <a:t>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724B-6BF4-70FE-9316-1E3607EC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Cyrl-RS" b="1" i="1" dirty="0"/>
              <a:t>Циљ: </a:t>
            </a:r>
            <a:r>
              <a:rPr lang="sr-Cyrl-RS" i="1" dirty="0"/>
              <a:t>Научити вриједност позиција на основу експертских игара</a:t>
            </a:r>
          </a:p>
          <a:p>
            <a:r>
              <a:rPr lang="sr-Cyrl-RS" b="1" i="1" dirty="0"/>
              <a:t>Процес:</a:t>
            </a:r>
            <a:r>
              <a:rPr lang="sr-Cyrl-RS" i="1" dirty="0"/>
              <a:t> </a:t>
            </a:r>
          </a:p>
          <a:p>
            <a:r>
              <a:rPr lang="sr-Cyrl-RS" i="1" dirty="0"/>
              <a:t>- Вриједности (лабеле) израчунате са </a:t>
            </a:r>
            <a:r>
              <a:rPr lang="sr-Latn-RS" i="1" dirty="0"/>
              <a:t>discount </a:t>
            </a:r>
            <a:r>
              <a:rPr lang="sr-Cyrl-RS" i="1" dirty="0"/>
              <a:t>фактором на основу резултата партије</a:t>
            </a:r>
          </a:p>
          <a:p>
            <a:r>
              <a:rPr lang="sr-Cyrl-RS" i="1" dirty="0"/>
              <a:t>- Скуп података подијељен: 70% обука, 15% валидација, 15% тестирање</a:t>
            </a:r>
          </a:p>
          <a:p>
            <a:r>
              <a:rPr lang="sr-Cyrl-RS" i="1" dirty="0"/>
              <a:t>- Критеријум оптималности: </a:t>
            </a:r>
            <a:r>
              <a:rPr lang="en-US" i="1" dirty="0"/>
              <a:t>MSE</a:t>
            </a:r>
            <a:endParaRPr lang="sr-Cyrl-RS" i="1" dirty="0"/>
          </a:p>
          <a:p>
            <a:r>
              <a:rPr lang="sr-Cyrl-RS" i="1" dirty="0"/>
              <a:t>-Оптимизатор: </a:t>
            </a:r>
            <a:r>
              <a:rPr lang="en-US" i="1" dirty="0"/>
              <a:t>Adam (</a:t>
            </a:r>
            <a:r>
              <a:rPr lang="en-US" i="1" dirty="0" err="1"/>
              <a:t>lr</a:t>
            </a:r>
            <a:r>
              <a:rPr lang="en-US" i="1" dirty="0"/>
              <a:t>=0.001)</a:t>
            </a:r>
            <a:endParaRPr lang="sr-Cyrl-RS" i="1" dirty="0"/>
          </a:p>
          <a:p>
            <a:r>
              <a:rPr lang="sr-Cyrl-RS" b="1" i="1" dirty="0"/>
              <a:t>Резултати предтренирања </a:t>
            </a:r>
            <a:r>
              <a:rPr lang="en-US" b="1" i="1" dirty="0"/>
              <a:t>Policy Network</a:t>
            </a:r>
            <a:endParaRPr lang="sr-Cyrl-RS" b="1" i="1" dirty="0"/>
          </a:p>
          <a:p>
            <a:r>
              <a:rPr lang="ru-RU" i="1" dirty="0"/>
              <a:t>- R² на валидационом и тест скупу око </a:t>
            </a:r>
            <a:r>
              <a:rPr lang="ru-RU" b="1" i="1" dirty="0"/>
              <a:t>0.66</a:t>
            </a:r>
            <a:r>
              <a:rPr lang="ru-RU" i="1" dirty="0"/>
              <a:t> </a:t>
            </a:r>
          </a:p>
          <a:p>
            <a:r>
              <a:rPr lang="ru-RU" i="1" dirty="0"/>
              <a:t>- MAE: </a:t>
            </a:r>
            <a:r>
              <a:rPr lang="ru-RU" b="1" i="1" dirty="0"/>
              <a:t>0.25</a:t>
            </a:r>
            <a:r>
              <a:rPr lang="ru-RU" i="1" dirty="0"/>
              <a:t> </a:t>
            </a:r>
          </a:p>
          <a:p>
            <a:r>
              <a:rPr lang="ru-RU" i="1" dirty="0"/>
              <a:t>- </a:t>
            </a:r>
            <a:r>
              <a:rPr lang="en-US" i="1" dirty="0"/>
              <a:t>Overfitting</a:t>
            </a:r>
            <a:r>
              <a:rPr lang="ru-RU" i="1" dirty="0"/>
              <a:t>: минималан (R² gap &lt; 0.05) </a:t>
            </a:r>
          </a:p>
          <a:p>
            <a:r>
              <a:rPr lang="ru-RU" i="1" dirty="0"/>
              <a:t>- Вријеме конвергенције: </a:t>
            </a:r>
            <a:r>
              <a:rPr lang="ru-RU" b="1" i="1" dirty="0"/>
              <a:t>50 епоха</a:t>
            </a:r>
          </a:p>
        </p:txBody>
      </p:sp>
    </p:spTree>
    <p:extLst>
      <p:ext uri="{BB962C8B-B14F-4D97-AF65-F5344CB8AC3E}">
        <p14:creationId xmlns:p14="http://schemas.microsoft.com/office/powerpoint/2010/main" val="361825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DFC69-8B80-3657-8552-5B23E8886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DA55-A240-60F5-83C0-4B123A9C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Учење условљавањем – </a:t>
            </a:r>
            <a:r>
              <a:rPr lang="sr-Latn-RS" dirty="0"/>
              <a:t>Actor-critic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DF0F-3588-3328-726A-89A4FD24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b="1" i="1" dirty="0"/>
              <a:t>Алгоритам:</a:t>
            </a:r>
            <a:endParaRPr lang="sr-Latn-RS" b="1" i="1" dirty="0"/>
          </a:p>
          <a:p>
            <a:r>
              <a:rPr lang="sr-Cyrl-RS" i="1" dirty="0"/>
              <a:t>- Комбинација </a:t>
            </a:r>
            <a:r>
              <a:rPr lang="en-US" i="1" dirty="0"/>
              <a:t>Policy Gradient (Actor) </a:t>
            </a:r>
            <a:r>
              <a:rPr lang="sr-Cyrl-RS" i="1" dirty="0"/>
              <a:t>и </a:t>
            </a:r>
            <a:r>
              <a:rPr lang="en-US" i="1" dirty="0"/>
              <a:t>Value Estimation (Critic) - Actor </a:t>
            </a:r>
            <a:r>
              <a:rPr lang="sr-Cyrl-RS" i="1" dirty="0"/>
              <a:t>бира акције, </a:t>
            </a:r>
            <a:r>
              <a:rPr lang="en-US" i="1" dirty="0"/>
              <a:t>Critic </a:t>
            </a:r>
            <a:r>
              <a:rPr lang="sr-Cyrl-RS" i="1" dirty="0"/>
              <a:t>процењује квалитет </a:t>
            </a:r>
            <a:endParaRPr lang="sr-Latn-RS" i="1" dirty="0"/>
          </a:p>
          <a:p>
            <a:r>
              <a:rPr lang="sr-Cyrl-RS" i="1" dirty="0"/>
              <a:t>- </a:t>
            </a:r>
            <a:r>
              <a:rPr lang="en-US" i="1" dirty="0"/>
              <a:t>Experience Replay: </a:t>
            </a:r>
            <a:r>
              <a:rPr lang="sr-Cyrl-RS" i="1" dirty="0"/>
              <a:t>чување искустава у буферу за стабилније учење </a:t>
            </a:r>
            <a:endParaRPr lang="sr-Latn-RS" i="1" dirty="0"/>
          </a:p>
          <a:p>
            <a:r>
              <a:rPr lang="sr-Cyrl-RS" i="1" dirty="0"/>
              <a:t>- </a:t>
            </a:r>
            <a:r>
              <a:rPr lang="el-GR" i="1" dirty="0"/>
              <a:t>ε-</a:t>
            </a:r>
            <a:r>
              <a:rPr lang="en-US" i="1" dirty="0"/>
              <a:t>greedy: </a:t>
            </a:r>
            <a:r>
              <a:rPr lang="sr-Cyrl-RS" i="1" dirty="0"/>
              <a:t>баланс између истраживања и експлоатације </a:t>
            </a:r>
            <a:endParaRPr lang="sr-Latn-RS" i="1" dirty="0"/>
          </a:p>
          <a:p>
            <a:r>
              <a:rPr lang="sr-Cyrl-RS" b="1" i="1" dirty="0"/>
              <a:t>Хиперпараметри:</a:t>
            </a:r>
            <a:r>
              <a:rPr lang="sr-Cyrl-RS" i="1" dirty="0"/>
              <a:t> </a:t>
            </a:r>
            <a:endParaRPr lang="sr-Latn-RS" i="1" dirty="0"/>
          </a:p>
          <a:p>
            <a:r>
              <a:rPr lang="sr-Cyrl-RS" i="1" dirty="0"/>
              <a:t>- Почетни </a:t>
            </a:r>
            <a:r>
              <a:rPr lang="el-GR" i="1" dirty="0"/>
              <a:t>ε: 0</a:t>
            </a:r>
            <a:r>
              <a:rPr lang="sr-Cyrl-RS" i="1" dirty="0"/>
              <a:t>.3</a:t>
            </a:r>
            <a:r>
              <a:rPr lang="el-GR" i="1" dirty="0"/>
              <a:t> </a:t>
            </a:r>
            <a:endParaRPr lang="sr-Latn-RS" i="1" dirty="0"/>
          </a:p>
          <a:p>
            <a:r>
              <a:rPr lang="el-GR" i="1" dirty="0"/>
              <a:t>- </a:t>
            </a:r>
            <a:r>
              <a:rPr lang="sr-Cyrl-RS" i="1" dirty="0"/>
              <a:t>Крајњи </a:t>
            </a:r>
            <a:r>
              <a:rPr lang="el-GR" i="1" dirty="0"/>
              <a:t>ε: 0.05 </a:t>
            </a:r>
            <a:endParaRPr lang="sr-Latn-RS" i="1" dirty="0"/>
          </a:p>
          <a:p>
            <a:r>
              <a:rPr lang="en-US" i="1" dirty="0"/>
              <a:t> </a:t>
            </a:r>
            <a:r>
              <a:rPr lang="sr-Cyrl-RS" i="1" dirty="0"/>
              <a:t>- 4</a:t>
            </a:r>
            <a:r>
              <a:rPr lang="en-US" i="1" dirty="0"/>
              <a:t>0</a:t>
            </a:r>
            <a:r>
              <a:rPr lang="sr-Cyrl-RS" i="1" dirty="0"/>
              <a:t> </a:t>
            </a:r>
            <a:r>
              <a:rPr lang="en-US" i="1" dirty="0"/>
              <a:t>000 </a:t>
            </a:r>
            <a:r>
              <a:rPr lang="sr-Cyrl-RS" i="1" dirty="0"/>
              <a:t>епизода </a:t>
            </a:r>
            <a:endParaRPr lang="sr-Latn-RS" i="1" dirty="0"/>
          </a:p>
          <a:p>
            <a:r>
              <a:rPr lang="en-US" i="1" dirty="0"/>
              <a:t>- </a:t>
            </a:r>
            <a:r>
              <a:rPr lang="sr-Cyrl-RS" i="1" dirty="0"/>
              <a:t>Капацитет меморије</a:t>
            </a:r>
            <a:r>
              <a:rPr lang="en-US" i="1" dirty="0"/>
              <a:t>: </a:t>
            </a:r>
            <a:r>
              <a:rPr lang="sr-Cyrl-RS" i="1"/>
              <a:t>1 0</a:t>
            </a:r>
            <a:r>
              <a:rPr lang="en-US" i="1" dirty="0"/>
              <a:t>00</a:t>
            </a:r>
            <a:r>
              <a:rPr lang="sr-Latn-RS" i="1" dirty="0"/>
              <a:t> </a:t>
            </a:r>
            <a:r>
              <a:rPr lang="en-US" i="1" dirty="0"/>
              <a:t>000 </a:t>
            </a:r>
            <a:r>
              <a:rPr lang="sr-Cyrl-RS" i="1" dirty="0"/>
              <a:t>искустава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1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colors">
            <a:extLst>
              <a:ext uri="{FF2B5EF4-FFF2-40B4-BE49-F238E27FC236}">
                <a16:creationId xmlns:a16="http://schemas.microsoft.com/office/drawing/2014/main" id="{B99DD46B-1F3E-A9FF-7840-54ED7ADD0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" y="1"/>
            <a:ext cx="12204598" cy="6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5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BA-93F2-A3C8-1B56-288E667E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Евалуација перформанси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AEAE-4112-02F3-8C84-EE3C41E3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 Agent</a:t>
            </a:r>
          </a:p>
          <a:p>
            <a:r>
              <a:rPr lang="sr-Cyrl-RS" dirty="0"/>
              <a:t>- бира насумичне потезе</a:t>
            </a:r>
          </a:p>
          <a:p>
            <a:r>
              <a:rPr lang="sr-Cyrl-RS" dirty="0"/>
              <a:t>- проценат побједа: </a:t>
            </a:r>
            <a:r>
              <a:rPr lang="sr-Cyrl-RS" b="1" dirty="0"/>
              <a:t>98%</a:t>
            </a:r>
          </a:p>
          <a:p>
            <a:r>
              <a:rPr lang="sr-Latn-RS" b="1" dirty="0"/>
              <a:t>Greed</a:t>
            </a:r>
            <a:r>
              <a:rPr lang="en-US" b="1" dirty="0"/>
              <a:t>y Agent</a:t>
            </a:r>
          </a:p>
          <a:p>
            <a:r>
              <a:rPr lang="sr-Cyrl-RS" dirty="0"/>
              <a:t>- увијек бира потез који преузима највише фигура</a:t>
            </a:r>
          </a:p>
          <a:p>
            <a:r>
              <a:rPr lang="sr-Cyrl-RS" dirty="0"/>
              <a:t>- проценат побједа: </a:t>
            </a:r>
            <a:r>
              <a:rPr lang="sr-Cyrl-RS" b="1" dirty="0"/>
              <a:t>90%</a:t>
            </a:r>
          </a:p>
          <a:p>
            <a:r>
              <a:rPr lang="en-US" b="1" dirty="0"/>
              <a:t>Heuristic Agent</a:t>
            </a:r>
            <a:endParaRPr lang="sr-Cyrl-RS" b="1" dirty="0"/>
          </a:p>
          <a:p>
            <a:r>
              <a:rPr lang="sr-Cyrl-RS" dirty="0"/>
              <a:t>- бира потез који максимизује вриједност људски створене хеуристике за дату таблу</a:t>
            </a:r>
          </a:p>
          <a:p>
            <a:r>
              <a:rPr lang="sr-Cyrl-RS" dirty="0"/>
              <a:t>- проценат побједа: </a:t>
            </a:r>
            <a:r>
              <a:rPr lang="sr-Cyrl-RS" b="1" dirty="0"/>
              <a:t>82%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696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9F6F-D5E5-CF87-1477-7E44EB24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Учење ван људских граница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C009-8687-53C4-80A5-7A298FBD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/>
              <a:t>- Учење условљавањем донијело је знатан напредак у односу на само надгледано учење</a:t>
            </a:r>
          </a:p>
          <a:p>
            <a:r>
              <a:rPr lang="sr-Cyrl-RS" sz="2400" dirty="0"/>
              <a:t>- Упркос проблемима са конвергенцијом, финални резултат је задовољавајући</a:t>
            </a:r>
          </a:p>
          <a:p>
            <a:r>
              <a:rPr lang="sr-Cyrl-RS" sz="2400" dirty="0"/>
              <a:t>- Проценат побједа финалног модела: </a:t>
            </a:r>
            <a:r>
              <a:rPr lang="sr-Cyrl-RS" sz="2400" b="1" dirty="0"/>
              <a:t>62%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1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8A-83AE-967A-2094-21374B76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g mono"/>
              </a:rPr>
              <a:t>Отело (Reversi)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48222-BC94-8FF5-5027-2CF07DD4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- Отело је стратешка игра за два играча на табли 8×8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- Циљ: на крају игре имати више фигура своје боје од противника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- Карактеристике: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  - Простор стања: ~10^20 позиција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  - Прос</a:t>
            </a:r>
            <a:r>
              <a:rPr lang="en-US" sz="2400" dirty="0"/>
              <a:t>j</a:t>
            </a:r>
            <a:r>
              <a:rPr lang="ru-RU" sz="2400" dirty="0"/>
              <a:t>ечан број потеза: ~60 по игри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  - Фактор гранања: ~10 (прос</a:t>
            </a:r>
            <a:r>
              <a:rPr lang="en-US" sz="2400" dirty="0"/>
              <a:t>j</a:t>
            </a:r>
            <a:r>
              <a:rPr lang="ru-RU" sz="2400" dirty="0"/>
              <a:t>ечно 10 легалних потеза по позицији)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  - Потпуне информације: оба играча виде </a:t>
            </a:r>
            <a:r>
              <a:rPr lang="sr-Cyrl-RS" sz="2400" dirty="0"/>
              <a:t>цијелу</a:t>
            </a:r>
            <a:r>
              <a:rPr lang="ru-RU" sz="2400" dirty="0"/>
              <a:t> таблу</a:t>
            </a:r>
            <a:endParaRPr lang="en-US" sz="2400" dirty="0"/>
          </a:p>
        </p:txBody>
      </p:sp>
      <p:pic>
        <p:nvPicPr>
          <p:cNvPr id="1026" name="Picture 2" descr="Play Othello online - eOthello">
            <a:extLst>
              <a:ext uri="{FF2B5EF4-FFF2-40B4-BE49-F238E27FC236}">
                <a16:creationId xmlns:a16="http://schemas.microsoft.com/office/drawing/2014/main" id="{9E05D58E-9B30-F1BB-0281-C0327E8F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23" y="3039109"/>
            <a:ext cx="1763777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5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0D5A-CF55-FC92-CE93-6E8C245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Проширења и даљи развој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4B80-2CB0-D4E3-C3CF-22273DC5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b="1" i="1" dirty="0"/>
              <a:t>Потенцијална унапређења:</a:t>
            </a:r>
          </a:p>
          <a:p>
            <a:r>
              <a:rPr lang="sr-Cyrl-RS" i="1" dirty="0"/>
              <a:t>- </a:t>
            </a:r>
            <a:r>
              <a:rPr lang="en-US" i="1" dirty="0"/>
              <a:t>Monte Carlo Tree Search (MCTS) </a:t>
            </a:r>
            <a:r>
              <a:rPr lang="sr-Cyrl-RS" i="1" dirty="0"/>
              <a:t>са неуронском проценом </a:t>
            </a:r>
          </a:p>
          <a:p>
            <a:r>
              <a:rPr lang="sr-Cyrl-RS" i="1" dirty="0"/>
              <a:t>- Истраживање других архитектура и упоређивање резултата</a:t>
            </a:r>
          </a:p>
          <a:p>
            <a:endParaRPr lang="sr-Cyrl-RS" i="1" dirty="0"/>
          </a:p>
          <a:p>
            <a:r>
              <a:rPr lang="sr-Cyrl-RS" b="1" i="1" dirty="0"/>
              <a:t>Научни допринос:</a:t>
            </a:r>
            <a:r>
              <a:rPr lang="sr-Cyrl-RS" i="1" dirty="0"/>
              <a:t> </a:t>
            </a:r>
          </a:p>
          <a:p>
            <a:r>
              <a:rPr lang="sr-Cyrl-RS" i="1" dirty="0"/>
              <a:t>- Демонстрација </a:t>
            </a:r>
            <a:r>
              <a:rPr lang="en-US" i="1" dirty="0"/>
              <a:t>Actor-Critic </a:t>
            </a:r>
            <a:r>
              <a:rPr lang="sr-Cyrl-RS" i="1" dirty="0"/>
              <a:t>ефикасности на детерминистичким играма</a:t>
            </a:r>
          </a:p>
          <a:p>
            <a:r>
              <a:rPr lang="sr-Cyrl-RS" i="1" dirty="0"/>
              <a:t>- Евидентирање користи предтренирања у учењу условљавањем</a:t>
            </a:r>
          </a:p>
          <a:p>
            <a:r>
              <a:rPr lang="sr-Cyrl-RS" i="1" dirty="0"/>
              <a:t>- Репликабилан напредак кроз јасно документовану архитектуру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38C4D-C20F-7A1C-A373-6F7B085B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Учење условљавањем</a:t>
            </a:r>
            <a:r>
              <a:rPr lang="sr-Latn-RS" dirty="0"/>
              <a:t> (Reinforcement Learning)</a:t>
            </a:r>
            <a:endParaRPr lang="en-US" dirty="0"/>
          </a:p>
        </p:txBody>
      </p:sp>
      <p:pic>
        <p:nvPicPr>
          <p:cNvPr id="2050" name="Picture 2" descr="What is Reinforcement Learning: Overview, Comparisons and Ap">
            <a:extLst>
              <a:ext uri="{FF2B5EF4-FFF2-40B4-BE49-F238E27FC236}">
                <a16:creationId xmlns:a16="http://schemas.microsoft.com/office/drawing/2014/main" id="{7974F51D-2797-D849-B5A3-CEE23E7EF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881188"/>
            <a:ext cx="97631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6960-27FE-905F-67DD-E6EEABED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Белманове једначине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4DA6-E7CB-C632-B1AC-C9492070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48" y="1828799"/>
            <a:ext cx="4998720" cy="4023360"/>
          </a:xfrm>
        </p:spPr>
        <p:txBody>
          <a:bodyPr>
            <a:normAutofit/>
          </a:bodyPr>
          <a:lstStyle/>
          <a:p>
            <a:r>
              <a:rPr lang="en-US" b="1" dirty="0"/>
              <a:t>State Value </a:t>
            </a:r>
            <a:r>
              <a:rPr lang="sr-Cyrl-RS" b="1" dirty="0"/>
              <a:t>функција </a:t>
            </a:r>
            <a:r>
              <a:rPr lang="en-US" b="1" dirty="0"/>
              <a:t>V(s):</a:t>
            </a:r>
            <a:endParaRPr lang="sr-Cyrl-RS" b="1" dirty="0"/>
          </a:p>
          <a:p>
            <a:r>
              <a:rPr lang="en-US" dirty="0"/>
              <a:t>- </a:t>
            </a:r>
            <a:r>
              <a:rPr lang="sr-Cyrl-RS" dirty="0"/>
              <a:t>Представља очекивану награду почевши од стања </a:t>
            </a:r>
            <a:r>
              <a:rPr lang="en-US" b="1" dirty="0"/>
              <a:t>s</a:t>
            </a:r>
            <a:r>
              <a:rPr lang="en-US" dirty="0"/>
              <a:t> </a:t>
            </a:r>
            <a:endParaRPr lang="sr-Cyrl-RS" dirty="0"/>
          </a:p>
          <a:p>
            <a:r>
              <a:rPr lang="en-US" dirty="0"/>
              <a:t>- </a:t>
            </a:r>
            <a:r>
              <a:rPr lang="en-US" b="1" dirty="0"/>
              <a:t>V(s) = E[r + </a:t>
            </a:r>
            <a:r>
              <a:rPr lang="el-GR" b="1" dirty="0"/>
              <a:t>γ·</a:t>
            </a:r>
            <a:r>
              <a:rPr lang="en-US" b="1" dirty="0"/>
              <a:t>V(s') | s, a~</a:t>
            </a:r>
            <a:r>
              <a:rPr lang="el-GR" b="1" dirty="0"/>
              <a:t>π(</a:t>
            </a:r>
            <a:r>
              <a:rPr lang="en-US" b="1" dirty="0"/>
              <a:t>s)] </a:t>
            </a:r>
            <a:endParaRPr lang="sr-Cyrl-RS" b="1" dirty="0"/>
          </a:p>
          <a:p>
            <a:r>
              <a:rPr lang="en-US" dirty="0"/>
              <a:t>- r: </a:t>
            </a:r>
            <a:r>
              <a:rPr lang="sr-Cyrl-RS" dirty="0"/>
              <a:t>непосредна награда </a:t>
            </a:r>
          </a:p>
          <a:p>
            <a:r>
              <a:rPr lang="sr-Cyrl-RS" dirty="0"/>
              <a:t>- </a:t>
            </a:r>
            <a:r>
              <a:rPr lang="el-GR" dirty="0"/>
              <a:t>γ: </a:t>
            </a:r>
            <a:r>
              <a:rPr lang="en-US" dirty="0"/>
              <a:t>discount factor</a:t>
            </a:r>
            <a:r>
              <a:rPr lang="sr-Cyrl-RS" dirty="0"/>
              <a:t> (0.99)</a:t>
            </a:r>
          </a:p>
          <a:p>
            <a:r>
              <a:rPr lang="sr-Cyrl-RS" dirty="0"/>
              <a:t> - будуће награде су мање значајне </a:t>
            </a:r>
          </a:p>
          <a:p>
            <a:r>
              <a:rPr lang="sr-Cyrl-RS" dirty="0"/>
              <a:t>- </a:t>
            </a:r>
            <a:r>
              <a:rPr lang="en-US" dirty="0"/>
              <a:t>V(s'): </a:t>
            </a:r>
            <a:r>
              <a:rPr lang="sr-Cyrl-RS" dirty="0"/>
              <a:t>вредност следећег стања </a:t>
            </a:r>
          </a:p>
          <a:p>
            <a:r>
              <a:rPr lang="sr-Cyrl-RS" dirty="0"/>
              <a:t>- </a:t>
            </a:r>
            <a:r>
              <a:rPr lang="el-GR" dirty="0"/>
              <a:t>π(</a:t>
            </a:r>
            <a:r>
              <a:rPr lang="en-US" dirty="0"/>
              <a:t>s): </a:t>
            </a:r>
            <a:r>
              <a:rPr lang="sr-Cyrl-RS" dirty="0"/>
              <a:t>политика која даје вероватноће акција </a:t>
            </a:r>
            <a:endParaRPr lang="sr-Cyrl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17319-E664-A7A7-180A-26DA60B317D7}"/>
              </a:ext>
            </a:extLst>
          </p:cNvPr>
          <p:cNvSpPr txBox="1"/>
          <p:nvPr/>
        </p:nvSpPr>
        <p:spPr>
          <a:xfrm>
            <a:off x="6290733" y="1828799"/>
            <a:ext cx="5059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Action-Value </a:t>
            </a:r>
            <a:r>
              <a:rPr lang="sr-Cyrl-RS" sz="2000" b="1" dirty="0"/>
              <a:t>функција </a:t>
            </a:r>
            <a:r>
              <a:rPr lang="en-US" sz="2000" b="1" dirty="0"/>
              <a:t>Q(</a:t>
            </a:r>
            <a:r>
              <a:rPr lang="en-US" sz="2000" b="1" dirty="0" err="1"/>
              <a:t>s,a</a:t>
            </a:r>
            <a:r>
              <a:rPr lang="en-US" sz="2000" b="1" dirty="0"/>
              <a:t>):</a:t>
            </a:r>
            <a:endParaRPr lang="sr-Cyrl-RS" sz="2000" b="1" dirty="0"/>
          </a:p>
          <a:p>
            <a:r>
              <a:rPr lang="en-US" sz="2000" dirty="0"/>
              <a:t>- </a:t>
            </a:r>
            <a:r>
              <a:rPr lang="sr-Cyrl-RS" sz="2000" dirty="0"/>
              <a:t>Вриједност извршавања специфичне акције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sr-Cyrl-RS" sz="2000" dirty="0"/>
              <a:t>у стању </a:t>
            </a:r>
            <a:r>
              <a:rPr lang="en-US" sz="2000" b="1" dirty="0"/>
              <a:t>s</a:t>
            </a:r>
            <a:endParaRPr lang="sr-Cyrl-RS" sz="2000" b="1" dirty="0"/>
          </a:p>
          <a:p>
            <a:r>
              <a:rPr lang="en-US" sz="2000" dirty="0"/>
              <a:t> - </a:t>
            </a:r>
            <a:r>
              <a:rPr lang="en-US" sz="2000" b="1" dirty="0"/>
              <a:t>Q(</a:t>
            </a:r>
            <a:r>
              <a:rPr lang="en-US" sz="2000" b="1" dirty="0" err="1"/>
              <a:t>s,a</a:t>
            </a:r>
            <a:r>
              <a:rPr lang="en-US" sz="2000" b="1" dirty="0"/>
              <a:t>) = E[r + </a:t>
            </a:r>
            <a:r>
              <a:rPr lang="el-GR" sz="2000" b="1" dirty="0"/>
              <a:t>γ·</a:t>
            </a:r>
            <a:r>
              <a:rPr lang="en-US" sz="2000" b="1" dirty="0" err="1"/>
              <a:t>max_a</a:t>
            </a:r>
            <a:r>
              <a:rPr lang="en-US" sz="2000" b="1" dirty="0"/>
              <a:t>' Q(s', a') | s, a]</a:t>
            </a:r>
            <a:endParaRPr lang="sr-Cyrl-RS" sz="2000" b="1" dirty="0"/>
          </a:p>
          <a:p>
            <a:endParaRPr lang="sr-Cyrl-RS" sz="2000" b="1" dirty="0"/>
          </a:p>
          <a:p>
            <a:endParaRPr lang="sr-Cyrl-RS" sz="2000" b="1" dirty="0"/>
          </a:p>
          <a:p>
            <a:r>
              <a:rPr lang="sr-Cyrl-RS" sz="2000" b="1" dirty="0"/>
              <a:t>Оптимална политика:</a:t>
            </a:r>
          </a:p>
          <a:p>
            <a:pPr marL="342900" indent="-342900">
              <a:buFontTx/>
              <a:buChar char="-"/>
            </a:pPr>
            <a:r>
              <a:rPr lang="el-GR" sz="2000" dirty="0"/>
              <a:t>π</a:t>
            </a:r>
            <a:r>
              <a:rPr lang="el-GR" sz="2000" i="1" dirty="0"/>
              <a:t>*(</a:t>
            </a:r>
            <a:r>
              <a:rPr lang="en-US" sz="2000" i="1" dirty="0"/>
              <a:t>s) = </a:t>
            </a:r>
            <a:r>
              <a:rPr lang="en-US" sz="2000" i="1" dirty="0" err="1"/>
              <a:t>argmax_a</a:t>
            </a:r>
            <a:r>
              <a:rPr lang="en-US" sz="2000" i="1" dirty="0"/>
              <a:t> Q(</a:t>
            </a:r>
            <a:r>
              <a:rPr lang="en-US" sz="2000" i="1" dirty="0" err="1"/>
              <a:t>s,a</a:t>
            </a:r>
            <a:r>
              <a:rPr lang="en-US" sz="2000" i="1" dirty="0"/>
              <a:t>) </a:t>
            </a:r>
            <a:endParaRPr lang="sr-Cyrl-RS" sz="2000" i="1" dirty="0"/>
          </a:p>
          <a:p>
            <a:pPr marL="342900" indent="-342900">
              <a:buFontTx/>
              <a:buChar char="-"/>
            </a:pPr>
            <a:r>
              <a:rPr lang="sr-Cyrl-RS" sz="2000" i="1" dirty="0"/>
              <a:t>Бирај акцију са највишом </a:t>
            </a:r>
            <a:r>
              <a:rPr lang="en-US" sz="2000" i="1" dirty="0"/>
              <a:t>Q-</a:t>
            </a:r>
            <a:r>
              <a:rPr lang="sr-Cyrl-RS" sz="2000" i="1" dirty="0"/>
              <a:t>вриједношћу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82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D9C4-DF3B-9280-77C8-DAF138E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 (DQN) </a:t>
            </a:r>
            <a:r>
              <a:rPr lang="sr-Cyrl-RS" dirty="0"/>
              <a:t>алгоритам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685E-7A40-2927-5E4B-5CB6184B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b="1" i="1" dirty="0"/>
              <a:t>Проблем са обичним </a:t>
            </a:r>
            <a:r>
              <a:rPr lang="en-US" b="1" i="1" dirty="0"/>
              <a:t>Q-learning-</a:t>
            </a:r>
            <a:r>
              <a:rPr lang="sr-Cyrl-RS" b="1" i="1" dirty="0"/>
              <a:t>ом:</a:t>
            </a:r>
          </a:p>
          <a:p>
            <a:r>
              <a:rPr lang="sr-Cyrl-RS" i="1" dirty="0"/>
              <a:t>- Не можемо чувати </a:t>
            </a:r>
            <a:r>
              <a:rPr lang="en-US" i="1" dirty="0"/>
              <a:t>Q-</a:t>
            </a:r>
            <a:r>
              <a:rPr lang="sr-Cyrl-RS" i="1" dirty="0"/>
              <a:t>вриједности за све комбинације (</a:t>
            </a:r>
            <a:r>
              <a:rPr lang="en-US" i="1" dirty="0"/>
              <a:t>s, a) </a:t>
            </a:r>
            <a:r>
              <a:rPr lang="sr-Cyrl-RS" i="1" dirty="0"/>
              <a:t>парова</a:t>
            </a:r>
          </a:p>
          <a:p>
            <a:r>
              <a:rPr lang="sr-Cyrl-RS" i="1" dirty="0"/>
              <a:t>- За Отело: 8×8 таблу са 2^64 позиција × 64 потеза = необрачунљиво </a:t>
            </a:r>
          </a:p>
          <a:p>
            <a:endParaRPr lang="sr-Cyrl-RS" b="1" i="1" dirty="0"/>
          </a:p>
          <a:p>
            <a:r>
              <a:rPr lang="sr-Cyrl-RS" b="1" i="1" dirty="0"/>
              <a:t>Рјешење – </a:t>
            </a:r>
            <a:r>
              <a:rPr lang="en-US" b="1" i="1" dirty="0"/>
              <a:t>DQN:</a:t>
            </a:r>
            <a:endParaRPr lang="sr-Cyrl-RS" b="1" i="1" dirty="0"/>
          </a:p>
          <a:p>
            <a:r>
              <a:rPr lang="en-US" i="1" dirty="0"/>
              <a:t>- </a:t>
            </a:r>
            <a:r>
              <a:rPr lang="sr-Cyrl-RS" i="1" dirty="0"/>
              <a:t>Користимо неуронску мрежу да апроксимирамо </a:t>
            </a:r>
            <a:r>
              <a:rPr lang="en-US" i="1" dirty="0"/>
              <a:t>Q </a:t>
            </a:r>
            <a:r>
              <a:rPr lang="sr-Cyrl-RS" i="1" dirty="0"/>
              <a:t>функцију</a:t>
            </a:r>
          </a:p>
          <a:p>
            <a:r>
              <a:rPr lang="sr-Cyrl-RS" i="1" dirty="0"/>
              <a:t>- Мрежа учи: за дато стање → враћа </a:t>
            </a:r>
            <a:r>
              <a:rPr lang="en-US" i="1" dirty="0"/>
              <a:t>Q-</a:t>
            </a:r>
            <a:r>
              <a:rPr lang="sr-Cyrl-RS" i="1" dirty="0"/>
              <a:t>вредности за све могуће акције</a:t>
            </a:r>
          </a:p>
          <a:p>
            <a:r>
              <a:rPr lang="sr-Cyrl-RS" i="1" dirty="0"/>
              <a:t>- Конволутивни</a:t>
            </a:r>
            <a:r>
              <a:rPr lang="en-US" i="1" dirty="0"/>
              <a:t> </a:t>
            </a:r>
            <a:r>
              <a:rPr lang="sr-Cyrl-RS" i="1" dirty="0"/>
              <a:t>слојеви (ексттракција особина) → </a:t>
            </a:r>
            <a:r>
              <a:rPr lang="en-US" i="1" dirty="0"/>
              <a:t>FC </a:t>
            </a:r>
            <a:r>
              <a:rPr lang="sr-Cyrl-RS" i="1" dirty="0"/>
              <a:t>слојеви → </a:t>
            </a:r>
            <a:r>
              <a:rPr lang="sr-Latn-RS" i="1" dirty="0"/>
              <a:t>Q</a:t>
            </a:r>
            <a:r>
              <a:rPr lang="en-US" i="1" dirty="0"/>
              <a:t>-</a:t>
            </a:r>
            <a:r>
              <a:rPr lang="sr-Cyrl-RS" i="1" dirty="0"/>
              <a:t>вриједности акција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D24-5EDE-8356-EB51-0A5E8BD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 (DQN) </a:t>
            </a:r>
            <a:r>
              <a:rPr lang="sr-Cyrl-RS" dirty="0"/>
              <a:t>алгоритам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CCC9-9F9A-DC05-B614-C1B02E8B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Experience Replay</a:t>
            </a:r>
            <a:endParaRPr lang="sr-Cyrl-RS" i="1" dirty="0"/>
          </a:p>
          <a:p>
            <a:r>
              <a:rPr lang="en-US" i="1" dirty="0"/>
              <a:t>- </a:t>
            </a:r>
            <a:r>
              <a:rPr lang="sr-Cyrl-RS" i="1" dirty="0"/>
              <a:t>Најновијих К искустаба (</a:t>
            </a:r>
            <a:r>
              <a:rPr lang="en-US" i="1" dirty="0"/>
              <a:t>s, a, r, s’)</a:t>
            </a:r>
            <a:r>
              <a:rPr lang="sr-Cyrl-RS" i="1" dirty="0"/>
              <a:t> се чува</a:t>
            </a:r>
            <a:r>
              <a:rPr lang="en-US" i="1" dirty="0"/>
              <a:t> </a:t>
            </a:r>
            <a:r>
              <a:rPr lang="sr-Cyrl-RS" i="1" dirty="0"/>
              <a:t>у бафер </a:t>
            </a:r>
          </a:p>
          <a:p>
            <a:r>
              <a:rPr lang="sr-Cyrl-RS" i="1" dirty="0"/>
              <a:t>- Случајан одабир беча за обуку (не секвенцијално!) </a:t>
            </a:r>
          </a:p>
          <a:p>
            <a:r>
              <a:rPr lang="sr-Cyrl-RS" i="1" dirty="0"/>
              <a:t>- Разлог: Смањује корелацију између узастопних узорака</a:t>
            </a:r>
          </a:p>
          <a:p>
            <a:r>
              <a:rPr lang="en-US" b="1" i="1" dirty="0"/>
              <a:t>Target Network</a:t>
            </a:r>
            <a:endParaRPr lang="sr-Cyrl-RS" i="1" dirty="0"/>
          </a:p>
          <a:p>
            <a:r>
              <a:rPr lang="en-US" i="1" dirty="0"/>
              <a:t>- </a:t>
            </a:r>
            <a:r>
              <a:rPr lang="sr-Cyrl-RS" i="1" dirty="0"/>
              <a:t>Две мреже: главна </a:t>
            </a:r>
            <a:r>
              <a:rPr lang="en-US" i="1" dirty="0"/>
              <a:t>Q-</a:t>
            </a:r>
            <a:r>
              <a:rPr lang="sr-Cyrl-RS" i="1" dirty="0"/>
              <a:t>мрежа и </a:t>
            </a:r>
            <a:r>
              <a:rPr lang="en-US" i="1" dirty="0"/>
              <a:t>target Q-</a:t>
            </a:r>
            <a:r>
              <a:rPr lang="sr-Cyrl-RS" i="1" dirty="0"/>
              <a:t>мрежа</a:t>
            </a:r>
          </a:p>
          <a:p>
            <a:r>
              <a:rPr lang="sr-Cyrl-RS" i="1" dirty="0"/>
              <a:t>- </a:t>
            </a:r>
            <a:r>
              <a:rPr lang="en-US" i="1" dirty="0"/>
              <a:t>Target </a:t>
            </a:r>
            <a:r>
              <a:rPr lang="sr-Cyrl-RS" i="1" dirty="0"/>
              <a:t>мрежа је копија главне мреже на сваких К корака</a:t>
            </a:r>
          </a:p>
          <a:p>
            <a:r>
              <a:rPr lang="sr-Cyrl-RS" i="1" dirty="0"/>
              <a:t>- Смањује инстабилност – циљне вриједности се не мијењају при сваком кораку </a:t>
            </a:r>
            <a:br>
              <a:rPr lang="sr-Cyrl-R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8404-40C3-E262-78D1-5B37E25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Actor-Critic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EA2-1114-7A3C-A4FC-D86476E1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Actor – Policy Network </a:t>
            </a:r>
            <a:r>
              <a:rPr lang="el-GR" b="1" i="1" dirty="0"/>
              <a:t>π(</a:t>
            </a:r>
            <a:r>
              <a:rPr lang="en-US" b="1" i="1" dirty="0" err="1"/>
              <a:t>a|s</a:t>
            </a:r>
            <a:r>
              <a:rPr lang="en-US" b="1" i="1" dirty="0"/>
              <a:t>):</a:t>
            </a:r>
            <a:endParaRPr lang="sr-Cyrl-RS" i="1" dirty="0"/>
          </a:p>
          <a:p>
            <a:r>
              <a:rPr lang="en-US" i="1" dirty="0"/>
              <a:t>- </a:t>
            </a:r>
            <a:r>
              <a:rPr lang="sr-Cyrl-RS" i="1" dirty="0"/>
              <a:t>Учи </a:t>
            </a:r>
            <a:r>
              <a:rPr lang="sr-Cyrl-RS" b="1" i="1" dirty="0"/>
              <a:t>политику</a:t>
            </a:r>
            <a:r>
              <a:rPr lang="sr-Cyrl-RS" i="1" dirty="0"/>
              <a:t>: дато стање → вјероватноћа за сваку акцију</a:t>
            </a:r>
          </a:p>
          <a:p>
            <a:r>
              <a:rPr lang="sr-Cyrl-RS" i="1" dirty="0"/>
              <a:t>- Резултат: вјероватноћа за 64 могућа потеза на табли</a:t>
            </a:r>
          </a:p>
          <a:p>
            <a:r>
              <a:rPr lang="sr-Cyrl-RS" i="1" dirty="0"/>
              <a:t>- Користи: </a:t>
            </a:r>
            <a:r>
              <a:rPr lang="en-US" i="1" dirty="0"/>
              <a:t>Policy Gradient </a:t>
            </a:r>
            <a:r>
              <a:rPr lang="sr-Cyrl-RS" i="1" dirty="0"/>
              <a:t>методе</a:t>
            </a:r>
          </a:p>
          <a:p>
            <a:r>
              <a:rPr lang="sr-Cyrl-RS" i="1" dirty="0"/>
              <a:t>- Предност: Директно оптимизујемо то што нас занима - избор потеза </a:t>
            </a:r>
          </a:p>
          <a:p>
            <a:r>
              <a:rPr lang="en-US" b="1" i="1" dirty="0"/>
              <a:t>Critic – Value Network V(s):</a:t>
            </a:r>
            <a:endParaRPr lang="sr-Cyrl-RS" i="1" dirty="0"/>
          </a:p>
          <a:p>
            <a:r>
              <a:rPr lang="en-US" i="1" dirty="0"/>
              <a:t>- </a:t>
            </a:r>
            <a:r>
              <a:rPr lang="sr-Cyrl-RS" i="1" dirty="0"/>
              <a:t>Учи </a:t>
            </a:r>
            <a:r>
              <a:rPr lang="en-US" b="1" i="1" dirty="0"/>
              <a:t>value </a:t>
            </a:r>
            <a:r>
              <a:rPr lang="sr-Cyrl-RS" b="1" i="1" dirty="0"/>
              <a:t>функцију</a:t>
            </a:r>
            <a:r>
              <a:rPr lang="sr-Cyrl-RS" i="1" dirty="0"/>
              <a:t>: дато стање → вриједност позиције</a:t>
            </a:r>
          </a:p>
          <a:p>
            <a:r>
              <a:rPr lang="sr-Cyrl-RS" i="1" dirty="0"/>
              <a:t>- Резултат: једна вриједност (колико добра је позиција) </a:t>
            </a:r>
          </a:p>
          <a:p>
            <a:r>
              <a:rPr lang="sr-Cyrl-RS" i="1" dirty="0"/>
              <a:t>- Користи: </a:t>
            </a:r>
            <a:r>
              <a:rPr lang="en-US" i="1" dirty="0"/>
              <a:t>Regression (MSE)</a:t>
            </a:r>
            <a:endParaRPr lang="sr-Cyrl-RS" i="1" dirty="0"/>
          </a:p>
          <a:p>
            <a:r>
              <a:rPr lang="en-US" i="1" dirty="0"/>
              <a:t>- </a:t>
            </a:r>
            <a:r>
              <a:rPr lang="sr-Cyrl-RS" i="1" dirty="0"/>
              <a:t>Улога: Процјењује да ли је агент на добром путу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964-8D63-E3F4-FCB9-F62CD73B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Actor-Critic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AB1A-1C0F-D760-FCE9-2D5C1EF9E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r-Latn-RS" b="1" i="1" dirty="0"/>
                  <a:t>Advantage </a:t>
                </a:r>
                <a:r>
                  <a:rPr lang="sr-Cyrl-RS" i="1" dirty="0"/>
                  <a:t>функција</a:t>
                </a:r>
              </a:p>
              <a:p>
                <a:r>
                  <a:rPr lang="en-US" i="1" dirty="0"/>
                  <a:t>- </a:t>
                </a:r>
                <a:r>
                  <a:rPr lang="pt-BR" b="1" i="1" dirty="0"/>
                  <a:t>A</a:t>
                </a:r>
                <a:r>
                  <a:rPr lang="pt-BR" b="1" dirty="0"/>
                  <a:t>(</a:t>
                </a:r>
                <a:r>
                  <a:rPr lang="pt-BR" b="1" i="1" dirty="0"/>
                  <a:t>s</a:t>
                </a:r>
                <a:r>
                  <a:rPr lang="pt-BR" b="1" dirty="0"/>
                  <a:t>,</a:t>
                </a:r>
                <a:r>
                  <a:rPr lang="pt-BR" b="1" i="1" dirty="0"/>
                  <a:t>a</a:t>
                </a:r>
                <a:r>
                  <a:rPr lang="pt-BR" b="1" dirty="0"/>
                  <a:t>)</a:t>
                </a:r>
                <a:r>
                  <a:rPr lang="sr-Cyrl-RS" b="1" dirty="0"/>
                  <a:t> </a:t>
                </a:r>
                <a:r>
                  <a:rPr lang="pt-BR" b="1" dirty="0"/>
                  <a:t>=</a:t>
                </a:r>
                <a:r>
                  <a:rPr lang="sr-Cyrl-RS" b="1" dirty="0"/>
                  <a:t> </a:t>
                </a:r>
                <a:r>
                  <a:rPr lang="pt-BR" b="1" i="1" dirty="0"/>
                  <a:t>Q</a:t>
                </a:r>
                <a:r>
                  <a:rPr lang="pt-BR" b="1" dirty="0"/>
                  <a:t>(</a:t>
                </a:r>
                <a:r>
                  <a:rPr lang="pt-BR" b="1" i="1" dirty="0"/>
                  <a:t>s</a:t>
                </a:r>
                <a:r>
                  <a:rPr lang="pt-BR" b="1" dirty="0"/>
                  <a:t>,</a:t>
                </a:r>
                <a:r>
                  <a:rPr lang="pt-BR" b="1" i="1" dirty="0"/>
                  <a:t>a</a:t>
                </a:r>
                <a:r>
                  <a:rPr lang="pt-BR" b="1" dirty="0"/>
                  <a:t>)</a:t>
                </a:r>
                <a:r>
                  <a:rPr lang="sr-Cyrl-RS" b="1" dirty="0"/>
                  <a:t> </a:t>
                </a:r>
                <a:r>
                  <a:rPr lang="pt-BR" b="1" dirty="0"/>
                  <a:t>−</a:t>
                </a:r>
                <a:r>
                  <a:rPr lang="sr-Cyrl-RS" b="1" dirty="0"/>
                  <a:t> </a:t>
                </a:r>
                <a:r>
                  <a:rPr lang="pt-BR" b="1" i="1" dirty="0"/>
                  <a:t>V</a:t>
                </a:r>
                <a:r>
                  <a:rPr lang="pt-BR" b="1" dirty="0"/>
                  <a:t>(</a:t>
                </a:r>
                <a:r>
                  <a:rPr lang="pt-BR" b="1" i="1" dirty="0"/>
                  <a:t>s</a:t>
                </a:r>
                <a:r>
                  <a:rPr lang="pt-BR" b="1" dirty="0"/>
                  <a:t>)</a:t>
                </a:r>
                <a:endParaRPr lang="sr-Cyrl-RS" b="1" dirty="0"/>
              </a:p>
              <a:p>
                <a:r>
                  <a:rPr lang="sr-Cyrl-RS" i="1" dirty="0"/>
                  <a:t>- Колику предност доноси дата акција</a:t>
                </a:r>
              </a:p>
              <a:p>
                <a:r>
                  <a:rPr lang="en-US" b="1" i="1" dirty="0"/>
                  <a:t>Policy gradient (actor)</a:t>
                </a:r>
                <a:endParaRPr lang="sr-Cyrl-RS" i="1" dirty="0"/>
              </a:p>
              <a:p>
                <a:r>
                  <a:rPr lang="en-US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sr-Cyrl-RS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b="1" i="1" dirty="0"/>
                  <a:t>Value function update (critic)</a:t>
                </a:r>
                <a:endParaRPr lang="sr-Cyrl-RS" i="1" dirty="0"/>
              </a:p>
              <a:p>
                <a:r>
                  <a:rPr lang="en-US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i="1" dirty="0"/>
              </a:p>
              <a:p>
                <a:r>
                  <a:rPr lang="en-US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AB1A-1C0F-D760-FCE9-2D5C1EF9E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606" t="-2206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6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A637-23CD-6ED3-02A2-FEFA9850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Actor-Critic </a:t>
            </a:r>
            <a:r>
              <a:rPr lang="sr-Cyrl-RS" i="1" dirty="0"/>
              <a:t>имплементација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860E-8E8B-BC6B-B681-EC24617C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Policy Network (Actor)</a:t>
            </a:r>
            <a:r>
              <a:rPr lang="sr-Cyrl-RS" b="1" i="1" dirty="0"/>
              <a:t> </a:t>
            </a:r>
            <a:r>
              <a:rPr lang="en-US" i="1" dirty="0"/>
              <a:t>- </a:t>
            </a:r>
            <a:r>
              <a:rPr lang="sr-Cyrl-RS" i="1" dirty="0"/>
              <a:t>Учи стратегију: одлучује који потез да изврши</a:t>
            </a:r>
          </a:p>
          <a:p>
            <a:r>
              <a:rPr lang="sr-Cyrl-RS" i="1" dirty="0"/>
              <a:t>- Архитектура: - 5 конволутивних слојева (5×5, 3×3, 3×3, 3×3, 3×3) </a:t>
            </a:r>
          </a:p>
          <a:p>
            <a:r>
              <a:rPr lang="sr-Cyrl-RS" i="1" dirty="0"/>
              <a:t>- 32 → 64 → 128 → 128 → 64 филтера</a:t>
            </a:r>
          </a:p>
          <a:p>
            <a:r>
              <a:rPr lang="sr-Cyrl-RS" i="1" dirty="0"/>
              <a:t> - </a:t>
            </a:r>
            <a:r>
              <a:rPr lang="en-US" i="1" dirty="0"/>
              <a:t>Policy head </a:t>
            </a:r>
            <a:r>
              <a:rPr lang="sr-Cyrl-RS" i="1" dirty="0"/>
              <a:t>за генерисање вероватноћа потеза</a:t>
            </a:r>
          </a:p>
          <a:p>
            <a:r>
              <a:rPr lang="en-US" b="1" i="1" dirty="0"/>
              <a:t>Value Network (Critic)</a:t>
            </a:r>
            <a:r>
              <a:rPr lang="en-US" i="1" dirty="0"/>
              <a:t> - </a:t>
            </a:r>
            <a:r>
              <a:rPr lang="sr-Cyrl-RS" i="1" dirty="0"/>
              <a:t>Процењује вредност позиције </a:t>
            </a:r>
          </a:p>
          <a:p>
            <a:r>
              <a:rPr lang="sr-Cyrl-RS" i="1" dirty="0"/>
              <a:t>- Архитектура: - 6 конволутивних слојева са </a:t>
            </a:r>
            <a:r>
              <a:rPr lang="en-US" i="1" dirty="0"/>
              <a:t>batch normalization </a:t>
            </a:r>
            <a:endParaRPr lang="sr-Cyrl-RS" i="1" dirty="0"/>
          </a:p>
          <a:p>
            <a:r>
              <a:rPr lang="en-US" i="1" dirty="0"/>
              <a:t>- 32 → 64 → 128 → 128 → 128 → 64 </a:t>
            </a:r>
            <a:r>
              <a:rPr lang="sr-Cyrl-RS" i="1" dirty="0"/>
              <a:t>филтера </a:t>
            </a:r>
          </a:p>
          <a:p>
            <a:r>
              <a:rPr lang="sr-Cyrl-RS" i="1" dirty="0"/>
              <a:t>- </a:t>
            </a:r>
            <a:r>
              <a:rPr lang="en-US" i="1" dirty="0"/>
              <a:t>Value head </a:t>
            </a:r>
            <a:r>
              <a:rPr lang="sr-Cyrl-RS" i="1" dirty="0"/>
              <a:t>за регресиону вредност позиције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32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1205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gg mono</vt:lpstr>
      <vt:lpstr>Retrospect</vt:lpstr>
      <vt:lpstr>Развој интелигентног агента за игру Отело користећи Deep Q Learning алгоритам </vt:lpstr>
      <vt:lpstr>Отело (Reversi)</vt:lpstr>
      <vt:lpstr>Учење условљавањем (Reinforcement Learning)</vt:lpstr>
      <vt:lpstr>Белманове једначине</vt:lpstr>
      <vt:lpstr>Deep Q-Network (DQN) алгоритам</vt:lpstr>
      <vt:lpstr>Deep Q-Network (DQN) алгоритам</vt:lpstr>
      <vt:lpstr>Actor-Critic</vt:lpstr>
      <vt:lpstr>Actor-Critic</vt:lpstr>
      <vt:lpstr>Actor-Critic имплементација</vt:lpstr>
      <vt:lpstr>Припрема и аугментација података</vt:lpstr>
      <vt:lpstr>Улазни канали за CNN</vt:lpstr>
      <vt:lpstr>Надгледано предтренирање за Policy Network</vt:lpstr>
      <vt:lpstr>PowerPoint Presentation</vt:lpstr>
      <vt:lpstr>Надгледано предтренирање за Value Network</vt:lpstr>
      <vt:lpstr>PowerPoint Presentation</vt:lpstr>
      <vt:lpstr>Учење условљавањем – Actor-critic</vt:lpstr>
      <vt:lpstr>PowerPoint Presentation</vt:lpstr>
      <vt:lpstr>Евалуација перформанси</vt:lpstr>
      <vt:lpstr>Учење ван људских граница</vt:lpstr>
      <vt:lpstr>Проширења и даљи развој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38766893261</dc:creator>
  <cp:lastModifiedBy>38766893261</cp:lastModifiedBy>
  <cp:revision>6</cp:revision>
  <dcterms:created xsi:type="dcterms:W3CDTF">2025-10-17T20:58:05Z</dcterms:created>
  <dcterms:modified xsi:type="dcterms:W3CDTF">2025-10-18T05:47:32Z</dcterms:modified>
</cp:coreProperties>
</file>