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7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6C1703-12F6-9C4A-F595-9ED82487FB30}" name="Allie P. Baker" initials="AB" userId="S::abaker8@bellarmine.edu::e3ff332f-023f-4d01-95c6-688839460b1e" providerId="AD"/>
  <p188:author id="{BEBC2F2F-E10E-CF3F-EDDC-D8BD5D32280E}" name="Nikola J. Mrdak" initials="NM" userId="S::nmrdak@bellarmine.edu::c656906f-b3dd-441b-9c78-810d52e759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4E1CB-9EFB-862D-9511-AE815ADAEFB5}" v="54" dt="2024-12-11T21:52:58.006"/>
    <p1510:client id="{B5AE0D39-E906-20B3-EBD1-0A4E29EDB96C}" v="34" dt="2024-12-11T21:11:51.955"/>
    <p1510:client id="{D0BD7233-8B2D-F515-78A4-DB85794CCFD6}" v="587" dt="2024-12-10T21:11:35.225"/>
    <p1510:client id="{E19AF70C-624C-A652-6F1D-37A07E92BE0D}" v="705" dt="2024-12-11T21:38:2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6B65D-04A3-498E-8FAF-33D467B649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783A3-9824-493D-B3F7-103481E8B80E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Linear Regression</a:t>
          </a:r>
          <a:endParaRPr lang="en-US"/>
        </a:p>
      </dgm:t>
    </dgm:pt>
    <dgm:pt modelId="{15A1992B-8E18-49A2-8F03-262E8124A243}" type="parTrans" cxnId="{4B30DE7D-477B-4241-90B8-5680432B30CC}">
      <dgm:prSet/>
      <dgm:spPr/>
      <dgm:t>
        <a:bodyPr/>
        <a:lstStyle/>
        <a:p>
          <a:endParaRPr lang="en-US"/>
        </a:p>
      </dgm:t>
    </dgm:pt>
    <dgm:pt modelId="{D860A52B-4443-4830-AC28-F0473E40A341}" type="sibTrans" cxnId="{4B30DE7D-477B-4241-90B8-5680432B30CC}">
      <dgm:prSet/>
      <dgm:spPr/>
      <dgm:t>
        <a:bodyPr/>
        <a:lstStyle/>
        <a:p>
          <a:endParaRPr lang="en-US"/>
        </a:p>
      </dgm:t>
    </dgm:pt>
    <dgm:pt modelId="{D7D0BBF9-B44C-49F2-B7A4-258F1114DF4D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How much money a movie will collect?</a:t>
          </a:r>
          <a:endParaRPr lang="en-US"/>
        </a:p>
      </dgm:t>
    </dgm:pt>
    <dgm:pt modelId="{71C6B3F9-92B3-484F-9FFC-723A10B1FCF1}" type="parTrans" cxnId="{534D0C1F-82FA-4828-BFFB-05BD5DA58ABB}">
      <dgm:prSet/>
      <dgm:spPr/>
      <dgm:t>
        <a:bodyPr/>
        <a:lstStyle/>
        <a:p>
          <a:endParaRPr lang="en-US"/>
        </a:p>
      </dgm:t>
    </dgm:pt>
    <dgm:pt modelId="{C4EF4AFB-BFB6-4C2F-AB10-9B73EADDEF38}" type="sibTrans" cxnId="{534D0C1F-82FA-4828-BFFB-05BD5DA58ABB}">
      <dgm:prSet/>
      <dgm:spPr/>
      <dgm:t>
        <a:bodyPr/>
        <a:lstStyle/>
        <a:p>
          <a:endParaRPr lang="en-US"/>
        </a:p>
      </dgm:t>
    </dgm:pt>
    <dgm:pt modelId="{EDCCC9F8-2294-4F5E-8382-FD842EFC0BD4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Logistic Regression</a:t>
          </a:r>
          <a:endParaRPr lang="en-US"/>
        </a:p>
      </dgm:t>
    </dgm:pt>
    <dgm:pt modelId="{C7E239A5-F885-4893-8656-73733374F2B0}" type="parTrans" cxnId="{B6314E31-7082-4720-9E37-22DBD0691D37}">
      <dgm:prSet/>
      <dgm:spPr/>
      <dgm:t>
        <a:bodyPr/>
        <a:lstStyle/>
        <a:p>
          <a:endParaRPr lang="en-US"/>
        </a:p>
      </dgm:t>
    </dgm:pt>
    <dgm:pt modelId="{DC961EF7-45F1-47E7-87D6-D1D8CF4A330F}" type="sibTrans" cxnId="{B6314E31-7082-4720-9E37-22DBD0691D37}">
      <dgm:prSet/>
      <dgm:spPr/>
      <dgm:t>
        <a:bodyPr/>
        <a:lstStyle/>
        <a:p>
          <a:endParaRPr lang="en-US"/>
        </a:p>
      </dgm:t>
    </dgm:pt>
    <dgm:pt modelId="{0982FD32-6280-4621-94FA-4640FB7B02A8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Whether a movie will be awarded an Oscar?</a:t>
          </a:r>
          <a:endParaRPr lang="en-US"/>
        </a:p>
      </dgm:t>
    </dgm:pt>
    <dgm:pt modelId="{FDEA60E9-CF0C-43AD-8DD1-E1A3C541B747}" type="parTrans" cxnId="{E2232138-2CAC-4A21-B598-1C94C26E996D}">
      <dgm:prSet/>
      <dgm:spPr/>
      <dgm:t>
        <a:bodyPr/>
        <a:lstStyle/>
        <a:p>
          <a:endParaRPr lang="en-US"/>
        </a:p>
      </dgm:t>
    </dgm:pt>
    <dgm:pt modelId="{5539FC7E-7768-434F-ABC3-FD99FE6A1CC8}" type="sibTrans" cxnId="{E2232138-2CAC-4A21-B598-1C94C26E996D}">
      <dgm:prSet/>
      <dgm:spPr/>
      <dgm:t>
        <a:bodyPr/>
        <a:lstStyle/>
        <a:p>
          <a:endParaRPr lang="en-US"/>
        </a:p>
      </dgm:t>
    </dgm:pt>
    <dgm:pt modelId="{1D8EB8C4-2800-4ADC-9CAB-168CC259C437}" type="pres">
      <dgm:prSet presAssocID="{3A56B65D-04A3-498E-8FAF-33D467B649A5}" presName="linear" presStyleCnt="0">
        <dgm:presLayoutVars>
          <dgm:animLvl val="lvl"/>
          <dgm:resizeHandles val="exact"/>
        </dgm:presLayoutVars>
      </dgm:prSet>
      <dgm:spPr/>
    </dgm:pt>
    <dgm:pt modelId="{DE0F6C7B-3CAC-4A3C-8D46-1B5FC428E768}" type="pres">
      <dgm:prSet presAssocID="{C3F783A3-9824-493D-B3F7-103481E8B8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51C036-613A-468C-8D9B-713E1D200030}" type="pres">
      <dgm:prSet presAssocID="{C3F783A3-9824-493D-B3F7-103481E8B80E}" presName="childText" presStyleLbl="revTx" presStyleIdx="0" presStyleCnt="2">
        <dgm:presLayoutVars>
          <dgm:bulletEnabled val="1"/>
        </dgm:presLayoutVars>
      </dgm:prSet>
      <dgm:spPr/>
    </dgm:pt>
    <dgm:pt modelId="{921D98C9-0D96-42F1-91B6-2EBB7B16F3A7}" type="pres">
      <dgm:prSet presAssocID="{EDCCC9F8-2294-4F5E-8382-FD842EFC0B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7B5340-5B3E-471B-BDF2-A37E365F450E}" type="pres">
      <dgm:prSet presAssocID="{EDCCC9F8-2294-4F5E-8382-FD842EFC0B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34D0C1F-82FA-4828-BFFB-05BD5DA58ABB}" srcId="{C3F783A3-9824-493D-B3F7-103481E8B80E}" destId="{D7D0BBF9-B44C-49F2-B7A4-258F1114DF4D}" srcOrd="0" destOrd="0" parTransId="{71C6B3F9-92B3-484F-9FFC-723A10B1FCF1}" sibTransId="{C4EF4AFB-BFB6-4C2F-AB10-9B73EADDEF38}"/>
    <dgm:cxn modelId="{BBE5D21F-21A3-433B-8FA4-6E4E380C0BA0}" type="presOf" srcId="{EDCCC9F8-2294-4F5E-8382-FD842EFC0BD4}" destId="{921D98C9-0D96-42F1-91B6-2EBB7B16F3A7}" srcOrd="0" destOrd="0" presId="urn:microsoft.com/office/officeart/2005/8/layout/vList2"/>
    <dgm:cxn modelId="{B6314E31-7082-4720-9E37-22DBD0691D37}" srcId="{3A56B65D-04A3-498E-8FAF-33D467B649A5}" destId="{EDCCC9F8-2294-4F5E-8382-FD842EFC0BD4}" srcOrd="1" destOrd="0" parTransId="{C7E239A5-F885-4893-8656-73733374F2B0}" sibTransId="{DC961EF7-45F1-47E7-87D6-D1D8CF4A330F}"/>
    <dgm:cxn modelId="{E2232138-2CAC-4A21-B598-1C94C26E996D}" srcId="{EDCCC9F8-2294-4F5E-8382-FD842EFC0BD4}" destId="{0982FD32-6280-4621-94FA-4640FB7B02A8}" srcOrd="0" destOrd="0" parTransId="{FDEA60E9-CF0C-43AD-8DD1-E1A3C541B747}" sibTransId="{5539FC7E-7768-434F-ABC3-FD99FE6A1CC8}"/>
    <dgm:cxn modelId="{6C01246A-97CE-4E11-8033-897F69D7923F}" type="presOf" srcId="{D7D0BBF9-B44C-49F2-B7A4-258F1114DF4D}" destId="{9351C036-613A-468C-8D9B-713E1D200030}" srcOrd="0" destOrd="0" presId="urn:microsoft.com/office/officeart/2005/8/layout/vList2"/>
    <dgm:cxn modelId="{4B30DE7D-477B-4241-90B8-5680432B30CC}" srcId="{3A56B65D-04A3-498E-8FAF-33D467B649A5}" destId="{C3F783A3-9824-493D-B3F7-103481E8B80E}" srcOrd="0" destOrd="0" parTransId="{15A1992B-8E18-49A2-8F03-262E8124A243}" sibTransId="{D860A52B-4443-4830-AC28-F0473E40A341}"/>
    <dgm:cxn modelId="{9E468D96-87E2-45F9-955C-1534569C104A}" type="presOf" srcId="{0982FD32-6280-4621-94FA-4640FB7B02A8}" destId="{6F7B5340-5B3E-471B-BDF2-A37E365F450E}" srcOrd="0" destOrd="0" presId="urn:microsoft.com/office/officeart/2005/8/layout/vList2"/>
    <dgm:cxn modelId="{35714DB0-B01A-46F2-9CD7-F49FD438657D}" type="presOf" srcId="{C3F783A3-9824-493D-B3F7-103481E8B80E}" destId="{DE0F6C7B-3CAC-4A3C-8D46-1B5FC428E768}" srcOrd="0" destOrd="0" presId="urn:microsoft.com/office/officeart/2005/8/layout/vList2"/>
    <dgm:cxn modelId="{B62AC8F4-6BA1-4304-A349-1EC904E2B697}" type="presOf" srcId="{3A56B65D-04A3-498E-8FAF-33D467B649A5}" destId="{1D8EB8C4-2800-4ADC-9CAB-168CC259C437}" srcOrd="0" destOrd="0" presId="urn:microsoft.com/office/officeart/2005/8/layout/vList2"/>
    <dgm:cxn modelId="{165A25DE-6A7D-4A92-8CB4-E1C0F406A40D}" type="presParOf" srcId="{1D8EB8C4-2800-4ADC-9CAB-168CC259C437}" destId="{DE0F6C7B-3CAC-4A3C-8D46-1B5FC428E768}" srcOrd="0" destOrd="0" presId="urn:microsoft.com/office/officeart/2005/8/layout/vList2"/>
    <dgm:cxn modelId="{13A1D234-53D6-45DD-9151-249FAE5C191E}" type="presParOf" srcId="{1D8EB8C4-2800-4ADC-9CAB-168CC259C437}" destId="{9351C036-613A-468C-8D9B-713E1D200030}" srcOrd="1" destOrd="0" presId="urn:microsoft.com/office/officeart/2005/8/layout/vList2"/>
    <dgm:cxn modelId="{81EBCA38-8DB0-4471-8DE2-F6143224C6FF}" type="presParOf" srcId="{1D8EB8C4-2800-4ADC-9CAB-168CC259C437}" destId="{921D98C9-0D96-42F1-91B6-2EBB7B16F3A7}" srcOrd="2" destOrd="0" presId="urn:microsoft.com/office/officeart/2005/8/layout/vList2"/>
    <dgm:cxn modelId="{DF3B839A-E9B0-48C1-9E24-C379587E8F14}" type="presParOf" srcId="{1D8EB8C4-2800-4ADC-9CAB-168CC259C437}" destId="{6F7B5340-5B3E-471B-BDF2-A37E365F45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F6C7B-3CAC-4A3C-8D46-1B5FC428E768}">
      <dsp:nvSpPr>
        <dsp:cNvPr id="0" name=""/>
        <dsp:cNvSpPr/>
      </dsp:nvSpPr>
      <dsp:spPr>
        <a:xfrm>
          <a:off x="0" y="20844"/>
          <a:ext cx="5927912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Aptos Display" panose="020F0302020204030204"/>
            </a:rPr>
            <a:t>Linear Regression</a:t>
          </a:r>
          <a:endParaRPr lang="en-US" sz="4500" kern="1200"/>
        </a:p>
      </dsp:txBody>
      <dsp:txXfrm>
        <a:off x="53973" y="74817"/>
        <a:ext cx="5819966" cy="997704"/>
      </dsp:txXfrm>
    </dsp:sp>
    <dsp:sp modelId="{9351C036-613A-468C-8D9B-713E1D200030}">
      <dsp:nvSpPr>
        <dsp:cNvPr id="0" name=""/>
        <dsp:cNvSpPr/>
      </dsp:nvSpPr>
      <dsp:spPr>
        <a:xfrm>
          <a:off x="0" y="1126494"/>
          <a:ext cx="5927912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11" tIns="57150" rIns="320040" bIns="5715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>
              <a:latin typeface="Aptos Display" panose="020F0302020204030204"/>
            </a:rPr>
            <a:t>How much money a movie will collect?</a:t>
          </a:r>
          <a:endParaRPr lang="en-US" sz="3500" kern="1200"/>
        </a:p>
      </dsp:txBody>
      <dsp:txXfrm>
        <a:off x="0" y="1126494"/>
        <a:ext cx="5927912" cy="1094512"/>
      </dsp:txXfrm>
    </dsp:sp>
    <dsp:sp modelId="{921D98C9-0D96-42F1-91B6-2EBB7B16F3A7}">
      <dsp:nvSpPr>
        <dsp:cNvPr id="0" name=""/>
        <dsp:cNvSpPr/>
      </dsp:nvSpPr>
      <dsp:spPr>
        <a:xfrm>
          <a:off x="0" y="2221006"/>
          <a:ext cx="5927912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Aptos Display" panose="020F0302020204030204"/>
            </a:rPr>
            <a:t>Logistic Regression</a:t>
          </a:r>
          <a:endParaRPr lang="en-US" sz="4500" kern="1200"/>
        </a:p>
      </dsp:txBody>
      <dsp:txXfrm>
        <a:off x="53973" y="2274979"/>
        <a:ext cx="5819966" cy="997704"/>
      </dsp:txXfrm>
    </dsp:sp>
    <dsp:sp modelId="{6F7B5340-5B3E-471B-BDF2-A37E365F450E}">
      <dsp:nvSpPr>
        <dsp:cNvPr id="0" name=""/>
        <dsp:cNvSpPr/>
      </dsp:nvSpPr>
      <dsp:spPr>
        <a:xfrm>
          <a:off x="0" y="3326656"/>
          <a:ext cx="5927912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11" tIns="57150" rIns="320040" bIns="5715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>
              <a:latin typeface="Aptos Display" panose="020F0302020204030204"/>
            </a:rPr>
            <a:t>Whether a movie will be awarded an Oscar?</a:t>
          </a:r>
          <a:endParaRPr lang="en-US" sz="3500" kern="1200"/>
        </a:p>
      </dsp:txBody>
      <dsp:txXfrm>
        <a:off x="0" y="3326656"/>
        <a:ext cx="5927912" cy="109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D6E4695A-DB3A-DDE2-BCFA-E442150D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67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Movie Classification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835968" cy="8509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Allie Baker and Nikola </a:t>
            </a:r>
            <a:r>
              <a:rPr lang="en-US" sz="2800" err="1">
                <a:solidFill>
                  <a:srgbClr val="FFFFFF"/>
                </a:solidFill>
              </a:rPr>
              <a:t>Mrdak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9C13C-7C3C-10FC-4C45-1AEF957D23E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u="sng"/>
              <a:t>Reserved Rows Comparison:
   Actual     Predicted
</a:t>
            </a:r>
            <a:r>
              <a:rPr lang="en-US" sz="1700"/>
              <a:t>0   48000  61015.855871
1   43200  43256.691388
2   69400  59184.368582
3   66800  66543.515119
4   72400  65584.715546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6FC18-EC97-20DD-DDC7-B59E2AB9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86" y="552990"/>
            <a:ext cx="7367706" cy="58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3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D93ED-E1B8-ADF7-6E23-A0CEA8A9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C97AF-F5BD-A7A2-B30B-CB41F718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60" y="199812"/>
            <a:ext cx="8265587" cy="64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29A4D-890A-05AB-533F-2DF2C576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87E6A-3735-446A-183D-A2FDC2A64B9A}"/>
              </a:ext>
            </a:extLst>
          </p:cNvPr>
          <p:cNvSpPr txBox="1"/>
          <p:nvPr/>
        </p:nvSpPr>
        <p:spPr>
          <a:xfrm>
            <a:off x="1191966" y="2965592"/>
            <a:ext cx="3629555" cy="29873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Classification Report:
</a:t>
            </a:r>
            <a:r>
              <a:rPr lang="en-US" sz="1400" dirty="0"/>
              <a:t>
              precision    recall  f1-score   support
           0       0.66      0.65      0.65        51
           1       0.65      0.66      0.65        50
    accuracy                           0.65       101
   macro avg       0.65      0.65      0.65       101
weighted avg       0.65      0.65      0.65       101
</a:t>
            </a:r>
            <a:br>
              <a:rPr lang="en-US" sz="1100" dirty="0"/>
            </a:br>
            <a:endParaRPr lang="en-US" sz="1100"/>
          </a:p>
        </p:txBody>
      </p:sp>
      <p:pic>
        <p:nvPicPr>
          <p:cNvPr id="3" name="Picture 2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E5D2A704-BACB-0ABB-BD2A-32A17091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3134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57DA6-0D7C-7DAA-3244-8DF0BF0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EB95F-55E3-2644-B086-C3820EC5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38BC-B82E-9A06-D36A-BC672516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Overall, these two models made adequate predictions on the target variables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MLR makes some accurate predictions with an r2 score of 0.82, but is inconsistent.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Logistic Classification accurately predicted 4 out of 5 Oscars. With an </a:t>
            </a:r>
            <a:r>
              <a:rPr lang="en-US" dirty="0">
                <a:latin typeface="Aptos"/>
              </a:rPr>
              <a:t>F1-score of 0.65, reflects a consistent balance between precision and recall. </a:t>
            </a:r>
          </a:p>
          <a:p>
            <a:r>
              <a:rPr lang="en-US" sz="2400" dirty="0"/>
              <a:t>The strength of these models could improve with additional data and a broader scope of variables.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93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7F0DD-1BC1-EA60-F211-C953AB49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E771BDA-D64D-6FC9-D99B-C102CD12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Movies are a significant part of our culture and entertainment</a:t>
            </a:r>
          </a:p>
          <a:p>
            <a:r>
              <a:rPr lang="en-US" sz="2400" dirty="0"/>
              <a:t>Comprehensive information essential for movie enthusiasts, analysts, and researchers</a:t>
            </a:r>
          </a:p>
          <a:p>
            <a:r>
              <a:rPr lang="en-US" sz="2400" dirty="0"/>
              <a:t>Key features: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Production expense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Budget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Genre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Oscar winning or not</a:t>
            </a:r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1000" dirty="0"/>
              <a:t>Description was not found on Kaggle 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03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2AA17-8A0E-02D9-D5C3-2C2C822B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Dataset Overview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955650-6C2C-4F28-5170-CE680479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This dataset contain 506 samples with 19 columns </a:t>
            </a:r>
          </a:p>
          <a:p>
            <a:r>
              <a:rPr lang="en-US" sz="2400" dirty="0"/>
              <a:t>Data types consisted of Floast64, Int64, and Object (changed)</a:t>
            </a:r>
          </a:p>
          <a:p>
            <a:r>
              <a:rPr lang="en-US" sz="2400" dirty="0"/>
              <a:t>There was missing values in the </a:t>
            </a:r>
            <a:r>
              <a:rPr lang="en-US" sz="2400" err="1"/>
              <a:t>Time_taken</a:t>
            </a:r>
            <a:r>
              <a:rPr lang="en-US" sz="2400" dirty="0"/>
              <a:t> column. To solve this issue, we filled the missing values with the mean. </a:t>
            </a:r>
          </a:p>
        </p:txBody>
      </p:sp>
    </p:spTree>
    <p:extLst>
      <p:ext uri="{BB962C8B-B14F-4D97-AF65-F5344CB8AC3E}">
        <p14:creationId xmlns:p14="http://schemas.microsoft.com/office/powerpoint/2010/main" val="6072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642F-D488-2825-2936-16CAEE6F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9C61-92F6-C59A-4B12-505831A5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262301"/>
            <a:ext cx="3427283" cy="62328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dirty="0"/>
              <a:t>Marketing expense (float64): Amount spent on marketing for the movie in monetary units.</a:t>
            </a:r>
          </a:p>
          <a:p>
            <a:r>
              <a:rPr lang="en-US" sz="1500" dirty="0"/>
              <a:t>Production expense (float64): Total cost of movie production in monetary units.</a:t>
            </a:r>
          </a:p>
          <a:p>
            <a:r>
              <a:rPr lang="en-US" sz="1500" dirty="0"/>
              <a:t>Multiplex coverage (float64): Proportion of multiplexes showing the movie, represented as a decimal.</a:t>
            </a:r>
          </a:p>
          <a:p>
            <a:r>
              <a:rPr lang="en-US" sz="1500" dirty="0"/>
              <a:t>Budget (float64): Overall budget allocated for the movie in monetary units.</a:t>
            </a:r>
          </a:p>
          <a:p>
            <a:r>
              <a:rPr lang="en-US" sz="1500" err="1"/>
              <a:t>Movie_length</a:t>
            </a:r>
            <a:r>
              <a:rPr lang="en-US" sz="1500" dirty="0"/>
              <a:t> (float64): Length of the movie in minutes.</a:t>
            </a:r>
          </a:p>
          <a:p>
            <a:r>
              <a:rPr lang="en-US" sz="1500" dirty="0"/>
              <a:t>Lead_ </a:t>
            </a:r>
            <a:r>
              <a:rPr lang="en-US" sz="1500" err="1"/>
              <a:t>Actor_Rating</a:t>
            </a:r>
            <a:r>
              <a:rPr lang="en-US" sz="1500" dirty="0"/>
              <a:t> (float64): Rating of the lead actor on a numerical scale.</a:t>
            </a:r>
          </a:p>
          <a:p>
            <a:r>
              <a:rPr lang="en-US" sz="1500" err="1"/>
              <a:t>Lead_Actress_rating</a:t>
            </a:r>
            <a:r>
              <a:rPr lang="en-US" sz="1500" dirty="0"/>
              <a:t> (float64): Rating of the lead actress on a numerical scale.</a:t>
            </a:r>
          </a:p>
          <a:p>
            <a:r>
              <a:rPr lang="en-US" sz="1500" err="1"/>
              <a:t>Director_rating</a:t>
            </a:r>
            <a:r>
              <a:rPr lang="en-US" sz="1500" dirty="0"/>
              <a:t> (float64): Rating of the director on a numerical scale.</a:t>
            </a:r>
          </a:p>
          <a:p>
            <a:r>
              <a:rPr lang="en-US" sz="1500" err="1"/>
              <a:t>Producer_rating</a:t>
            </a:r>
            <a:r>
              <a:rPr lang="en-US" sz="1500" dirty="0"/>
              <a:t> (float64): Rating of the producer on a numerical scale.</a:t>
            </a:r>
          </a:p>
          <a:p>
            <a:endParaRPr lang="en-US" sz="15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BC782A-37D8-8B04-90D1-339E1E093A15}"/>
              </a:ext>
            </a:extLst>
          </p:cNvPr>
          <p:cNvSpPr txBox="1"/>
          <p:nvPr/>
        </p:nvSpPr>
        <p:spPr>
          <a:xfrm>
            <a:off x="8451604" y="262300"/>
            <a:ext cx="3197701" cy="57009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Critic_rating</a:t>
            </a:r>
            <a:r>
              <a:rPr lang="en-US" sz="1400" dirty="0"/>
              <a:t> (float64): Rating from critics on a numerical scale.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Trailer_views</a:t>
            </a:r>
            <a:r>
              <a:rPr lang="en-US" sz="1400" dirty="0"/>
              <a:t> (int64): Number of views the movie's trailer received.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3D_available (object): Indicates whether the movie is available in 3D (values: "YES" or "NO").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Time_taken</a:t>
            </a:r>
            <a:r>
              <a:rPr lang="en-US" sz="1400" dirty="0"/>
              <a:t> (float64): Total time spent on the movie's production in days.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Twitter_hastags</a:t>
            </a:r>
            <a:r>
              <a:rPr lang="en-US" sz="1400" dirty="0"/>
              <a:t> (float64): Number of Twitter hashtags related to the movie.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Genre (object): Genre category of the movie (e.g., Thriller, Drama, Comedy).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Avg_age_actors</a:t>
            </a:r>
            <a:r>
              <a:rPr lang="en-US" sz="1400" dirty="0"/>
              <a:t> (int64): Average age of the main actors in the movie.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Num_multiplex</a:t>
            </a:r>
            <a:r>
              <a:rPr lang="en-US" sz="1400" dirty="0"/>
              <a:t> (int64): Number of multiplex theaters screening the movie.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Collection (int64): Total collection or revenue generated by the movie in monetary units.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Start_Tech_Oscar</a:t>
            </a:r>
            <a:r>
              <a:rPr lang="en-US" sz="1400" dirty="0"/>
              <a:t> (int64): Binary indicator of whether the movie won an Oscar (1 = Yes, 0 = No).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84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7409-7F6C-1835-1AF1-4C2C929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trying to predict?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94E71B7-5BED-6BCF-8682-9651AC94C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158086"/>
              </p:ext>
            </p:extLst>
          </p:nvPr>
        </p:nvGraphicFramePr>
        <p:xfrm>
          <a:off x="3137647" y="1689846"/>
          <a:ext cx="5927912" cy="444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50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21C66-40A4-2438-BDC4-12ABBB0A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C22A-86D1-65AF-2789-A3B0699D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9"/>
          <a:stretch/>
        </p:blipFill>
        <p:spPr>
          <a:xfrm>
            <a:off x="4042352" y="189320"/>
            <a:ext cx="8145899" cy="63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6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5FA52-3DE6-193D-3C9C-95B8B311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Oscars Won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66012-6DB6-0FB5-92DD-5F8C14CC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92" y="27516"/>
            <a:ext cx="6600358" cy="67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9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BC801-7EDE-3878-4BD8-72A51C3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Distribution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7FFA801-6686-3DA2-4C08-B1F108C1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68" y="226523"/>
            <a:ext cx="6890287" cy="66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A07D8-F4BC-ED38-D11B-0BB8B445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4FC67-8C2F-B294-67A6-834D7EFC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39" y="172780"/>
            <a:ext cx="8683444" cy="6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Movie Classification Dataset</vt:lpstr>
      <vt:lpstr>Introduction</vt:lpstr>
      <vt:lpstr>Dataset Overview </vt:lpstr>
      <vt:lpstr>Columns</vt:lpstr>
      <vt:lpstr>What are we trying to predict?</vt:lpstr>
      <vt:lpstr>Correlation Matrix</vt:lpstr>
      <vt:lpstr>Distribution of Oscars Won</vt:lpstr>
      <vt:lpstr>Feature Distribution</vt:lpstr>
      <vt:lpstr>Linear Regression Model</vt:lpstr>
      <vt:lpstr>PowerPoint Presentation</vt:lpstr>
      <vt:lpstr>Logistic Regression Model</vt:lpstr>
      <vt:lpstr>Confusion Matrix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55</cp:revision>
  <dcterms:created xsi:type="dcterms:W3CDTF">2024-12-09T16:56:33Z</dcterms:created>
  <dcterms:modified xsi:type="dcterms:W3CDTF">2024-12-11T21:54:55Z</dcterms:modified>
</cp:coreProperties>
</file>