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8" r:id="rId2"/>
    <p:sldId id="259" r:id="rId3"/>
    <p:sldId id="261" r:id="rId4"/>
    <p:sldId id="269" r:id="rId5"/>
    <p:sldId id="268" r:id="rId6"/>
    <p:sldId id="270" r:id="rId7"/>
    <p:sldId id="260" r:id="rId8"/>
    <p:sldId id="257" r:id="rId9"/>
    <p:sldId id="262" r:id="rId10"/>
    <p:sldId id="271" r:id="rId11"/>
    <p:sldId id="272" r:id="rId12"/>
    <p:sldId id="273" r:id="rId13"/>
    <p:sldId id="275" r:id="rId14"/>
    <p:sldId id="274" r:id="rId15"/>
    <p:sldId id="278" r:id="rId16"/>
    <p:sldId id="276" r:id="rId17"/>
    <p:sldId id="279" r:id="rId18"/>
    <p:sldId id="277" r:id="rId19"/>
    <p:sldId id="301" r:id="rId20"/>
    <p:sldId id="303" r:id="rId21"/>
    <p:sldId id="302" r:id="rId22"/>
    <p:sldId id="263" r:id="rId23"/>
    <p:sldId id="256" r:id="rId24"/>
    <p:sldId id="264" r:id="rId25"/>
    <p:sldId id="267" r:id="rId26"/>
    <p:sldId id="266" r:id="rId27"/>
    <p:sldId id="298" r:id="rId28"/>
    <p:sldId id="296" r:id="rId29"/>
    <p:sldId id="299" r:id="rId30"/>
    <p:sldId id="281" r:id="rId31"/>
    <p:sldId id="283" r:id="rId32"/>
    <p:sldId id="284" r:id="rId33"/>
    <p:sldId id="265" r:id="rId34"/>
    <p:sldId id="282" r:id="rId35"/>
    <p:sldId id="285" r:id="rId36"/>
    <p:sldId id="289" r:id="rId37"/>
    <p:sldId id="290" r:id="rId38"/>
    <p:sldId id="286" r:id="rId39"/>
    <p:sldId id="292" r:id="rId40"/>
    <p:sldId id="291" r:id="rId41"/>
    <p:sldId id="288" r:id="rId42"/>
    <p:sldId id="293" r:id="rId43"/>
    <p:sldId id="294" r:id="rId44"/>
    <p:sldId id="30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1047C-EC3D-40E8-9316-514CB59E1AA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7B403-AEFB-44D5-A707-FD018CBA6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89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difference is at the prefixes. The suffix is known.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72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47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08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66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80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23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focus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36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 illuminate an object? I see the colors and contrasts help me to locate the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79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tonalities here? Where are the bright/dark/middle parts. What is a tonality?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884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86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Yes, and here there are the three </a:t>
            </a:r>
            <a:r>
              <a:rPr lang="en-US" dirty="0" err="1"/>
              <a:t>consepts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95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in a frame (footage) can move? What is a frame? Difference between frame and footage?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536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apply these concepts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534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design – To apply the concepts we need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783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three concept plus set design(location of the requisite) done the frame spatial not flat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773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 course this requisites have to be arranged on particular place. To not be in a layer. The furniture have to be in more than a layer.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145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harmony in colors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00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to think first of all what is the outer colors and then what will be our colors (of our </a:t>
            </a:r>
            <a:r>
              <a:rPr lang="en-US" dirty="0" err="1"/>
              <a:t>cloats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660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apply these concepts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000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apply these concepts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840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apply these concepts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268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called document photography – the most used way of shooting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23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difference is at the prefixes. The suffix is known.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342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apply these concepts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294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apply these concepts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096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apply these concepts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76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in a frame can move? What is a frame?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41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difference is at the prefixes. The suffix is known.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87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most important thing about a shot?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56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 only the light and continue with describing of the other concepts. The most important is light. But what about the others?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04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structure of a photo is to not be smooth. That means to be filled with light, shadows and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29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B403-AEFB-44D5-A707-FD018CBA6B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CB20-45DF-3C9C-D7D7-C00CE1CC5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22E05-2A25-34D0-4FF7-168C580A3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0492E-8E2A-FB25-861E-6A6F8F2D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08B9-33EB-451B-968E-B60796E91785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2E120-9D23-F04E-FFFF-2B6C443C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1534D-F0F9-4C3D-B34E-36A7219C2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FD4B-A672-4EB4-8CF6-0B592224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8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CF4CF-5AB1-0664-AD8B-DBE80EF1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2EA0C-B924-BBB1-0374-9CB9A0C7F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11560-835B-3D1F-0084-AEAE3278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08B9-33EB-451B-968E-B60796E91785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C8CDF-B39E-64B0-D32D-F4E1E52D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3DFEE-9E98-E1AA-6011-D2529CAE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FD4B-A672-4EB4-8CF6-0B592224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8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86D04F-380F-5571-B4EB-865960E0B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B55FE-0B81-95D5-186A-D2A3126F4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F02CD-2916-A98C-8637-9CAAA24E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08B9-33EB-451B-968E-B60796E91785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18188-5850-0EE0-022D-655E3D55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6A4A9-E411-1E1F-7797-2F2F347D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FD4B-A672-4EB4-8CF6-0B592224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5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9919-C378-9242-9EE0-8A5B0904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3C9BF-47F9-2148-3F57-0D96F1B17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70B8F-614A-EF05-B9E7-AD9E6CD6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08B9-33EB-451B-968E-B60796E91785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4A4F-B660-3C94-5FFA-9C705866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CA935-52E4-33F6-6121-B4A288FC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FD4B-A672-4EB4-8CF6-0B592224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6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09FBE-E8FC-7E84-E9E1-E3FAF2050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07AA0-0E1F-F067-C27A-B1B691863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DC48C-A367-6008-B5CA-D8821C75C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08B9-33EB-451B-968E-B60796E91785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0FCF5-37E2-0526-D4BF-411024329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97440-88E7-0478-DB7D-B648D022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FD4B-A672-4EB4-8CF6-0B592224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1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9757-00D3-2CBF-1EDC-CF92FAAE9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24087-C449-D250-0D32-790DAF1AA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611FE-236D-EC4B-73D8-97EE5466F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34376-03AD-B849-8E71-CE45C4AF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08B9-33EB-451B-968E-B60796E91785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9DD9B-DD54-0F0A-EF3D-D9E1F9CFC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B66BD-146D-795B-379B-630E36C7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FD4B-A672-4EB4-8CF6-0B592224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8B0D-8630-C681-56D0-6496C89E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3C858-EEC3-D784-D9CB-B62C965EF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F76B1-53F7-B90F-6CA4-39CFE3683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DA9D9E-8931-472E-92EB-D52629EB7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37B23-28E2-D0A8-214C-E1A67D737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0E123-C9E8-AEB8-BE2E-DD99BB2E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08B9-33EB-451B-968E-B60796E91785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632CA-66A7-B50E-C9B0-E52AC0F60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D9EE8-7D73-C286-9B8D-7058775F6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FD4B-A672-4EB4-8CF6-0B592224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5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AADC4-4C56-951D-D32B-56291328F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1E665-CB7A-CD5E-BBA5-155AD284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08B9-33EB-451B-968E-B60796E91785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5B436-E649-A771-055D-A810B5A8C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1FBC9-96E2-5391-1531-E47031FC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FD4B-A672-4EB4-8CF6-0B592224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7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81F586-AE2E-F514-A3C2-AE6D5BD35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08B9-33EB-451B-968E-B60796E91785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9DA8A-7E03-1045-2FEE-EB02F3D2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71482-AA3E-0085-6602-6CBFB79C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FD4B-A672-4EB4-8CF6-0B592224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7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C66E7-C73A-2ACA-7BB9-D41D55DB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6CA77-557F-468B-CBCC-AEB769DDF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5808F-275A-0AF3-05E1-BAAE56D43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DA1F9-A490-EA41-6A80-F713BE53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08B9-33EB-451B-968E-B60796E91785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0FEB9-CEBB-821F-34C6-931B0858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094A3-EA25-C9DD-7CFF-2E7FDF7A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FD4B-A672-4EB4-8CF6-0B592224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5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16B2-E3F0-4C8B-1471-A5A4FDB7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3D48C8-B35F-8C31-F093-50A204252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899BB-D45C-B598-D6DA-9B225CD63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B366F-0015-79E2-B38E-C1EF9829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08B9-33EB-451B-968E-B60796E91785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F3D48-A7A2-825D-4D40-C80E67C8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ACCB9-16EA-15A3-074C-C59AB500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FD4B-A672-4EB4-8CF6-0B592224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8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940426-1A0C-796C-780C-F23DD1505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7522C-092F-CC59-CAF8-8A79EF849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D5715-EB60-A595-F3D8-0CBF00C9A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A08B9-33EB-451B-968E-B60796E91785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9CCB9-73A3-62E7-C55F-9625A0FCE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378DB-F788-4DDE-D079-B0F7F270B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FD4B-A672-4EB4-8CF6-0B592224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3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an_untrained_eye/2478868523" TargetMode="External"/><Relationship Id="rId7" Type="http://schemas.openxmlformats.org/officeDocument/2006/relationships/hyperlink" Target="https://www.publicdomainpictures.net/view-image.php?image=204989&amp;picture=27&amp;jazyk=JP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hyperlink" Target="https://www.flickr.com/photos/filterforge/25282719071" TargetMode="External"/><Relationship Id="rId4" Type="http://schemas.openxmlformats.org/officeDocument/2006/relationships/image" Target="../media/image15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3C1959-6028-762F-5E07-731EB6CFCDB2}"/>
              </a:ext>
            </a:extLst>
          </p:cNvPr>
          <p:cNvSpPr txBox="1"/>
          <p:nvPr/>
        </p:nvSpPr>
        <p:spPr>
          <a:xfrm>
            <a:off x="-429040" y="2274838"/>
            <a:ext cx="130500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dirty="0">
                <a:latin typeface="Algerian" panose="04020705040A02060702" pitchFamily="82" charset="0"/>
              </a:rPr>
              <a:t>Основните принципи на фотографията и кинематографията</a:t>
            </a:r>
            <a:endParaRPr lang="en-US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61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516E31-0B77-546A-F79A-338FD1B5D0E3}"/>
              </a:ext>
            </a:extLst>
          </p:cNvPr>
          <p:cNvSpPr txBox="1"/>
          <p:nvPr/>
        </p:nvSpPr>
        <p:spPr>
          <a:xfrm>
            <a:off x="1386508" y="3013501"/>
            <a:ext cx="9418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dirty="0">
                <a:latin typeface="Algerian" panose="04020705040A02060702" pitchFamily="82" charset="0"/>
              </a:rPr>
              <a:t>Черно-бял контраст</a:t>
            </a:r>
            <a:endParaRPr lang="en-US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89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xamples from the warm-cool contrast operator. | Download Scientific Diagram">
            <a:extLst>
              <a:ext uri="{FF2B5EF4-FFF2-40B4-BE49-F238E27FC236}">
                <a16:creationId xmlns:a16="http://schemas.microsoft.com/office/drawing/2014/main" id="{A6FE0EED-AC6A-67D1-5753-1F23D4C68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7" r="71004"/>
          <a:stretch/>
        </p:blipFill>
        <p:spPr bwMode="auto">
          <a:xfrm>
            <a:off x="3478487" y="644219"/>
            <a:ext cx="2514807" cy="556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xamples from the warm-cool contrast operator. | Download Scientific Diagram">
            <a:extLst>
              <a:ext uri="{FF2B5EF4-FFF2-40B4-BE49-F238E27FC236}">
                <a16:creationId xmlns:a16="http://schemas.microsoft.com/office/drawing/2014/main" id="{5A7CF1DE-D2FA-B5AA-9A76-1E75F631C7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08" t="8302"/>
          <a:stretch/>
        </p:blipFill>
        <p:spPr bwMode="auto">
          <a:xfrm>
            <a:off x="6198708" y="644219"/>
            <a:ext cx="2528758" cy="556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F53020-E2EB-647A-CD37-E0AF8662D343}"/>
              </a:ext>
            </a:extLst>
          </p:cNvPr>
          <p:cNvSpPr txBox="1"/>
          <p:nvPr/>
        </p:nvSpPr>
        <p:spPr>
          <a:xfrm>
            <a:off x="-65310" y="3013499"/>
            <a:ext cx="3696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dirty="0">
                <a:latin typeface="Algerian" panose="04020705040A02060702" pitchFamily="82" charset="0"/>
              </a:rPr>
              <a:t>Оригинално</a:t>
            </a:r>
            <a:endParaRPr lang="en-US" sz="4800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7F48B7-8B54-8F53-4770-4AE3012D9A8F}"/>
              </a:ext>
            </a:extLst>
          </p:cNvPr>
          <p:cNvSpPr txBox="1"/>
          <p:nvPr/>
        </p:nvSpPr>
        <p:spPr>
          <a:xfrm>
            <a:off x="9399105" y="3013498"/>
            <a:ext cx="3140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dirty="0">
                <a:latin typeface="Algerian" panose="04020705040A02060702" pitchFamily="82" charset="0"/>
              </a:rPr>
              <a:t>Топъл</a:t>
            </a:r>
            <a:endParaRPr lang="en-US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71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516E31-0B77-546A-F79A-338FD1B5D0E3}"/>
              </a:ext>
            </a:extLst>
          </p:cNvPr>
          <p:cNvSpPr txBox="1"/>
          <p:nvPr/>
        </p:nvSpPr>
        <p:spPr>
          <a:xfrm>
            <a:off x="1386508" y="3013501"/>
            <a:ext cx="9418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dirty="0">
                <a:latin typeface="Algerian" panose="04020705040A02060702" pitchFamily="82" charset="0"/>
              </a:rPr>
              <a:t>Студен-Топъл Контраст</a:t>
            </a:r>
            <a:endParaRPr lang="en-US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5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ow to Color Correct Photos Like a Pro Without Photoshop">
            <a:extLst>
              <a:ext uri="{FF2B5EF4-FFF2-40B4-BE49-F238E27FC236}">
                <a16:creationId xmlns:a16="http://schemas.microsoft.com/office/drawing/2014/main" id="{6763630B-9891-ADB5-F683-52BC048F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574" y="1705596"/>
            <a:ext cx="8674852" cy="344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73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516E31-0B77-546A-F79A-338FD1B5D0E3}"/>
              </a:ext>
            </a:extLst>
          </p:cNvPr>
          <p:cNvSpPr txBox="1"/>
          <p:nvPr/>
        </p:nvSpPr>
        <p:spPr>
          <a:xfrm>
            <a:off x="1386508" y="3013501"/>
            <a:ext cx="9418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dirty="0">
                <a:latin typeface="Algerian" panose="04020705040A02060702" pitchFamily="82" charset="0"/>
              </a:rPr>
              <a:t>Цветен контраст</a:t>
            </a:r>
            <a:endParaRPr lang="en-US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86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verything You Need to Know About Fog Photography">
            <a:extLst>
              <a:ext uri="{FF2B5EF4-FFF2-40B4-BE49-F238E27FC236}">
                <a16:creationId xmlns:a16="http://schemas.microsoft.com/office/drawing/2014/main" id="{55F061ED-D586-BE54-7DCA-CA1EB6D8A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967" y="946978"/>
            <a:ext cx="7446065" cy="496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6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516E31-0B77-546A-F79A-338FD1B5D0E3}"/>
              </a:ext>
            </a:extLst>
          </p:cNvPr>
          <p:cNvSpPr txBox="1"/>
          <p:nvPr/>
        </p:nvSpPr>
        <p:spPr>
          <a:xfrm>
            <a:off x="1386508" y="3013501"/>
            <a:ext cx="9418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dirty="0">
                <a:latin typeface="Algerian" panose="04020705040A02060702" pitchFamily="82" charset="0"/>
              </a:rPr>
              <a:t>Контраст на плътност</a:t>
            </a:r>
            <a:endParaRPr lang="en-US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7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ocus on your subject by using layers - Photofocus">
            <a:extLst>
              <a:ext uri="{FF2B5EF4-FFF2-40B4-BE49-F238E27FC236}">
                <a16:creationId xmlns:a16="http://schemas.microsoft.com/office/drawing/2014/main" id="{ECF96F1C-849A-3C2D-0DC1-3E2DF9CEF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148" y="935520"/>
            <a:ext cx="8865704" cy="498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6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516E31-0B77-546A-F79A-338FD1B5D0E3}"/>
              </a:ext>
            </a:extLst>
          </p:cNvPr>
          <p:cNvSpPr txBox="1"/>
          <p:nvPr/>
        </p:nvSpPr>
        <p:spPr>
          <a:xfrm>
            <a:off x="1386508" y="3013501"/>
            <a:ext cx="9418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dirty="0">
                <a:latin typeface="Algerian" panose="04020705040A02060702" pitchFamily="82" charset="0"/>
              </a:rPr>
              <a:t>Оптичен контраст</a:t>
            </a:r>
            <a:endParaRPr lang="en-US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58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516E31-0B77-546A-F79A-338FD1B5D0E3}"/>
              </a:ext>
            </a:extLst>
          </p:cNvPr>
          <p:cNvSpPr txBox="1"/>
          <p:nvPr/>
        </p:nvSpPr>
        <p:spPr>
          <a:xfrm>
            <a:off x="1386508" y="3013501"/>
            <a:ext cx="9418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dirty="0">
                <a:latin typeface="Algerian" panose="04020705040A02060702" pitchFamily="82" charset="0"/>
              </a:rPr>
              <a:t>Контрастът</a:t>
            </a:r>
            <a:endParaRPr lang="en-US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98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952109-E322-078D-284F-59C5060F6709}"/>
              </a:ext>
            </a:extLst>
          </p:cNvPr>
          <p:cNvSpPr txBox="1"/>
          <p:nvPr/>
        </p:nvSpPr>
        <p:spPr>
          <a:xfrm>
            <a:off x="2172528" y="3013501"/>
            <a:ext cx="784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dirty="0">
                <a:latin typeface="Algerian" panose="04020705040A02060702" pitchFamily="82" charset="0"/>
              </a:rPr>
              <a:t>Каква е разликата?</a:t>
            </a:r>
            <a:endParaRPr lang="en-US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0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8FDB8C-0B98-2B16-9068-DE7A98FA76CF}"/>
              </a:ext>
            </a:extLst>
          </p:cNvPr>
          <p:cNvSpPr/>
          <p:nvPr/>
        </p:nvSpPr>
        <p:spPr>
          <a:xfrm>
            <a:off x="3048000" y="407192"/>
            <a:ext cx="6096000" cy="60436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Understanding Tonal Range and the Importance of dark tones (shadows) in  Photography - George Digalakis Fine Art Photography">
            <a:extLst>
              <a:ext uri="{FF2B5EF4-FFF2-40B4-BE49-F238E27FC236}">
                <a16:creationId xmlns:a16="http://schemas.microsoft.com/office/drawing/2014/main" id="{08E6A175-B602-0278-AFAD-64C4BD8C7C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3047999" y="407191"/>
            <a:ext cx="6096001" cy="604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Understanding Tonal Range and the Importance of dark tones (shadows) in  Photography - George Digalakis Fine Art Photography">
            <a:extLst>
              <a:ext uri="{FF2B5EF4-FFF2-40B4-BE49-F238E27FC236}">
                <a16:creationId xmlns:a16="http://schemas.microsoft.com/office/drawing/2014/main" id="{665E4B55-C268-DA55-BC1E-2B136E72F7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3047998" y="407190"/>
            <a:ext cx="6096000" cy="604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45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rstanding Tonal Range in Photography">
            <a:extLst>
              <a:ext uri="{FF2B5EF4-FFF2-40B4-BE49-F238E27FC236}">
                <a16:creationId xmlns:a16="http://schemas.microsoft.com/office/drawing/2014/main" id="{73FB50B4-41CA-7AAE-5C15-8FDCFB70E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961" y="2015987"/>
            <a:ext cx="8478078" cy="282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96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07D3F8-9B8F-56EF-2980-5A0659E4B1C9}"/>
              </a:ext>
            </a:extLst>
          </p:cNvPr>
          <p:cNvSpPr txBox="1"/>
          <p:nvPr/>
        </p:nvSpPr>
        <p:spPr>
          <a:xfrm>
            <a:off x="4371561" y="914400"/>
            <a:ext cx="3448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dirty="0">
                <a:latin typeface="Algerian" panose="04020705040A02060702" pitchFamily="82" charset="0"/>
              </a:rPr>
              <a:t>Светлина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C43F69-2A2E-0CB5-AB18-A9F2DEE227BA}"/>
              </a:ext>
            </a:extLst>
          </p:cNvPr>
          <p:cNvSpPr txBox="1"/>
          <p:nvPr/>
        </p:nvSpPr>
        <p:spPr>
          <a:xfrm>
            <a:off x="4371561" y="3013501"/>
            <a:ext cx="3448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dirty="0">
                <a:latin typeface="Algerian" panose="04020705040A02060702" pitchFamily="82" charset="0"/>
              </a:rPr>
              <a:t>Контраст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994CDC-93FB-02CA-2F98-ECC32AE8575E}"/>
              </a:ext>
            </a:extLst>
          </p:cNvPr>
          <p:cNvSpPr txBox="1"/>
          <p:nvPr/>
        </p:nvSpPr>
        <p:spPr>
          <a:xfrm>
            <a:off x="4371561" y="5021781"/>
            <a:ext cx="3448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dirty="0">
                <a:latin typeface="Algerian" panose="04020705040A02060702" pitchFamily="82" charset="0"/>
              </a:rPr>
              <a:t>Цвят</a:t>
            </a:r>
            <a:endParaRPr lang="en-US" sz="3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89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9EE929-3B60-1071-1F57-ABBAED9BEA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8905"/>
          <a:stretch/>
        </p:blipFill>
        <p:spPr>
          <a:xfrm rot="1900981">
            <a:off x="2512371" y="-3472409"/>
            <a:ext cx="8733017" cy="128520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F994E4-5FE0-C4E1-3EAA-0A58884AE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1906898">
            <a:off x="-1227704" y="-2016786"/>
            <a:ext cx="4411089" cy="96942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0CBBEB-2FCD-7DB4-104E-B04B039DCE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rot="1956715">
            <a:off x="8847239" y="-741921"/>
            <a:ext cx="5719802" cy="98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7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2CDE15-C5C8-6D29-122F-287764CF8FAD}"/>
              </a:ext>
            </a:extLst>
          </p:cNvPr>
          <p:cNvSpPr txBox="1"/>
          <p:nvPr/>
        </p:nvSpPr>
        <p:spPr>
          <a:xfrm>
            <a:off x="511865" y="3013501"/>
            <a:ext cx="11168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dirty="0">
                <a:latin typeface="Algerian" panose="04020705040A02060702" pitchFamily="82" charset="0"/>
              </a:rPr>
              <a:t>Как да приложим тези концепции?</a:t>
            </a:r>
            <a:endParaRPr lang="en-US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4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D3DE9-4D60-C07A-A503-EAD9401F0595}"/>
              </a:ext>
            </a:extLst>
          </p:cNvPr>
          <p:cNvSpPr txBox="1"/>
          <p:nvPr/>
        </p:nvSpPr>
        <p:spPr>
          <a:xfrm>
            <a:off x="3378239" y="3044279"/>
            <a:ext cx="54355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400" dirty="0">
                <a:latin typeface="Algerian" panose="04020705040A02060702" pitchFamily="82" charset="0"/>
              </a:rPr>
              <a:t>Дизайн на сцената</a:t>
            </a:r>
            <a:endParaRPr lang="en-US" sz="4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47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Living Room Makeover Reveal! - Angela Marie Made">
            <a:extLst>
              <a:ext uri="{FF2B5EF4-FFF2-40B4-BE49-F238E27FC236}">
                <a16:creationId xmlns:a16="http://schemas.microsoft.com/office/drawing/2014/main" id="{481A261F-0583-AB95-FDB0-2525776B6D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03"/>
          <a:stretch/>
        </p:blipFill>
        <p:spPr bwMode="auto">
          <a:xfrm>
            <a:off x="3533524" y="1277178"/>
            <a:ext cx="5124952" cy="430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89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iving Room Makeover Reveal! - Angela Marie Made">
            <a:extLst>
              <a:ext uri="{FF2B5EF4-FFF2-40B4-BE49-F238E27FC236}">
                <a16:creationId xmlns:a16="http://schemas.microsoft.com/office/drawing/2014/main" id="{575C6085-959E-18C9-ACF9-CD05B2E922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02"/>
          <a:stretch/>
        </p:blipFill>
        <p:spPr bwMode="auto">
          <a:xfrm>
            <a:off x="3401043" y="815009"/>
            <a:ext cx="5389914" cy="522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2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2CDE15-C5C8-6D29-122F-287764CF8FAD}"/>
              </a:ext>
            </a:extLst>
          </p:cNvPr>
          <p:cNvSpPr txBox="1"/>
          <p:nvPr/>
        </p:nvSpPr>
        <p:spPr>
          <a:xfrm>
            <a:off x="1427093" y="3013501"/>
            <a:ext cx="9337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dirty="0">
                <a:latin typeface="Algerian" panose="04020705040A02060702" pitchFamily="82" charset="0"/>
              </a:rPr>
              <a:t>Видове цветови схеми</a:t>
            </a:r>
            <a:endParaRPr lang="en-US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71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 descr="Choosing a Color Scheme From the Color Wheel">
            <a:extLst>
              <a:ext uri="{FF2B5EF4-FFF2-40B4-BE49-F238E27FC236}">
                <a16:creationId xmlns:a16="http://schemas.microsoft.com/office/drawing/2014/main" id="{1B9A4E00-34C3-195F-B2AF-CF28C81515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9" t="12608" b="6667"/>
          <a:stretch/>
        </p:blipFill>
        <p:spPr bwMode="auto">
          <a:xfrm>
            <a:off x="3248438" y="1264348"/>
            <a:ext cx="6569765" cy="432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08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bstract Beautiful Beams of Light, Rays of Light Screen Overlay Stock  Illustration - Illustration of background, beam: 129549451">
            <a:extLst>
              <a:ext uri="{FF2B5EF4-FFF2-40B4-BE49-F238E27FC236}">
                <a16:creationId xmlns:a16="http://schemas.microsoft.com/office/drawing/2014/main" id="{A0743C88-820A-3BA5-AD05-7E1F09409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02" y="2428875"/>
            <a:ext cx="3011488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AE78E18-1F3B-37BC-84D4-641A8EAFA84F}"/>
              </a:ext>
            </a:extLst>
          </p:cNvPr>
          <p:cNvGrpSpPr/>
          <p:nvPr/>
        </p:nvGrpSpPr>
        <p:grpSpPr>
          <a:xfrm>
            <a:off x="3776868" y="3001616"/>
            <a:ext cx="1053549" cy="1053549"/>
            <a:chOff x="4850294" y="2842591"/>
            <a:chExt cx="1252331" cy="125233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FC3CC8D-E84F-1067-49C3-FE6C64C40FA9}"/>
                </a:ext>
              </a:extLst>
            </p:cNvPr>
            <p:cNvSpPr/>
            <p:nvPr/>
          </p:nvSpPr>
          <p:spPr>
            <a:xfrm>
              <a:off x="5367130" y="2842591"/>
              <a:ext cx="218661" cy="1252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92BB775-DE3C-B0D7-6D6D-1ED62E9A088B}"/>
                </a:ext>
              </a:extLst>
            </p:cNvPr>
            <p:cNvSpPr/>
            <p:nvPr/>
          </p:nvSpPr>
          <p:spPr>
            <a:xfrm rot="5400000">
              <a:off x="5367129" y="2842590"/>
              <a:ext cx="218661" cy="1252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Free Cliparts Pen Drawing, Download Free Cliparts Pen Drawing png images,  Free ClipArts on Clipart Library">
            <a:extLst>
              <a:ext uri="{FF2B5EF4-FFF2-40B4-BE49-F238E27FC236}">
                <a16:creationId xmlns:a16="http://schemas.microsoft.com/office/drawing/2014/main" id="{EE8F5E88-C053-A82E-4809-19AD436EA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626" y="2622726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829B5D2-03F6-EB98-3D2C-D04082BFD280}"/>
              </a:ext>
            </a:extLst>
          </p:cNvPr>
          <p:cNvGrpSpPr/>
          <p:nvPr/>
        </p:nvGrpSpPr>
        <p:grpSpPr>
          <a:xfrm>
            <a:off x="7796382" y="3110948"/>
            <a:ext cx="1062698" cy="579780"/>
            <a:chOff x="7796382" y="3110948"/>
            <a:chExt cx="1062698" cy="5797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AB7D33-B380-03DA-D138-C2A52C435236}"/>
                </a:ext>
              </a:extLst>
            </p:cNvPr>
            <p:cNvSpPr/>
            <p:nvPr/>
          </p:nvSpPr>
          <p:spPr>
            <a:xfrm>
              <a:off x="7796382" y="3110948"/>
              <a:ext cx="1059383" cy="18884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8E52E5-93B9-5EA5-253F-9E50D027A721}"/>
                </a:ext>
              </a:extLst>
            </p:cNvPr>
            <p:cNvSpPr/>
            <p:nvPr/>
          </p:nvSpPr>
          <p:spPr>
            <a:xfrm>
              <a:off x="7799697" y="3501885"/>
              <a:ext cx="1059383" cy="18884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0" name="Picture 6" descr="Cameras | Mirrorless, DSLR, Video &amp; Compact | Canon Australia">
            <a:extLst>
              <a:ext uri="{FF2B5EF4-FFF2-40B4-BE49-F238E27FC236}">
                <a16:creationId xmlns:a16="http://schemas.microsoft.com/office/drawing/2014/main" id="{A6FF9AE6-9752-7701-AE52-5F7E242AD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123" y="2074707"/>
            <a:ext cx="2854356" cy="285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35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2CDE15-C5C8-6D29-122F-287764CF8FAD}"/>
              </a:ext>
            </a:extLst>
          </p:cNvPr>
          <p:cNvSpPr txBox="1"/>
          <p:nvPr/>
        </p:nvSpPr>
        <p:spPr>
          <a:xfrm>
            <a:off x="511865" y="1224458"/>
            <a:ext cx="11168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dirty="0">
                <a:latin typeface="Algerian" panose="04020705040A02060702" pitchFamily="82" charset="0"/>
              </a:rPr>
              <a:t>Ние имаме</a:t>
            </a:r>
            <a:endParaRPr lang="en-US" sz="4800" dirty="0">
              <a:latin typeface="Algerian" panose="04020705040A02060702" pitchFamily="82" charset="0"/>
            </a:endParaRPr>
          </a:p>
        </p:txBody>
      </p:sp>
      <p:pic>
        <p:nvPicPr>
          <p:cNvPr id="12290" name="Picture 2" descr="Photography Softbox Lighting Kits 50x70cm Professional Continuous Light  System Soft Box For Photo Studio Equipment - Softbox - AliExpress">
            <a:extLst>
              <a:ext uri="{FF2B5EF4-FFF2-40B4-BE49-F238E27FC236}">
                <a16:creationId xmlns:a16="http://schemas.microsoft.com/office/drawing/2014/main" id="{704F73FD-3EEF-4911-7904-F09200EBC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074" y="2492651"/>
            <a:ext cx="3711852" cy="371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99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2CDE15-C5C8-6D29-122F-287764CF8FAD}"/>
              </a:ext>
            </a:extLst>
          </p:cNvPr>
          <p:cNvSpPr txBox="1"/>
          <p:nvPr/>
        </p:nvSpPr>
        <p:spPr>
          <a:xfrm>
            <a:off x="1427093" y="2644170"/>
            <a:ext cx="93378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dirty="0">
                <a:latin typeface="Algerian" panose="04020705040A02060702" pitchFamily="82" charset="0"/>
              </a:rPr>
              <a:t>Четирите начина за осветяване на обект</a:t>
            </a:r>
            <a:endParaRPr lang="en-US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29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2CDE15-C5C8-6D29-122F-287764CF8FAD}"/>
              </a:ext>
            </a:extLst>
          </p:cNvPr>
          <p:cNvSpPr txBox="1"/>
          <p:nvPr/>
        </p:nvSpPr>
        <p:spPr>
          <a:xfrm>
            <a:off x="1427093" y="2644170"/>
            <a:ext cx="9337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dirty="0">
                <a:latin typeface="Algerian" panose="04020705040A02060702" pitchFamily="82" charset="0"/>
              </a:rPr>
              <a:t>Запълваща светлина</a:t>
            </a:r>
            <a:endParaRPr lang="en-US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2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977A2D9F-96B5-248B-A4E8-59D755BF2A0F}"/>
              </a:ext>
            </a:extLst>
          </p:cNvPr>
          <p:cNvSpPr/>
          <p:nvPr/>
        </p:nvSpPr>
        <p:spPr>
          <a:xfrm rot="12199362">
            <a:off x="3339980" y="4325376"/>
            <a:ext cx="1684606" cy="632472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 descr="Professional photo camera top view Royalty Free Vector Image">
            <a:extLst>
              <a:ext uri="{FF2B5EF4-FFF2-40B4-BE49-F238E27FC236}">
                <a16:creationId xmlns:a16="http://schemas.microsoft.com/office/drawing/2014/main" id="{5012CB2D-AA43-DDE5-42F9-65999EF90E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20"/>
          <a:stretch/>
        </p:blipFill>
        <p:spPr bwMode="auto">
          <a:xfrm rot="16200000">
            <a:off x="5000594" y="3871875"/>
            <a:ext cx="2135746" cy="208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F65A9653-2984-914B-6620-1E40E40D6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243512" y="1011307"/>
            <a:ext cx="170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91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ill Light Photography: Your Essential Guide">
            <a:extLst>
              <a:ext uri="{FF2B5EF4-FFF2-40B4-BE49-F238E27FC236}">
                <a16:creationId xmlns:a16="http://schemas.microsoft.com/office/drawing/2014/main" id="{06A3D920-C8B9-C5B2-8868-CB8094073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237" y="1377158"/>
            <a:ext cx="6155525" cy="410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47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2CDE15-C5C8-6D29-122F-287764CF8FAD}"/>
              </a:ext>
            </a:extLst>
          </p:cNvPr>
          <p:cNvSpPr txBox="1"/>
          <p:nvPr/>
        </p:nvSpPr>
        <p:spPr>
          <a:xfrm>
            <a:off x="1427093" y="2644170"/>
            <a:ext cx="9337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dirty="0">
                <a:latin typeface="Algerian" panose="04020705040A02060702" pitchFamily="82" charset="0"/>
              </a:rPr>
              <a:t>Рисуваща </a:t>
            </a:r>
            <a:r>
              <a:rPr lang="bg-BG" sz="4800" dirty="0" err="1">
                <a:latin typeface="Algerian" panose="04020705040A02060702" pitchFamily="82" charset="0"/>
              </a:rPr>
              <a:t>свелина</a:t>
            </a:r>
            <a:endParaRPr lang="en-US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41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977A2D9F-96B5-248B-A4E8-59D755BF2A0F}"/>
              </a:ext>
            </a:extLst>
          </p:cNvPr>
          <p:cNvSpPr/>
          <p:nvPr/>
        </p:nvSpPr>
        <p:spPr>
          <a:xfrm rot="14943309">
            <a:off x="1540998" y="2630646"/>
            <a:ext cx="1684606" cy="632472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 descr="Professional photo camera top view Royalty Free Vector Image">
            <a:extLst>
              <a:ext uri="{FF2B5EF4-FFF2-40B4-BE49-F238E27FC236}">
                <a16:creationId xmlns:a16="http://schemas.microsoft.com/office/drawing/2014/main" id="{5012CB2D-AA43-DDE5-42F9-65999EF90E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20"/>
          <a:stretch/>
        </p:blipFill>
        <p:spPr bwMode="auto">
          <a:xfrm rot="16200000">
            <a:off x="5000594" y="3871875"/>
            <a:ext cx="2135746" cy="208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F65A9653-2984-914B-6620-1E40E40D6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243512" y="1011307"/>
            <a:ext cx="170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07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The Power of the Back Light | Fstoppers">
            <a:extLst>
              <a:ext uri="{FF2B5EF4-FFF2-40B4-BE49-F238E27FC236}">
                <a16:creationId xmlns:a16="http://schemas.microsoft.com/office/drawing/2014/main" id="{EE613D56-6401-B868-86E1-AEB8C097E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525" y="1588706"/>
            <a:ext cx="6554950" cy="368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14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2CDE15-C5C8-6D29-122F-287764CF8FAD}"/>
              </a:ext>
            </a:extLst>
          </p:cNvPr>
          <p:cNvSpPr txBox="1"/>
          <p:nvPr/>
        </p:nvSpPr>
        <p:spPr>
          <a:xfrm>
            <a:off x="1427093" y="2644170"/>
            <a:ext cx="9337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dirty="0" err="1">
                <a:latin typeface="Algerian" panose="04020705040A02060702" pitchFamily="82" charset="0"/>
              </a:rPr>
              <a:t>Контражур</a:t>
            </a:r>
            <a:endParaRPr lang="en-US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77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977A2D9F-96B5-248B-A4E8-59D755BF2A0F}"/>
              </a:ext>
            </a:extLst>
          </p:cNvPr>
          <p:cNvSpPr/>
          <p:nvPr/>
        </p:nvSpPr>
        <p:spPr>
          <a:xfrm rot="5400000">
            <a:off x="10189467" y="3112764"/>
            <a:ext cx="1684606" cy="632472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 descr="Professional photo camera top view Royalty Free Vector Image">
            <a:extLst>
              <a:ext uri="{FF2B5EF4-FFF2-40B4-BE49-F238E27FC236}">
                <a16:creationId xmlns:a16="http://schemas.microsoft.com/office/drawing/2014/main" id="{5012CB2D-AA43-DDE5-42F9-65999EF90E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20"/>
          <a:stretch/>
        </p:blipFill>
        <p:spPr bwMode="auto">
          <a:xfrm>
            <a:off x="843994" y="2725807"/>
            <a:ext cx="2135746" cy="208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F65A9653-2984-914B-6620-1E40E40D6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466440" y="2721045"/>
            <a:ext cx="170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21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952109-E322-078D-284F-59C5060F6709}"/>
              </a:ext>
            </a:extLst>
          </p:cNvPr>
          <p:cNvSpPr txBox="1"/>
          <p:nvPr/>
        </p:nvSpPr>
        <p:spPr>
          <a:xfrm>
            <a:off x="2172528" y="3013501"/>
            <a:ext cx="784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dirty="0">
                <a:latin typeface="Algerian" panose="04020705040A02060702" pitchFamily="82" charset="0"/>
              </a:rPr>
              <a:t>Фото</a:t>
            </a:r>
            <a:r>
              <a:rPr lang="en-US" sz="4800" dirty="0">
                <a:latin typeface="Algerian" panose="04020705040A02060702" pitchFamily="82" charset="0"/>
              </a:rPr>
              <a:t>-</a:t>
            </a:r>
            <a:r>
              <a:rPr lang="bg-BG" sz="4800" dirty="0" err="1">
                <a:latin typeface="Algerian" panose="04020705040A02060702" pitchFamily="82" charset="0"/>
              </a:rPr>
              <a:t>графия</a:t>
            </a:r>
            <a:r>
              <a:rPr lang="en-US" sz="4800" dirty="0">
                <a:latin typeface="Algerian" panose="04020705040A02060702" pitchFamily="8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2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The power and simplicity of backlighting - Photofocus">
            <a:extLst>
              <a:ext uri="{FF2B5EF4-FFF2-40B4-BE49-F238E27FC236}">
                <a16:creationId xmlns:a16="http://schemas.microsoft.com/office/drawing/2014/main" id="{5829B686-32B9-BC72-C0A6-335BD07F4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595" y="1437446"/>
            <a:ext cx="5310809" cy="398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27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2CDE15-C5C8-6D29-122F-287764CF8FAD}"/>
              </a:ext>
            </a:extLst>
          </p:cNvPr>
          <p:cNvSpPr txBox="1"/>
          <p:nvPr/>
        </p:nvSpPr>
        <p:spPr>
          <a:xfrm>
            <a:off x="1427093" y="3013501"/>
            <a:ext cx="9337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dirty="0">
                <a:latin typeface="Algerian" panose="04020705040A02060702" pitchFamily="82" charset="0"/>
              </a:rPr>
              <a:t>Силует</a:t>
            </a:r>
            <a:endParaRPr lang="en-US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98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977A2D9F-96B5-248B-A4E8-59D755BF2A0F}"/>
              </a:ext>
            </a:extLst>
          </p:cNvPr>
          <p:cNvSpPr/>
          <p:nvPr/>
        </p:nvSpPr>
        <p:spPr>
          <a:xfrm rot="16200000">
            <a:off x="753328" y="727372"/>
            <a:ext cx="1684606" cy="632472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 descr="Professional photo camera top view Royalty Free Vector Image">
            <a:extLst>
              <a:ext uri="{FF2B5EF4-FFF2-40B4-BE49-F238E27FC236}">
                <a16:creationId xmlns:a16="http://schemas.microsoft.com/office/drawing/2014/main" id="{5012CB2D-AA43-DDE5-42F9-65999EF90E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20"/>
          <a:stretch/>
        </p:blipFill>
        <p:spPr bwMode="auto">
          <a:xfrm rot="16200000">
            <a:off x="4744158" y="4931880"/>
            <a:ext cx="2135746" cy="208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F65A9653-2984-914B-6620-1E40E40D6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66884">
            <a:off x="4959544" y="2422873"/>
            <a:ext cx="170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06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ilhouette Photos, Download Free Silhouette Stock Photos &amp; HD Images">
            <a:extLst>
              <a:ext uri="{FF2B5EF4-FFF2-40B4-BE49-F238E27FC236}">
                <a16:creationId xmlns:a16="http://schemas.microsoft.com/office/drawing/2014/main" id="{EDA8EA9C-9E59-D0AD-A53B-38A989907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902" y="1207844"/>
            <a:ext cx="4220196" cy="444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98426F-B8D8-B609-4A4C-8812E8E032BF}"/>
              </a:ext>
            </a:extLst>
          </p:cNvPr>
          <p:cNvSpPr/>
          <p:nvPr/>
        </p:nvSpPr>
        <p:spPr>
          <a:xfrm>
            <a:off x="-89452" y="-79513"/>
            <a:ext cx="12364278" cy="70667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2A449E-2DA8-8F8D-8A66-6E40EBF06F9C}"/>
              </a:ext>
            </a:extLst>
          </p:cNvPr>
          <p:cNvSpPr txBox="1"/>
          <p:nvPr/>
        </p:nvSpPr>
        <p:spPr>
          <a:xfrm>
            <a:off x="2961861" y="3013501"/>
            <a:ext cx="6261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dirty="0">
                <a:solidFill>
                  <a:schemeClr val="bg1"/>
                </a:solidFill>
                <a:latin typeface="Algerian" panose="04020705040A02060702" pitchFamily="82" charset="0"/>
              </a:rPr>
              <a:t>Доброволци?</a:t>
            </a:r>
            <a:endParaRPr lang="en-US" sz="4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1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AE78E18-1F3B-37BC-84D4-641A8EAFA84F}"/>
              </a:ext>
            </a:extLst>
          </p:cNvPr>
          <p:cNvGrpSpPr/>
          <p:nvPr/>
        </p:nvGrpSpPr>
        <p:grpSpPr>
          <a:xfrm>
            <a:off x="2497588" y="2902225"/>
            <a:ext cx="1053549" cy="1053549"/>
            <a:chOff x="4850294" y="2842591"/>
            <a:chExt cx="1252331" cy="125233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FC3CC8D-E84F-1067-49C3-FE6C64C40FA9}"/>
                </a:ext>
              </a:extLst>
            </p:cNvPr>
            <p:cNvSpPr/>
            <p:nvPr/>
          </p:nvSpPr>
          <p:spPr>
            <a:xfrm>
              <a:off x="5367130" y="2842591"/>
              <a:ext cx="218661" cy="1252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92BB775-DE3C-B0D7-6D6D-1ED62E9A088B}"/>
                </a:ext>
              </a:extLst>
            </p:cNvPr>
            <p:cNvSpPr/>
            <p:nvPr/>
          </p:nvSpPr>
          <p:spPr>
            <a:xfrm rot="5400000">
              <a:off x="5367129" y="2842590"/>
              <a:ext cx="218661" cy="1252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Free Cliparts Pen Drawing, Download Free Cliparts Pen Drawing png images,  Free ClipArts on Clipart Library">
            <a:extLst>
              <a:ext uri="{FF2B5EF4-FFF2-40B4-BE49-F238E27FC236}">
                <a16:creationId xmlns:a16="http://schemas.microsoft.com/office/drawing/2014/main" id="{EE8F5E88-C053-A82E-4809-19AD436EA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356" y="4492489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D3D163E-B6B0-39E0-4409-FC0F7A5052BE}"/>
              </a:ext>
            </a:extLst>
          </p:cNvPr>
          <p:cNvGrpSpPr/>
          <p:nvPr/>
        </p:nvGrpSpPr>
        <p:grpSpPr>
          <a:xfrm>
            <a:off x="6508496" y="3139109"/>
            <a:ext cx="1062698" cy="579780"/>
            <a:chOff x="7796382" y="3110948"/>
            <a:chExt cx="1062698" cy="5797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AB7D33-B380-03DA-D138-C2A52C435236}"/>
                </a:ext>
              </a:extLst>
            </p:cNvPr>
            <p:cNvSpPr/>
            <p:nvPr/>
          </p:nvSpPr>
          <p:spPr>
            <a:xfrm>
              <a:off x="7796382" y="3110948"/>
              <a:ext cx="1059383" cy="18884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8E52E5-93B9-5EA5-253F-9E50D027A721}"/>
                </a:ext>
              </a:extLst>
            </p:cNvPr>
            <p:cNvSpPr/>
            <p:nvPr/>
          </p:nvSpPr>
          <p:spPr>
            <a:xfrm>
              <a:off x="7799697" y="3501885"/>
              <a:ext cx="1059383" cy="18884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Gait and Clinical Movement Analysis Society">
            <a:extLst>
              <a:ext uri="{FF2B5EF4-FFF2-40B4-BE49-F238E27FC236}">
                <a16:creationId xmlns:a16="http://schemas.microsoft.com/office/drawing/2014/main" id="{5281F470-7F37-AC46-88F5-A78EB5D64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12" y="668986"/>
            <a:ext cx="5150103" cy="151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mazon.com : Video Camera Camcorder Full HD 1080P 30FPS 24.0 MP IR Night  Vision Vlogging Camera Recorder 3.0 Inch IPS Screen 16X Zoom Camcorders  Camera Remote Control with 2 Batteries : Electronics">
            <a:extLst>
              <a:ext uri="{FF2B5EF4-FFF2-40B4-BE49-F238E27FC236}">
                <a16:creationId xmlns:a16="http://schemas.microsoft.com/office/drawing/2014/main" id="{4664968E-E855-322A-A3B3-CBDBDF83C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880" y="1870999"/>
            <a:ext cx="2932046" cy="293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2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952109-E322-078D-284F-59C5060F6709}"/>
              </a:ext>
            </a:extLst>
          </p:cNvPr>
          <p:cNvSpPr txBox="1"/>
          <p:nvPr/>
        </p:nvSpPr>
        <p:spPr>
          <a:xfrm>
            <a:off x="2172528" y="3013501"/>
            <a:ext cx="784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dirty="0" err="1">
                <a:latin typeface="Algerian" panose="04020705040A02060702" pitchFamily="82" charset="0"/>
              </a:rPr>
              <a:t>Кинемато</a:t>
            </a:r>
            <a:r>
              <a:rPr lang="en-US" sz="4800" dirty="0">
                <a:latin typeface="Algerian" panose="04020705040A02060702" pitchFamily="82" charset="0"/>
              </a:rPr>
              <a:t>-</a:t>
            </a:r>
            <a:r>
              <a:rPr lang="bg-BG" sz="4800" dirty="0" err="1">
                <a:latin typeface="Algerian" panose="04020705040A02060702" pitchFamily="82" charset="0"/>
              </a:rPr>
              <a:t>графия</a:t>
            </a:r>
            <a:r>
              <a:rPr lang="en-US" sz="4800" dirty="0">
                <a:latin typeface="Algerian" panose="04020705040A02060702" pitchFamily="8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261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516E31-0B77-546A-F79A-338FD1B5D0E3}"/>
              </a:ext>
            </a:extLst>
          </p:cNvPr>
          <p:cNvSpPr txBox="1"/>
          <p:nvPr/>
        </p:nvSpPr>
        <p:spPr>
          <a:xfrm>
            <a:off x="1386508" y="2644170"/>
            <a:ext cx="94189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800" dirty="0">
                <a:latin typeface="Algerian" panose="04020705040A02060702" pitchFamily="82" charset="0"/>
              </a:rPr>
              <a:t>Какво е най-важното при снимката/кадъра?</a:t>
            </a:r>
            <a:endParaRPr lang="en-US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4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07D3F8-9B8F-56EF-2980-5A0659E4B1C9}"/>
              </a:ext>
            </a:extLst>
          </p:cNvPr>
          <p:cNvSpPr txBox="1"/>
          <p:nvPr/>
        </p:nvSpPr>
        <p:spPr>
          <a:xfrm>
            <a:off x="4371561" y="3013501"/>
            <a:ext cx="3448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lgerian" panose="04020705040A02060702" pitchFamily="82" charset="0"/>
              </a:rPr>
              <a:t>Light</a:t>
            </a:r>
            <a:endParaRPr lang="en-US" sz="3600" dirty="0">
              <a:latin typeface="Algerian" panose="04020705040A02060702" pitchFamily="82" charset="0"/>
            </a:endParaRPr>
          </a:p>
        </p:txBody>
      </p:sp>
      <p:pic>
        <p:nvPicPr>
          <p:cNvPr id="3074" name="Picture 2" descr="How Light Works | HowStuffWorks">
            <a:extLst>
              <a:ext uri="{FF2B5EF4-FFF2-40B4-BE49-F238E27FC236}">
                <a16:creationId xmlns:a16="http://schemas.microsoft.com/office/drawing/2014/main" id="{189C7B5B-E060-86FF-1DC6-71C99104F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921" y="1732738"/>
            <a:ext cx="6002157" cy="339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84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9 Tips For Striking Black And White Urban Photography On iPhone">
            <a:extLst>
              <a:ext uri="{FF2B5EF4-FFF2-40B4-BE49-F238E27FC236}">
                <a16:creationId xmlns:a16="http://schemas.microsoft.com/office/drawing/2014/main" id="{86406D78-D54F-F433-318B-AE983150D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7" y="0"/>
            <a:ext cx="5483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091380-178D-F849-A360-FA3FF08910A7}"/>
              </a:ext>
            </a:extLst>
          </p:cNvPr>
          <p:cNvSpPr txBox="1"/>
          <p:nvPr/>
        </p:nvSpPr>
        <p:spPr>
          <a:xfrm rot="16200000">
            <a:off x="2314161" y="3301737"/>
            <a:ext cx="3448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lgerian" panose="04020705040A02060702" pitchFamily="82" charset="0"/>
              </a:rPr>
              <a:t>shadow</a:t>
            </a:r>
            <a:endParaRPr lang="en-US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4F135-30F2-5B0E-34A1-BF7D0310F97E}"/>
              </a:ext>
            </a:extLst>
          </p:cNvPr>
          <p:cNvSpPr txBox="1"/>
          <p:nvPr/>
        </p:nvSpPr>
        <p:spPr>
          <a:xfrm rot="16200000">
            <a:off x="6591301" y="3013502"/>
            <a:ext cx="3448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lgerian" panose="04020705040A02060702" pitchFamily="82" charset="0"/>
              </a:rPr>
              <a:t>shadow</a:t>
            </a:r>
            <a:endParaRPr lang="en-US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80741-A56C-CA3B-7FD4-731E6FE84E16}"/>
              </a:ext>
            </a:extLst>
          </p:cNvPr>
          <p:cNvSpPr txBox="1"/>
          <p:nvPr/>
        </p:nvSpPr>
        <p:spPr>
          <a:xfrm>
            <a:off x="4225679" y="5821305"/>
            <a:ext cx="3448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lgerian" panose="04020705040A02060702" pitchFamily="82" charset="0"/>
              </a:rPr>
              <a:t>light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99E801-22B8-9D86-A934-544E26A42627}"/>
              </a:ext>
            </a:extLst>
          </p:cNvPr>
          <p:cNvSpPr txBox="1"/>
          <p:nvPr/>
        </p:nvSpPr>
        <p:spPr>
          <a:xfrm rot="16200000">
            <a:off x="4083399" y="4049401"/>
            <a:ext cx="344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shadow</a:t>
            </a:r>
            <a:endParaRPr lang="en-US" sz="1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75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420</Words>
  <Application>Microsoft Office PowerPoint</Application>
  <PresentationFormat>Widescreen</PresentationFormat>
  <Paragraphs>89</Paragraphs>
  <Slides>44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 Bakardzhiev</dc:creator>
  <cp:lastModifiedBy>Никола А. Бакърджиев</cp:lastModifiedBy>
  <cp:revision>6</cp:revision>
  <dcterms:created xsi:type="dcterms:W3CDTF">2022-11-01T14:25:44Z</dcterms:created>
  <dcterms:modified xsi:type="dcterms:W3CDTF">2025-02-12T19:13:06Z</dcterms:modified>
</cp:coreProperties>
</file>