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sldIdLst>
    <p:sldId id="256" r:id="rId2"/>
    <p:sldId id="293" r:id="rId3"/>
    <p:sldId id="294" r:id="rId4"/>
    <p:sldId id="288" r:id="rId5"/>
    <p:sldId id="310" r:id="rId6"/>
    <p:sldId id="274" r:id="rId7"/>
    <p:sldId id="275" r:id="rId8"/>
    <p:sldId id="276" r:id="rId9"/>
    <p:sldId id="282" r:id="rId10"/>
    <p:sldId id="302" r:id="rId11"/>
    <p:sldId id="289" r:id="rId12"/>
    <p:sldId id="290" r:id="rId13"/>
    <p:sldId id="286" r:id="rId14"/>
    <p:sldId id="287" r:id="rId15"/>
    <p:sldId id="291" r:id="rId16"/>
    <p:sldId id="309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F0000"/>
    <a:srgbClr val="4A7EBB"/>
    <a:srgbClr val="FF5050"/>
    <a:srgbClr val="0070C0"/>
    <a:srgbClr val="00CC00"/>
    <a:srgbClr val="FF9999"/>
    <a:srgbClr val="333333"/>
    <a:srgbClr val="36D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0" autoAdjust="0"/>
    <p:restoredTop sz="84808" autoAdjust="0"/>
  </p:normalViewPr>
  <p:slideViewPr>
    <p:cSldViewPr>
      <p:cViewPr varScale="1">
        <p:scale>
          <a:sx n="84" d="100"/>
          <a:sy n="84" d="100"/>
        </p:scale>
        <p:origin x="140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47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9F6F8-DC93-4263-BA57-AD9D4385C8E5}" type="datetimeFigureOut">
              <a:rPr lang="en-US" smtClean="0"/>
              <a:pPr/>
              <a:t>15-Jul-24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F2DB0-B490-4B71-886B-D4923F0888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9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СНОВИ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НА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К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ОМПЮТЪРНАТА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Г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РАФИКА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проф. д-р П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АВЕЛ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Б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ОЙЧЕВ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КИТ-ФМИ-СУ   •   202</a:t>
            </a:r>
            <a:r>
              <a:rPr lang="en-US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4</a:t>
            </a:r>
            <a:endParaRPr lang="en-US" sz="1600" spc="0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914400" y="1295400"/>
            <a:ext cx="8229600" cy="609600"/>
          </a:xfrm>
        </p:spPr>
        <p:txBody>
          <a:bodyPr/>
          <a:lstStyle>
            <a:lvl1pPr algn="l">
              <a:buNone/>
              <a:defRPr b="1">
                <a:solidFill>
                  <a:srgbClr val="0070C0"/>
                </a:solidFill>
                <a:effectLst>
                  <a:outerShdw blurRad="50800" dir="16200000" rotWithShape="0">
                    <a:srgbClr val="0070C0">
                      <a:alpha val="40000"/>
                    </a:srgbClr>
                  </a:outerShdw>
                </a:effectLst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914400" y="1905000"/>
            <a:ext cx="8229600" cy="10668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>
            <a:lvl1pPr algn="l">
              <a:buNone/>
              <a:defRPr sz="6600" b="1">
                <a:solidFill>
                  <a:schemeClr val="tx1"/>
                </a:solidFill>
                <a:effectLst>
                  <a:outerShdw blurRad="50800" dir="16200000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51054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8229600" cy="65532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3B8F-FDDF-4512-9E8B-7FE672AA7E35}" type="datetimeFigureOut">
              <a:rPr lang="en-US" smtClean="0"/>
              <a:pPr/>
              <a:t>15-Jul-24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CE80-6F79-425A-BF10-6218829F3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70C0"/>
          </a:solidFill>
          <a:effectLst>
            <a:outerShdw blurRad="50800" dir="16200000" rotWithShape="0">
              <a:schemeClr val="accent1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hyperlink" Target="Solution%20S07%20E06.html" TargetMode="External"/><Relationship Id="rId3" Type="http://schemas.openxmlformats.org/officeDocument/2006/relationships/hyperlink" Target="Solution%20S07%20E01.html" TargetMode="External"/><Relationship Id="rId7" Type="http://schemas.openxmlformats.org/officeDocument/2006/relationships/hyperlink" Target="Solution%20S07%20E03.html" TargetMode="Externa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hyperlink" Target="Solution%20S07%20E05.html" TargetMode="External"/><Relationship Id="rId5" Type="http://schemas.openxmlformats.org/officeDocument/2006/relationships/hyperlink" Target="Solution%20S07%20E02.html" TargetMode="Externa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hyperlink" Target="Solution%20S07%20E04.html" TargetMode="External"/><Relationship Id="rId1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Solution%20S07%20E03.html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Solution%20S07%20E04.html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Solution%20S07%20E05.html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Solution%20S07%20E06.html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Solution%20S07%20E01.html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Solution%20S07%20E02.html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Упражнение </a:t>
            </a:r>
            <a:r>
              <a:rPr lang="en-US" dirty="0"/>
              <a:t>S07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Анимация</a:t>
            </a:r>
            <a:endParaRPr lang="en-US" dirty="0"/>
          </a:p>
        </p:txBody>
      </p:sp>
      <p:pic>
        <p:nvPicPr>
          <p:cNvPr id="16" name="Picture 15">
            <a:hlinkClick r:id="rId3" action="ppaction://hlinkfile"/>
            <a:extLst>
              <a:ext uri="{FF2B5EF4-FFF2-40B4-BE49-F238E27FC236}">
                <a16:creationId xmlns:a16="http://schemas.microsoft.com/office/drawing/2014/main" id="{7F6DE2DB-6394-4394-ABFB-9FFF96C523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7" y="3124200"/>
            <a:ext cx="2527324" cy="13716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7" name="Picture 16">
            <a:hlinkClick r:id="rId5" action="ppaction://hlinkfile"/>
            <a:extLst>
              <a:ext uri="{FF2B5EF4-FFF2-40B4-BE49-F238E27FC236}">
                <a16:creationId xmlns:a16="http://schemas.microsoft.com/office/drawing/2014/main" id="{5E97EC73-CAC8-4B3B-A53C-B13091A8177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351" y="3124200"/>
            <a:ext cx="2527324" cy="13716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8" name="Picture 17">
            <a:hlinkClick r:id="rId7" action="ppaction://hlinkfile"/>
            <a:extLst>
              <a:ext uri="{FF2B5EF4-FFF2-40B4-BE49-F238E27FC236}">
                <a16:creationId xmlns:a16="http://schemas.microsoft.com/office/drawing/2014/main" id="{42D269B0-CA5F-4026-AFFB-5E660390A3E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5" y="3124200"/>
            <a:ext cx="2527325" cy="13716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9" name="Picture 18">
            <a:hlinkClick r:id="rId9" action="ppaction://hlinkfile"/>
            <a:extLst>
              <a:ext uri="{FF2B5EF4-FFF2-40B4-BE49-F238E27FC236}">
                <a16:creationId xmlns:a16="http://schemas.microsoft.com/office/drawing/2014/main" id="{23ACF713-0D46-4EC1-B5C0-93849DC37A3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6" y="4648200"/>
            <a:ext cx="2527325" cy="13716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0" name="Picture 19">
            <a:hlinkClick r:id="rId11" action="ppaction://hlinkfile"/>
            <a:extLst>
              <a:ext uri="{FF2B5EF4-FFF2-40B4-BE49-F238E27FC236}">
                <a16:creationId xmlns:a16="http://schemas.microsoft.com/office/drawing/2014/main" id="{286AEF1A-830B-42BF-8F75-B2A558F7C8E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351" y="4648200"/>
            <a:ext cx="2527325" cy="13716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3" name="Picture 22">
            <a:hlinkClick r:id="rId13" action="ppaction://hlinkfile"/>
            <a:extLst>
              <a:ext uri="{FF2B5EF4-FFF2-40B4-BE49-F238E27FC236}">
                <a16:creationId xmlns:a16="http://schemas.microsoft.com/office/drawing/2014/main" id="{35C98A8D-4594-4664-AB0F-F95E7E5BBFE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5" y="4648200"/>
            <a:ext cx="2527324" cy="13716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522A22D6-33F9-4E79-80D0-1C6B616F3F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18" y="1443989"/>
            <a:ext cx="7308181" cy="396621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46433839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S07 E0</a:t>
            </a:r>
            <a:r>
              <a:rPr lang="bg-BG" dirty="0"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err="1"/>
              <a:t>Зиг-заг</a:t>
            </a:r>
            <a:r>
              <a:rPr lang="bg-BG" dirty="0"/>
              <a:t> по сфера</a:t>
            </a:r>
            <a:endParaRPr lang="ru-RU" dirty="0"/>
          </a:p>
          <a:p>
            <a:pPr lvl="1"/>
            <a:r>
              <a:rPr lang="bg-BG" dirty="0"/>
              <a:t>Направете топка да се движи на зигзаг около пилони, разположени по екватора на голяма сфера</a:t>
            </a:r>
          </a:p>
          <a:p>
            <a:r>
              <a:rPr lang="bg-BG" dirty="0"/>
              <a:t>Защо</a:t>
            </a:r>
            <a:endParaRPr lang="en-US" dirty="0"/>
          </a:p>
          <a:p>
            <a:pPr lvl="1"/>
            <a:r>
              <a:rPr lang="bg-BG" dirty="0"/>
              <a:t>За да използваме сферични координати</a:t>
            </a:r>
          </a:p>
          <a:p>
            <a:pPr lvl="1"/>
            <a:endParaRPr lang="bg-BG" dirty="0"/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77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48295610-50F0-49CF-A53B-DBB6C78A7B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19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4005831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S07 E0</a:t>
            </a:r>
            <a:r>
              <a:rPr lang="bg-BG" dirty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Движение по тор</a:t>
            </a:r>
          </a:p>
          <a:p>
            <a:pPr lvl="1"/>
            <a:r>
              <a:rPr lang="bg-BG" dirty="0"/>
              <a:t>Направете топка да се търкаля спираловидно по протежението на тор</a:t>
            </a:r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Да се провери доколко добре помните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hlinkClick r:id="rId2" action="ppaction://hlinkfile"/>
            <a:extLst>
              <a:ext uri="{FF2B5EF4-FFF2-40B4-BE49-F238E27FC236}">
                <a16:creationId xmlns:a16="http://schemas.microsoft.com/office/drawing/2014/main" id="{1D58AF9D-5CA2-4E03-A662-638F157881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19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S07 E0</a:t>
            </a:r>
            <a:r>
              <a:rPr lang="bg-BG" dirty="0"/>
              <a:t>6*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Движение по куб</a:t>
            </a:r>
            <a:endParaRPr lang="ru-RU" dirty="0"/>
          </a:p>
          <a:p>
            <a:pPr lvl="1"/>
            <a:r>
              <a:rPr lang="bg-BG" dirty="0"/>
              <a:t>Направете топчета да се търкалят по повърхността на куб</a:t>
            </a:r>
          </a:p>
          <a:p>
            <a:pPr lvl="1"/>
            <a:r>
              <a:rPr lang="bg-BG" dirty="0"/>
              <a:t>Движението им да изглежда хаотично</a:t>
            </a:r>
          </a:p>
          <a:p>
            <a:r>
              <a:rPr lang="bg-BG" dirty="0"/>
              <a:t>Защо</a:t>
            </a:r>
          </a:p>
          <a:p>
            <a:pPr lvl="1"/>
            <a:r>
              <a:rPr lang="bg-BG" dirty="0"/>
              <a:t>Любопитно е как ще решите</a:t>
            </a:r>
            <a:r>
              <a:rPr lang="en-US" dirty="0"/>
              <a:t> </a:t>
            </a:r>
            <a:r>
              <a:rPr lang="bg-BG" dirty="0"/>
              <a:t>проблема с преминаването над ръбовете на куба</a:t>
            </a:r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18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6D3BA2B2-D49A-4D3E-A866-D7C29FDC80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21" y="1447800"/>
            <a:ext cx="7308179" cy="396621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22640508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Анимация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Анимация извън браузър</a:t>
            </a:r>
          </a:p>
          <a:p>
            <a:pPr lvl="1"/>
            <a:r>
              <a:rPr lang="bg-BG" dirty="0"/>
              <a:t>Подготвя се кадър и се показва</a:t>
            </a:r>
          </a:p>
          <a:p>
            <a:pPr lvl="1"/>
            <a:r>
              <a:rPr lang="bg-BG" dirty="0"/>
              <a:t>Програмата решава кое кога да е</a:t>
            </a:r>
          </a:p>
          <a:p>
            <a:r>
              <a:rPr lang="bg-BG" dirty="0"/>
              <a:t>Анимация в браузър</a:t>
            </a:r>
          </a:p>
          <a:p>
            <a:pPr lvl="1"/>
            <a:r>
              <a:rPr lang="bg-BG" dirty="0"/>
              <a:t>Искаме разрешение за нов кадър</a:t>
            </a:r>
          </a:p>
          <a:p>
            <a:pPr lvl="1"/>
            <a:r>
              <a:rPr lang="bg-BG" dirty="0"/>
              <a:t>По някое време браузърът ни разрешава</a:t>
            </a:r>
          </a:p>
          <a:p>
            <a:pPr lvl="1"/>
            <a:r>
              <a:rPr lang="bg-BG" dirty="0"/>
              <a:t>Тогава генерираме кадър</a:t>
            </a:r>
          </a:p>
          <a:p>
            <a:pPr lvl="1"/>
            <a:r>
              <a:rPr lang="bg-BG" dirty="0"/>
              <a:t>Браузърът го показва</a:t>
            </a:r>
          </a:p>
        </p:txBody>
      </p:sp>
    </p:spTree>
    <p:extLst>
      <p:ext uri="{BB962C8B-B14F-4D97-AF65-F5344CB8AC3E}">
        <p14:creationId xmlns:p14="http://schemas.microsoft.com/office/powerpoint/2010/main" val="225375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</a:p>
          <a:p>
            <a:pPr lvl="1"/>
            <a:r>
              <a:rPr lang="bg-BG" dirty="0"/>
              <a:t>Чрез </a:t>
            </a:r>
            <a:r>
              <a:rPr lang="en-US" dirty="0" err="1">
                <a:solidFill>
                  <a:schemeClr val="tx1"/>
                </a:solidFill>
              </a:rPr>
              <a:t>renderer.setAnimationLoop</a:t>
            </a:r>
            <a:r>
              <a:rPr lang="en-GB" dirty="0">
                <a:solidFill>
                  <a:schemeClr val="tx1"/>
                </a:solidFill>
              </a:rPr>
              <a:t>( </a:t>
            </a:r>
            <a:r>
              <a:rPr lang="en-US" dirty="0" err="1">
                <a:solidFill>
                  <a:schemeClr val="tx1"/>
                </a:solidFill>
              </a:rPr>
              <a:t>myFunc</a:t>
            </a:r>
            <a:r>
              <a:rPr lang="en-GB" dirty="0">
                <a:solidFill>
                  <a:schemeClr val="tx1"/>
                </a:solidFill>
              </a:rPr>
              <a:t> )</a:t>
            </a:r>
            <a:r>
              <a:rPr lang="en-GB" dirty="0"/>
              <a:t>, </a:t>
            </a:r>
            <a:r>
              <a:rPr lang="bg-BG" dirty="0"/>
              <a:t>където </a:t>
            </a:r>
            <a:r>
              <a:rPr lang="en-US" dirty="0" err="1">
                <a:solidFill>
                  <a:schemeClr val="tx1"/>
                </a:solidFill>
              </a:rPr>
              <a:t>myFunc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bg-BG" dirty="0"/>
              <a:t>е наша функция, която генерира кадър</a:t>
            </a:r>
          </a:p>
        </p:txBody>
      </p:sp>
    </p:spTree>
    <p:extLst>
      <p:ext uri="{BB962C8B-B14F-4D97-AF65-F5344CB8AC3E}">
        <p14:creationId xmlns:p14="http://schemas.microsoft.com/office/powerpoint/2010/main" val="3803027112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n Arrow 4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S07 E01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Еднократно движение</a:t>
            </a:r>
          </a:p>
          <a:p>
            <a:pPr lvl="1"/>
            <a:r>
              <a:rPr lang="bg-BG" dirty="0"/>
              <a:t>Даден е код, който рисува два пилона и топка между тях</a:t>
            </a:r>
          </a:p>
          <a:p>
            <a:pPr lvl="1"/>
            <a:r>
              <a:rPr lang="bg-BG" dirty="0"/>
              <a:t>Направете анимация</a:t>
            </a:r>
            <a:r>
              <a:rPr lang="en-US" dirty="0"/>
              <a:t>,</a:t>
            </a:r>
            <a:r>
              <a:rPr lang="bg-BG" dirty="0"/>
              <a:t> като топката се движи от върха на единия пилон до върха на другия</a:t>
            </a:r>
          </a:p>
          <a:p>
            <a:pPr lvl="1"/>
            <a:r>
              <a:rPr lang="bg-BG" dirty="0"/>
              <a:t>След като стигне втория връх</a:t>
            </a:r>
            <a:r>
              <a:rPr lang="en-US" dirty="0"/>
              <a:t>, </a:t>
            </a:r>
            <a:r>
              <a:rPr lang="bg-BG" dirty="0"/>
              <a:t>топката остава там неподвижно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Първо собствено линейно движение</a:t>
            </a:r>
          </a:p>
          <a:p>
            <a:r>
              <a:rPr lang="bg-BG" dirty="0"/>
              <a:t>Подсказки</a:t>
            </a:r>
          </a:p>
          <a:p>
            <a:pPr lvl="1"/>
            <a:r>
              <a:rPr lang="bg-BG" dirty="0"/>
              <a:t>Координатите на върха на единия пилон са </a:t>
            </a:r>
            <a:r>
              <a:rPr lang="en-US" dirty="0">
                <a:solidFill>
                  <a:schemeClr val="tx1"/>
                </a:solidFill>
              </a:rPr>
              <a:t>x1</a:t>
            </a:r>
            <a:r>
              <a:rPr lang="en-US" dirty="0"/>
              <a:t>, </a:t>
            </a:r>
            <a:r>
              <a:rPr lang="en-US" dirty="0">
                <a:solidFill>
                  <a:schemeClr val="tx1"/>
                </a:solidFill>
              </a:rPr>
              <a:t>y1</a:t>
            </a:r>
            <a:r>
              <a:rPr lang="en-US" dirty="0"/>
              <a:t>, </a:t>
            </a:r>
            <a:r>
              <a:rPr lang="en-US" dirty="0">
                <a:solidFill>
                  <a:schemeClr val="tx1"/>
                </a:solidFill>
              </a:rPr>
              <a:t>z1</a:t>
            </a:r>
            <a:r>
              <a:rPr lang="en-US" dirty="0"/>
              <a:t>,</a:t>
            </a:r>
            <a:r>
              <a:rPr lang="bg-BG" dirty="0"/>
              <a:t> а на другия – </a:t>
            </a:r>
            <a:r>
              <a:rPr lang="en-US" dirty="0">
                <a:solidFill>
                  <a:schemeClr val="tx1"/>
                </a:solidFill>
              </a:rPr>
              <a:t>x2</a:t>
            </a:r>
            <a:r>
              <a:rPr lang="en-US" dirty="0"/>
              <a:t>, </a:t>
            </a:r>
            <a:r>
              <a:rPr lang="en-US" dirty="0">
                <a:solidFill>
                  <a:schemeClr val="tx1"/>
                </a:solidFill>
              </a:rPr>
              <a:t>y2</a:t>
            </a:r>
            <a:r>
              <a:rPr lang="en-US" dirty="0"/>
              <a:t>, </a:t>
            </a:r>
            <a:r>
              <a:rPr lang="en-US" dirty="0">
                <a:solidFill>
                  <a:schemeClr val="tx1"/>
                </a:solidFill>
              </a:rPr>
              <a:t>z2</a:t>
            </a:r>
          </a:p>
          <a:p>
            <a:pPr lvl="1"/>
            <a:r>
              <a:rPr lang="bg-BG" dirty="0"/>
              <a:t>Топката се казва </a:t>
            </a:r>
            <a:r>
              <a:rPr lang="en-US" dirty="0">
                <a:solidFill>
                  <a:schemeClr val="tx1"/>
                </a:solidFill>
              </a:rPr>
              <a:t>ball</a:t>
            </a:r>
          </a:p>
          <a:p>
            <a:pPr lvl="1"/>
            <a:r>
              <a:rPr lang="bg-BG" dirty="0"/>
              <a:t>Движението е чрез промяна на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position</a:t>
            </a:r>
          </a:p>
          <a:p>
            <a:pPr lvl="1"/>
            <a:r>
              <a:rPr lang="bg-BG" dirty="0"/>
              <a:t>Пилоните се рисуват от наш клас </a:t>
            </a:r>
            <a:r>
              <a:rPr lang="en-US" dirty="0">
                <a:solidFill>
                  <a:schemeClr val="tx1"/>
                </a:solidFill>
              </a:rPr>
              <a:t>Pillar</a:t>
            </a:r>
            <a:r>
              <a:rPr lang="bg-BG" dirty="0"/>
              <a:t> от файла </a:t>
            </a:r>
            <a:r>
              <a:rPr lang="en-GB" dirty="0">
                <a:solidFill>
                  <a:schemeClr val="tx1"/>
                </a:solidFill>
              </a:rPr>
              <a:t>Pillar.js</a:t>
            </a:r>
            <a:endParaRPr lang="bg-BG" dirty="0">
              <a:solidFill>
                <a:schemeClr val="tx1"/>
              </a:solidFill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72717490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AD69756A-EAD3-42B0-A34E-0E8ECBFB42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3989"/>
            <a:ext cx="7308181" cy="396621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S07 E02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Движение напред-назад</a:t>
            </a:r>
          </a:p>
          <a:p>
            <a:pPr lvl="1"/>
            <a:r>
              <a:rPr lang="bg-BG" dirty="0"/>
              <a:t>Направете движение напред-назад на топката между върховете на пилоните</a:t>
            </a:r>
          </a:p>
          <a:p>
            <a:pPr lvl="1"/>
            <a:r>
              <a:rPr lang="bg-BG" dirty="0"/>
              <a:t>Движението да е почти до върховете</a:t>
            </a:r>
          </a:p>
          <a:p>
            <a:pPr lvl="1"/>
            <a:r>
              <a:rPr lang="bg-BG" dirty="0"/>
              <a:t>Използвайте линейна комбинация</a:t>
            </a:r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Изпробване на линейната комбинация за движение между две точки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9831EE77-C772-4F4C-9DC7-BC15D1ADE3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19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S07 E03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Движение в кръг</a:t>
            </a:r>
          </a:p>
          <a:p>
            <a:pPr lvl="1"/>
            <a:r>
              <a:rPr lang="bg-BG" dirty="0"/>
              <a:t>Направете топка да се движи в кръг около пилон</a:t>
            </a:r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За да експериментирате с параметрично задаване на кръгова траектория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Microsoft Office PowerPoint</Application>
  <PresentationFormat>On-screen Show (4:3)</PresentationFormat>
  <Paragraphs>55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 Presentation</vt:lpstr>
      <vt:lpstr>Анимация</vt:lpstr>
      <vt:lpstr>PowerPoint Presentation</vt:lpstr>
      <vt:lpstr>Задача S07 E01</vt:lpstr>
      <vt:lpstr>PowerPoint Presentation</vt:lpstr>
      <vt:lpstr>PowerPoint Presentation</vt:lpstr>
      <vt:lpstr>Задача S07 E02</vt:lpstr>
      <vt:lpstr>PowerPoint Presentation</vt:lpstr>
      <vt:lpstr>Задача S07 E03</vt:lpstr>
      <vt:lpstr>PowerPoint Presentation</vt:lpstr>
      <vt:lpstr>Задача S07 E04</vt:lpstr>
      <vt:lpstr>PowerPoint Presentation</vt:lpstr>
      <vt:lpstr>Задача S07 E05</vt:lpstr>
      <vt:lpstr>PowerPoint Presentation</vt:lpstr>
      <vt:lpstr>Задача S07 E06*</vt:lpstr>
      <vt:lpstr>PowerPoint Presentation</vt:lpstr>
      <vt:lpstr>Край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2012-07-28T11:33:16Z</dcterms:created>
  <dcterms:modified xsi:type="dcterms:W3CDTF">2024-07-16T11:35:34Z</dcterms:modified>
</cp:coreProperties>
</file>