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11" r:id="rId15"/>
    <p:sldId id="308" r:id="rId16"/>
    <p:sldId id="309" r:id="rId17"/>
    <p:sldId id="310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Prosje</a:t>
            </a:r>
            <a:r>
              <a:rPr lang="sr-Latn-BA"/>
              <a:t>čno</a:t>
            </a:r>
            <a:r>
              <a:rPr lang="sr-Latn-BA" baseline="0"/>
              <a:t> rješenje </a:t>
            </a:r>
            <a:endParaRPr lang="sr-Latn-B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B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71-42CB-956C-4170C40496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71-42CB-956C-4170C40496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71-42CB-956C-4170C4049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7408368"/>
        <c:axId val="1497410288"/>
      </c:barChart>
      <c:catAx>
        <c:axId val="149740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497410288"/>
        <c:crosses val="autoZero"/>
        <c:auto val="1"/>
        <c:lblAlgn val="ctr"/>
        <c:lblOffset val="100"/>
        <c:noMultiLvlLbl val="0"/>
      </c:catAx>
      <c:valAx>
        <c:axId val="149741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49740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BA"/>
              <a:t>Prosječno</a:t>
            </a:r>
            <a:r>
              <a:rPr lang="sr-Latn-BA" baseline="0"/>
              <a:t> vrijeme izvršavanja</a:t>
            </a:r>
            <a:endParaRPr lang="sr-Latn-B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B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B-465A-9D73-9D6138707F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25.72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EB-465A-9D73-9D6138707F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EB-465A-9D73-9D6138707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7408368"/>
        <c:axId val="1497410288"/>
      </c:barChart>
      <c:catAx>
        <c:axId val="149740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497410288"/>
        <c:crosses val="autoZero"/>
        <c:auto val="1"/>
        <c:lblAlgn val="ctr"/>
        <c:lblOffset val="100"/>
        <c:noMultiLvlLbl val="0"/>
      </c:catAx>
      <c:valAx>
        <c:axId val="149741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49740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sr-Latn-BA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METRIC DIMENSION PROBLEM</a:t>
            </a:r>
            <a:endParaRPr lang="en-US" sz="9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1C5B3-A4F2-9C96-3319-686048CBA1AD}"/>
              </a:ext>
            </a:extLst>
          </p:cNvPr>
          <p:cNvSpPr txBox="1"/>
          <p:nvPr/>
        </p:nvSpPr>
        <p:spPr>
          <a:xfrm>
            <a:off x="7032171" y="497477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cs typeface="Times New Roman" panose="02020603050405020304" pitchFamily="18" charset="0"/>
              </a:rPr>
              <a:t>Uvod u </a:t>
            </a:r>
            <a:r>
              <a:rPr lang="sr-Latn-RS" dirty="0" err="1">
                <a:cs typeface="Times New Roman" panose="02020603050405020304" pitchFamily="18" charset="0"/>
              </a:rPr>
              <a:t>vještačku</a:t>
            </a:r>
            <a:r>
              <a:rPr lang="sr-Latn-RS" dirty="0">
                <a:cs typeface="Times New Roman" panose="02020603050405020304" pitchFamily="18" charset="0"/>
              </a:rPr>
              <a:t> inteligenciju</a:t>
            </a:r>
          </a:p>
          <a:p>
            <a:r>
              <a:rPr lang="sr-Latn-RS" dirty="0">
                <a:cs typeface="Times New Roman" panose="02020603050405020304" pitchFamily="18" charset="0"/>
              </a:rPr>
              <a:t>Nikola </a:t>
            </a:r>
            <a:r>
              <a:rPr lang="sr-Latn-RS" dirty="0" err="1">
                <a:cs typeface="Times New Roman" panose="02020603050405020304" pitchFamily="18" charset="0"/>
              </a:rPr>
              <a:t>Đajić</a:t>
            </a:r>
            <a:endParaRPr lang="sr-Latn-RS" dirty="0">
              <a:cs typeface="Times New Roman" panose="02020603050405020304" pitchFamily="18" charset="0"/>
            </a:endParaRPr>
          </a:p>
          <a:p>
            <a:endParaRPr lang="sr-Latn-RS" dirty="0">
              <a:cs typeface="Times New Roman" panose="02020603050405020304" pitchFamily="18" charset="0"/>
            </a:endParaRPr>
          </a:p>
          <a:p>
            <a:r>
              <a:rPr lang="sr-Latn-RS" dirty="0">
                <a:cs typeface="Times New Roman" panose="02020603050405020304" pitchFamily="18" charset="0"/>
              </a:rPr>
              <a:t>Maj 2025.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EA06-D80E-2887-ADBD-4B72BE58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6" y="102021"/>
            <a:ext cx="2449287" cy="1744415"/>
          </a:xfrm>
        </p:spPr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2F9566-056A-CE9D-A527-1FE674BE6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7" y="-125115"/>
            <a:ext cx="9514114" cy="698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7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A96D-C8F9-3549-35C6-14E99FDB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921B-E0D8-5FF0-B9C7-DFC72D8D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10075192" cy="4132962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 Tabeli su prikazani rezultati pet algoritama – VNS, GA, ACO, PULP1 i PULP2 – primijenjenih na različite 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grafove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Algoritmi GA (genetski algoritam) i ACO (algoritam mravlje kolonije) su implementirani u ovom radu, dok su algoritmi VNS, PULP1 i PULP2 implementirani na osnovu ideja iz rada Mladenović i saradnici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Parametre genetskog algoritma podešavali smo eksperimentalno u zavisnosti od veličine 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grafa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Za manje 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grafove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koristili smo manju populaciju, manji broj generacija i nižu stopu mutacije kao i viši faktor zaustavljanja. Kod većih 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grafova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povećavali smo broj jedinki i generacija, kao i stopu mutacije, kako bismo obezbijedili veću raznovrsnost i izbjegli lokalne optimume u znatno većem prostoru pretrage.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Parametre ACO algoritma takođe smo prilagođavali zavisno od veličine 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grafa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na osnovu nekoliko testiranja. Za manje 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grafove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koristili smo manji broj mrava i iteracija, uz veći uticaj heurističke komponente. Kod većih 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grafova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povećavali smo broj mrava i iteracija, smanjivali značaj heuristike u korist feromona, te ubrzali isparavanje tragova kako bismo omogućili bolje istraživanje kompleksnijeg prostora rješenja.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4B70-4E5F-019B-0134-21225395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A59BC1-7143-C17E-D026-90750C235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688987"/>
              </p:ext>
            </p:extLst>
          </p:nvPr>
        </p:nvGraphicFramePr>
        <p:xfrm>
          <a:off x="2157467" y="1846436"/>
          <a:ext cx="7585247" cy="4005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171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2417-9841-5483-AB8A-673F4708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89B2EA-A587-5F36-22EA-4A6592546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4615798"/>
              </p:ext>
            </p:extLst>
          </p:nvPr>
        </p:nvGraphicFramePr>
        <p:xfrm>
          <a:off x="2363640" y="1846436"/>
          <a:ext cx="7369629" cy="399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440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480C-312C-7991-4EDB-A5AF59CD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B0AC-1C61-8FDC-A87D-BC16F908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2017467"/>
            <a:ext cx="11255829" cy="390436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BA" sz="18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Manje instance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 manjim 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grafovima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svi algoritmi postižu odlične rezultate. GA i ACO se pokazuju kao konkurentni sa VNS, PULP1 i PULP2, ostvarujući iste vrijednosti ciljne funkcije, uz slično vrijeme izvršavanja. To ukazuje da su implementacije ispravne i da daju kvalitetna rješenja na jednostavnijim instancama. Primjenom ACO algoritma rješenje za instanci graf-11 nije pronađeno. 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BA" sz="18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Srednje instance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Kod srednje velikih instanci, GA i ACO ostvaruju rješenja malo lošija nego VNS, uz duže vrijeme izvršavanja. ACO pokazuje nešto slabije rezultate od GA na nekim instancama (npr. hamming6-4). Kod instanci kao što su Csp100 i Csp150, GA se pokazuje kao uspješniji u poređenju s ACO, dok PULP metode nisu uspjele da pronađu rješenje u zadatom vremenskom ograničenju od 10 minuta.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BA" sz="18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Velike instance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 velikim instancama, GA i ACO 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uspjevaju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 pronađu rješenja, ali su ona lošijeg kvaliteta u odnosu na VNS. ACO i GA imaju slično vrijeme izvršavanja, ali ACO daje nešto bolje rezultate.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9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F76D-148C-D71F-EF4A-BAA7403A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055C-344B-59FD-1B4D-143C25D6F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655476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 err="1"/>
              <a:t>Cilj</a:t>
            </a:r>
            <a:r>
              <a:rPr lang="en-US" b="1" i="1" dirty="0"/>
              <a:t> rada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Istraživanje</a:t>
            </a:r>
            <a:r>
              <a:rPr lang="en-US" dirty="0"/>
              <a:t> NP-</a:t>
            </a:r>
            <a:r>
              <a:rPr lang="en-US" dirty="0" err="1"/>
              <a:t>teškog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metričke</a:t>
            </a:r>
            <a:r>
              <a:rPr lang="en-US" dirty="0"/>
              <a:t> </a:t>
            </a:r>
            <a:r>
              <a:rPr lang="en-US" dirty="0" err="1"/>
              <a:t>dimenzije</a:t>
            </a:r>
            <a:r>
              <a:rPr lang="en-US" dirty="0"/>
              <a:t> </a:t>
            </a:r>
            <a:r>
              <a:rPr lang="en-US" dirty="0" err="1"/>
              <a:t>grafova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Cilj</a:t>
            </a:r>
            <a:r>
              <a:rPr lang="en-US" dirty="0"/>
              <a:t>: </a:t>
            </a:r>
            <a:r>
              <a:rPr lang="en-US" dirty="0" err="1"/>
              <a:t>pronaći</a:t>
            </a:r>
            <a:r>
              <a:rPr lang="en-US" dirty="0"/>
              <a:t> </a:t>
            </a:r>
            <a:r>
              <a:rPr lang="en-US" dirty="0" err="1"/>
              <a:t>najmanji</a:t>
            </a:r>
            <a:r>
              <a:rPr lang="sr-Latn-BA" dirty="0"/>
              <a:t> rješavajući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čvorova</a:t>
            </a:r>
            <a:r>
              <a:rPr lang="en-US" dirty="0"/>
              <a:t>.</a:t>
            </a:r>
          </a:p>
          <a:p>
            <a:r>
              <a:rPr lang="en-US" b="1" i="1" dirty="0"/>
              <a:t> </a:t>
            </a:r>
            <a:r>
              <a:rPr lang="en-US" b="1" i="1" dirty="0" err="1"/>
              <a:t>Implementirani</a:t>
            </a:r>
            <a:r>
              <a:rPr lang="en-US" b="1" i="1" dirty="0"/>
              <a:t> </a:t>
            </a:r>
            <a:r>
              <a:rPr lang="en-US" b="1" i="1" dirty="0" err="1"/>
              <a:t>algoritmi</a:t>
            </a:r>
            <a:endParaRPr lang="en-US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PuLP</a:t>
            </a:r>
            <a:r>
              <a:rPr lang="en-US" dirty="0"/>
              <a:t> </a:t>
            </a:r>
            <a:r>
              <a:rPr lang="en-US" dirty="0" err="1"/>
              <a:t>rješavači</a:t>
            </a:r>
            <a:r>
              <a:rPr lang="en-US" dirty="0"/>
              <a:t> (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VNS (Variable Neighborhood Search).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Naše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Genetski</a:t>
            </a:r>
            <a:r>
              <a:rPr lang="en-US" dirty="0"/>
              <a:t> </a:t>
            </a:r>
            <a:r>
              <a:rPr lang="en-US" dirty="0" err="1"/>
              <a:t>algoritam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ACO (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mravljih</a:t>
            </a:r>
            <a:r>
              <a:rPr lang="en-US" dirty="0"/>
              <a:t> </a:t>
            </a:r>
            <a:r>
              <a:rPr lang="en-US" dirty="0" err="1"/>
              <a:t>kolonija</a:t>
            </a:r>
            <a:r>
              <a:rPr lang="en-US" dirty="0"/>
              <a:t>)</a:t>
            </a:r>
          </a:p>
          <a:p>
            <a:r>
              <a:rPr lang="en-US" b="1" i="1" dirty="0"/>
              <a:t> </a:t>
            </a:r>
            <a:r>
              <a:rPr lang="en-US" b="1" i="1" dirty="0" err="1"/>
              <a:t>Rezultati</a:t>
            </a:r>
            <a:r>
              <a:rPr lang="en-US" b="1" i="1" dirty="0"/>
              <a:t>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i="1" dirty="0" err="1"/>
              <a:t>poređenje</a:t>
            </a:r>
            <a:endParaRPr lang="en-US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PuLP</a:t>
            </a:r>
            <a:r>
              <a:rPr lang="en-US" dirty="0"/>
              <a:t>: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kvalitetna</a:t>
            </a:r>
            <a:r>
              <a:rPr lang="en-US" dirty="0"/>
              <a:t> </a:t>
            </a:r>
            <a:r>
              <a:rPr lang="en-US" dirty="0" err="1"/>
              <a:t>rješenja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ograničen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male </a:t>
            </a:r>
            <a:r>
              <a:rPr lang="en-US" dirty="0" err="1"/>
              <a:t>grafove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VNS: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sr-Latn-BA" dirty="0"/>
              <a:t>ponekad</a:t>
            </a:r>
            <a:r>
              <a:rPr lang="en-US" dirty="0"/>
              <a:t> ne </a:t>
            </a:r>
            <a:r>
              <a:rPr lang="en-US" dirty="0" err="1"/>
              <a:t>daje</a:t>
            </a:r>
            <a:r>
              <a:rPr lang="sr-Latn-BA"/>
              <a:t> dobro</a:t>
            </a:r>
            <a:r>
              <a:rPr lang="en-US"/>
              <a:t> </a:t>
            </a:r>
            <a:r>
              <a:rPr lang="en-US" dirty="0" err="1"/>
              <a:t>rješenje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Genetski</a:t>
            </a:r>
            <a:r>
              <a:rPr lang="en-US" dirty="0"/>
              <a:t> vs. ACO: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Genetski</a:t>
            </a:r>
            <a:r>
              <a:rPr lang="en-US" dirty="0"/>
              <a:t> </a:t>
            </a:r>
            <a:r>
              <a:rPr lang="en-US" dirty="0" err="1"/>
              <a:t>bolji</a:t>
            </a:r>
            <a:r>
              <a:rPr lang="en-US" dirty="0"/>
              <a:t> za male </a:t>
            </a:r>
            <a:r>
              <a:rPr lang="en-US" dirty="0" err="1"/>
              <a:t>grafove</a:t>
            </a:r>
            <a:r>
              <a:rPr lang="en-US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ACO </a:t>
            </a:r>
            <a:r>
              <a:rPr lang="en-US" dirty="0" err="1"/>
              <a:t>bolji</a:t>
            </a:r>
            <a:r>
              <a:rPr lang="en-US" dirty="0"/>
              <a:t> za </a:t>
            </a:r>
            <a:r>
              <a:rPr lang="en-US" dirty="0" err="1"/>
              <a:t>veće</a:t>
            </a:r>
            <a:r>
              <a:rPr lang="en-US" dirty="0"/>
              <a:t> </a:t>
            </a:r>
            <a:r>
              <a:rPr lang="en-US" dirty="0" err="1"/>
              <a:t>grafove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0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8C23-C73A-2645-933F-2D195904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</a:t>
            </a:r>
            <a:r>
              <a:rPr lang="sr-Latn-RS" dirty="0" err="1"/>
              <a:t>Metric</a:t>
            </a:r>
            <a:r>
              <a:rPr lang="sr-Latn-RS" dirty="0"/>
              <a:t> </a:t>
            </a:r>
            <a:r>
              <a:rPr lang="sr-Latn-RS" dirty="0" err="1"/>
              <a:t>Dimension</a:t>
            </a:r>
            <a:r>
              <a:rPr lang="sr-Latn-RS" dirty="0"/>
              <a:t> Problem?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5D32-790F-1583-60E8-A4358DB6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719304"/>
          </a:xfrm>
        </p:spPr>
        <p:txBody>
          <a:bodyPr/>
          <a:lstStyle/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Neka je G=(V, E) 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neprazan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cikličan i povezan 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graf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Za skup čvorova 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sr-Latn-BA" sz="180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⊆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V, kažemo da W „rješava“ 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graf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G ako za svaki par različitih čvorova u, v </a:t>
            </a:r>
            <a:r>
              <a:rPr lang="sr-Latn-BA" sz="180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 postoji čvor w, takav da w </a:t>
            </a:r>
            <a:r>
              <a:rPr lang="sr-Latn-BA" sz="180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 i rastojanje d(u, w) ≠ d(v, w). Drugim riječima, svaka dva čvora u 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grafu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 mogu razlikovati na osnovu svojih udaljenosti do bar jednog čvora iz skupa W.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Za dati skup čvorova S={s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r-Latn-BA" sz="1800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}, vektor rastojanja za čvor v definiše se kao: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v,S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)=(d(v,s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),d(v,s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),...,d(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v,s</a:t>
            </a:r>
            <a:r>
              <a:rPr lang="sr-Latn-BA" sz="1800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Skup S je skup rješenja (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r-Latn-BA" sz="18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Resolving</a:t>
            </a:r>
            <a:r>
              <a:rPr lang="sr-Latn-BA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ako su svi vektori r(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v,S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jedinstveni za svako 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∖S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Najmanji takav skup označava se kao minimalni rješavajući skup, a njegova 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kardinalnost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predstavlja metričku dimenziju 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grafa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G, označenu kao β(G).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3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177CF-59D5-E2EB-5DD0-A90B51035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FBC3-F540-298E-3C64-5BF96C98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</a:t>
            </a:r>
            <a:r>
              <a:rPr lang="sr-Latn-RS" dirty="0" err="1"/>
              <a:t>Metric</a:t>
            </a:r>
            <a:r>
              <a:rPr lang="sr-Latn-RS" dirty="0"/>
              <a:t> </a:t>
            </a:r>
            <a:r>
              <a:rPr lang="sr-Latn-RS" dirty="0" err="1"/>
              <a:t>Dimension</a:t>
            </a:r>
            <a:r>
              <a:rPr lang="sr-Latn-RS" dirty="0"/>
              <a:t> Problem?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57A934-EA72-70F9-CC16-7E3AD1969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43" t="15901" r="8247" b="3918"/>
          <a:stretch/>
        </p:blipFill>
        <p:spPr bwMode="auto">
          <a:xfrm>
            <a:off x="1391162" y="1846436"/>
            <a:ext cx="2826540" cy="2406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BFE6B0-7E31-4DB5-972D-FE3623D0C5B1}"/>
              </a:ext>
            </a:extLst>
          </p:cNvPr>
          <p:cNvSpPr txBox="1"/>
          <p:nvPr/>
        </p:nvSpPr>
        <p:spPr>
          <a:xfrm>
            <a:off x="5138056" y="2068286"/>
            <a:ext cx="6455229" cy="390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 algn="just">
              <a:lnSpc>
                <a:spcPct val="106000"/>
              </a:lnSpc>
              <a:spcAft>
                <a:spcPts val="800"/>
              </a:spcAft>
              <a:buNone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Skup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{v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} je jedan od rješenja, zato što: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r(v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sr-Latn-BA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(0, 1, 1)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r(v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sr-Latn-BA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(1, 0, 2)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r(v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sr-Latn-BA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(1, 2, 0)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r(v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sr-Latn-BA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(2, 1, 1)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r(v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sr-Latn-BA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(1, 2, 1)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r(v6, S1) = </a:t>
            </a:r>
            <a:r>
              <a:rPr lang="sr-Latn-BA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(2, 1, 2)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Kao što se vidi, ne postoje dva identična skupa što znači da pomoću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možemo jednoznačno identifikovati svaki čvor koji nije u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na osnovu njegove udaljenosti od čvorova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Skup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sadrži 3 čvora pa je i 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kardinalnost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skupa jednaka 3.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29DA9-0EFC-E971-4124-D3A974B03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81FC-2C76-7D8C-5DCC-27FF5B3A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</a:t>
            </a:r>
            <a:r>
              <a:rPr lang="sr-Latn-RS" dirty="0" err="1"/>
              <a:t>Metric</a:t>
            </a:r>
            <a:r>
              <a:rPr lang="sr-Latn-RS" dirty="0"/>
              <a:t> </a:t>
            </a:r>
            <a:r>
              <a:rPr lang="sr-Latn-RS" dirty="0" err="1"/>
              <a:t>Dimension</a:t>
            </a:r>
            <a:r>
              <a:rPr lang="sr-Latn-RS" dirty="0"/>
              <a:t> Problem?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98C0C7-5089-30E8-6098-96A584197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43" t="15901" r="8247" b="3918"/>
          <a:stretch/>
        </p:blipFill>
        <p:spPr bwMode="auto">
          <a:xfrm>
            <a:off x="1391162" y="1846436"/>
            <a:ext cx="2826540" cy="2406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AC2E9-FBC2-A4A0-530C-A59A044961DA}"/>
              </a:ext>
            </a:extLst>
          </p:cNvPr>
          <p:cNvSpPr txBox="1"/>
          <p:nvPr/>
        </p:nvSpPr>
        <p:spPr>
          <a:xfrm>
            <a:off x="5138056" y="2068286"/>
            <a:ext cx="6030687" cy="384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Međutim skup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nije minimalni rješavajući skup, zato što postoji i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{v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} koji je takođe skup rješenja.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r(v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sr-Latn-BA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(0, 1)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r(v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sr-Latn-BA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(1, 2)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r(v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sr-Latn-BA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(1, 0)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r(v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sr-Latn-BA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(2, 1)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r(v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sr-Latn-BA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r(v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sr-Latn-BA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kardinalnost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skupa jednaka 2. Takođe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nije jedinstveno minimalno rješenje pošto postoji i skup S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{v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sr-Latn-BA" sz="18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} kojem je 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kardinalnost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jednaka isto 2 kao i skupu S2.</a:t>
            </a:r>
            <a:br>
              <a:rPr lang="sr-Latn-BA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3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0BCA-36A3-CD74-CAAD-5E3331AD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Genetski algoritam za MDP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B5A4-B755-84C6-0AC8-E84F00EF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„izmijenjeni genetski algoritam“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Početnu populaciju 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 početku smo birali nasumično (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r-Latn-BA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tako da svaki čvor ima 50% šanse da se nađe u početnom skupu. Takođe smo implementirali i </a:t>
            </a:r>
            <a:r>
              <a:rPr lang="sr-Latn-BA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pohlepnu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(eng. </a:t>
            </a:r>
            <a:r>
              <a:rPr lang="sr-Latn-BA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greedy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sr-Latn-BA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tehniku 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 generisanje početne populacije. Čvorovi se sortiraju po opadajućem stepenu, nakon čega se iterativno dodaju u skup sve dok ne dobijemo validan rješavajući skup.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Calibri" panose="020F0502020204030204" pitchFamily="34" charset="0"/>
              </a:rPr>
              <a:t> Za selekciju je korištena </a:t>
            </a:r>
            <a:r>
              <a:rPr lang="sr-Latn-BA" sz="1800" b="1" dirty="0">
                <a:effectLst/>
                <a:ea typeface="Calibri" panose="020F0502020204030204" pitchFamily="34" charset="0"/>
              </a:rPr>
              <a:t>težinska selekcija</a:t>
            </a:r>
            <a:r>
              <a:rPr lang="sr-Latn-BA" sz="1800" dirty="0">
                <a:effectLst/>
                <a:ea typeface="Calibri" panose="020F0502020204030204" pitchFamily="34" charset="0"/>
              </a:rPr>
              <a:t>, ona predstavlja vrstu selekcije koja bira jedinke (rješenja) za sljedeću generaciju na osnovu njihove </a:t>
            </a:r>
            <a:r>
              <a:rPr lang="sr-Latn-BA" sz="1800" i="1" dirty="0" err="1">
                <a:effectLst/>
                <a:ea typeface="Calibri" panose="020F0502020204030204" pitchFamily="34" charset="0"/>
              </a:rPr>
              <a:t>fitness</a:t>
            </a:r>
            <a:r>
              <a:rPr lang="sr-Latn-BA" sz="1800" dirty="0">
                <a:effectLst/>
                <a:ea typeface="Calibri" panose="020F0502020204030204" pitchFamily="34" charset="0"/>
              </a:rPr>
              <a:t> vrijednosti.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BA" sz="1800" dirty="0">
                <a:effectLst/>
                <a:ea typeface="Calibri" panose="020F0502020204030204" pitchFamily="34" charset="0"/>
              </a:rPr>
              <a:t>U slučaju jedinki s istim </a:t>
            </a:r>
            <a:r>
              <a:rPr lang="sr-Latn-BA" sz="1800" i="1" dirty="0" err="1">
                <a:effectLst/>
                <a:ea typeface="Calibri" panose="020F0502020204030204" pitchFamily="34" charset="0"/>
              </a:rPr>
              <a:t>fitness</a:t>
            </a:r>
            <a:r>
              <a:rPr lang="sr-Latn-BA" sz="1800" dirty="0">
                <a:effectLst/>
                <a:ea typeface="Calibri" panose="020F0502020204030204" pitchFamily="34" charset="0"/>
              </a:rPr>
              <a:t> vrijednostima one dobijaju istu težinu, a izbor između njih se obavlja nasumično.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Calibri" panose="020F0502020204030204" pitchFamily="34" charset="0"/>
              </a:rPr>
              <a:t>Implementirano je i </a:t>
            </a:r>
            <a:r>
              <a:rPr lang="sr-Latn-BA" sz="1800" dirty="0" err="1">
                <a:effectLst/>
                <a:ea typeface="Calibri" panose="020F0502020204030204" pitchFamily="34" charset="0"/>
              </a:rPr>
              <a:t>jednopoziciono</a:t>
            </a:r>
            <a:r>
              <a:rPr lang="sr-Latn-BA" sz="1800" dirty="0">
                <a:effectLst/>
                <a:ea typeface="Calibri" panose="020F0502020204030204" pitchFamily="34" charset="0"/>
              </a:rPr>
              <a:t> i </a:t>
            </a:r>
            <a:r>
              <a:rPr lang="sr-Latn-BA" sz="1800" dirty="0" err="1">
                <a:effectLst/>
                <a:ea typeface="Calibri" panose="020F0502020204030204" pitchFamily="34" charset="0"/>
              </a:rPr>
              <a:t>dvopoziciono</a:t>
            </a:r>
            <a:r>
              <a:rPr lang="sr-Latn-BA" sz="1800" dirty="0">
                <a:effectLst/>
                <a:ea typeface="Calibri" panose="020F0502020204030204" pitchFamily="34" charset="0"/>
              </a:rPr>
              <a:t> ukrštanje, te se ispostavilo da je </a:t>
            </a:r>
            <a:r>
              <a:rPr lang="sr-Latn-BA" sz="1800" b="1" dirty="0" err="1">
                <a:effectLst/>
                <a:ea typeface="Calibri" panose="020F0502020204030204" pitchFamily="34" charset="0"/>
              </a:rPr>
              <a:t>dvopoziciono</a:t>
            </a:r>
            <a:r>
              <a:rPr lang="sr-Latn-BA" sz="1800" b="1" dirty="0">
                <a:effectLst/>
                <a:ea typeface="Calibri" panose="020F0502020204030204" pitchFamily="34" charset="0"/>
              </a:rPr>
              <a:t> </a:t>
            </a:r>
            <a:r>
              <a:rPr lang="sr-Latn-BA" sz="1800" dirty="0">
                <a:effectLst/>
                <a:ea typeface="Calibri" panose="020F0502020204030204" pitchFamily="34" charset="0"/>
              </a:rPr>
              <a:t>dovelo do boljih rezultata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3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E648B-C9A8-A54D-89CA-1F75EC0A7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5613-2638-2889-CC71-BDB8D590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Genetski algoritam za MDP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D86F-FBB1-C354-22EF-34634A79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566904"/>
          </a:xfrm>
        </p:spPr>
        <p:txBody>
          <a:bodyPr>
            <a:normAutofit lnSpcReduction="10000"/>
          </a:bodyPr>
          <a:lstStyle/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Mutacija je izmijenjena tako da ukoliko gen mutira on može samo da mutira nabolje, to jeste da taj čvor koji je bio u datoj jedinki ispadne iz nje. Ovim pristupom neće se moći vratiti neki gen ukoliko je odbačen, ali će se jako brzo smanjivati broj čvorova u jednikama što je nama i potrebno, s činjenicom da se kreće sa jako lošim početnim rješenjem(slučaj </a:t>
            </a:r>
            <a:r>
              <a:rPr lang="sr-Latn-BA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populacije). 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Pomoću </a:t>
            </a:r>
            <a:r>
              <a:rPr lang="sr-Latn-BA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fitness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funkcije procjenjuje se kvalitet datog rješenja. To se 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vr</a:t>
            </a:r>
            <a:r>
              <a:rPr lang="sr-Latn-R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ši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tako što se provjerava da li postoje dva čvora u 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grafu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koja imaju identična rastojanja do svih čvorova iz 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rješavajućeg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skupa. Ukoliko ne postoje vraćamo dužinu tog rješenja kao </a:t>
            </a:r>
            <a:r>
              <a:rPr lang="sr-Latn-BA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fitness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vrijednost, međutim ako postoji onda isto tako vraćamo dužinu rješenja </a:t>
            </a:r>
            <a:r>
              <a:rPr lang="sr-Latn-BA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plus 100 * broj </a:t>
            </a:r>
            <a:r>
              <a:rPr lang="sr-Latn-BA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nerješenih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BA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parova.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Sve najkraće puteve između čvorova smo unaprijed izračunali kako bismo smanjili vrijeme izvršavanja algoritma.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1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AF05B-676B-F744-793E-D3B9B979A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5DA4-04E6-D614-CAEC-8933C4B5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Genetski algoritam za MDP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A581-E073-8878-6EFD-74046718A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566904"/>
          </a:xfrm>
        </p:spPr>
        <p:txBody>
          <a:bodyPr>
            <a:norm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  <a:buNone/>
            </a:pP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Glavne razlike između ovog genetskog algoritma i onog koji se koristi u radu za poređenje sa implementiranim VNS algoritmom su: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sr-Latn-BA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fitness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funkciji kod nas se traži da li je to rješavajući skup, ukoliko nije dodajemo veliku 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penalizaciju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dok u radu ukoliko nije rješavajući skup dodaju se nasumični čvorovi sve dok skup ne bude rješavajući.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 radu se upotrebljava </a:t>
            </a:r>
            <a:r>
              <a:rPr lang="sr-Latn-BA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fine-</a:t>
            </a:r>
            <a:r>
              <a:rPr lang="sr-Latn-BA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grained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turnirska selekcija, dok se u našem genetskom algoritmu koristi težinska selekcija.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 našem genetskom algoritmu postoji posebna mutaciju, koja je ranije objašnjena, dok se u radu pažnja </a:t>
            </a:r>
            <a:r>
              <a:rPr lang="sr-Latn-B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posvećuju</a:t>
            </a:r>
            <a:r>
              <a:rPr lang="sr-Latn-B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“zamrznutim” bitovima (oni koji se ne mijenjaju tokom evolucije rješenja).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2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C11F-CB65-CA53-B0D2-8524499A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ACO algoritam za MDP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DDA5-600C-4A03-B6C7-DC4A57ED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2017467"/>
            <a:ext cx="10434421" cy="336681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Implementacija ACO algoritma na MDP u ovom radu </a:t>
            </a:r>
            <a:r>
              <a:rPr lang="sr-Latn-R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započinje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tako što se svakom čvoru u 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grafu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dodijeli ista količina feromona. Pored toga izračunava se heuristička vrijednost svakog čvora kao njegova </a:t>
            </a:r>
            <a:r>
              <a:rPr lang="sr-Latn-BA" sz="18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betweenness</a:t>
            </a:r>
            <a:r>
              <a:rPr lang="sr-Latn-BA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8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centrality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što je čvor “važniji” za povezivanje ostalih, to mu heuristika daje veću privlačnost. Postavljaju se parametri tako da feromon i heuristika posjeduju različitu važnost (</a:t>
            </a:r>
            <a:r>
              <a:rPr lang="sr-Latn-BA" sz="18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sr-Latn-BA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), te se potom određuje koliko brzo feromoni isparavaju (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r-Latn-BA" sz="18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evaporation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), a zatim se određuje i ukupna količinu feromona koja se dodjeljuje uspješnim rješenjima (Q).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D0732-83F4-51CD-EEAE-D99C4209A290}"/>
              </a:ext>
            </a:extLst>
          </p:cNvPr>
          <p:cNvSpPr txBox="1"/>
          <p:nvPr/>
        </p:nvSpPr>
        <p:spPr>
          <a:xfrm>
            <a:off x="4189026" y="3875479"/>
            <a:ext cx="760911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pᵢ</a:t>
            </a:r>
            <a:r>
              <a:rPr lang="sr-Latn-BA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vjerovatnoća da mrav doda čvor </a:t>
            </a:r>
            <a:r>
              <a:rPr lang="sr-Latn-BA" sz="1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r-Latn-BA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u skup rješenja.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τᵢ</a:t>
            </a:r>
            <a:r>
              <a:rPr lang="sr-Latn-BA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količina feromona na čvoru </a:t>
            </a:r>
            <a:r>
              <a:rPr lang="sr-Latn-BA" sz="1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r-Latn-BA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ηᵢ</a:t>
            </a:r>
            <a:r>
              <a:rPr lang="sr-Latn-BA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heuristička vrijednost čvora </a:t>
            </a:r>
            <a:r>
              <a:rPr lang="sr-Latn-BA" sz="1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r-Latn-BA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sr-Latn-BA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parametar koji određuje uticaj feromona. Ako je α = 0, feromoni se ignorišu.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sr-Latn-BA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parametar koji određuje uticaj heuristike. Ako je β = 0, heuristika se ignoriše.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6C606-A245-BFB9-FC10-AC8A6560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0" y="3700874"/>
            <a:ext cx="3571402" cy="10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7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6F30D-DFA9-CC58-8951-39E0EDEF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5783-57BE-13EC-6798-3484942B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ACO algoritam za MDP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3C6A-92F9-3E00-EFE2-8FD2BA64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2017467"/>
            <a:ext cx="10434421" cy="3784619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Svaki mrav gradi svoje rješenje iterativnim izborom čvorova: u svakom koraku posmatra preostale čvorove i bira ih na osnovu kombinovane ocjene feromona i heurističke vrijednosti. Čvorovi s jačim </a:t>
            </a:r>
            <a:r>
              <a:rPr lang="sr-Latn-BA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feromonskim</a:t>
            </a: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tragom i višom heurističkom vrijednošću imaju veću vjerovatnoću da budu odabrani.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Kvalitet svakog rješenja procjenjuje se pomoću iste logike kao u genetskom algoritmu: mjeri se veličina odabranog skupa, uz snažnu kaznu za svaki par čvorova koji ostane nerješiv. Time se osigurava da se prvo traže ispravna rješenja, a potom se smanjuje njihova veličina.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BA" sz="1800" dirty="0">
                <a:effectLst/>
                <a:ea typeface="Times New Roman" panose="02020603050405020304" pitchFamily="18" charset="0"/>
              </a:rPr>
              <a:t>Nakon što svi mravi naprave svoja rješenja u jednoj iteraciji, traži se najbolji među njima. Zatim isparava dio feromona sa svih čvorova kako bismo održali raznovrsnost pretrage, i na čvorove iz najboljeg rješenja dodajemo novu dozu feromona. Kao i kod genetskog algoritma svi najkraći puteve između čvorova unaprijed su izračunati.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705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{39067B74-70AD-4D67-9A36-CD9C7D37EDF2}tf45331398_win32</Template>
  <TotalTime>41</TotalTime>
  <Words>1679</Words>
  <Application>Microsoft Office PowerPoint</Application>
  <PresentationFormat>Widescreen</PresentationFormat>
  <Paragraphs>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Tenorite</vt:lpstr>
      <vt:lpstr>Times New Roman</vt:lpstr>
      <vt:lpstr>Custom</vt:lpstr>
      <vt:lpstr>METRIC DIMENSION PROBLEM</vt:lpstr>
      <vt:lpstr>Šta je Metric Dimension Problem?</vt:lpstr>
      <vt:lpstr>Šta je Metric Dimension Problem?</vt:lpstr>
      <vt:lpstr>Šta je Metric Dimension Problem?</vt:lpstr>
      <vt:lpstr>Genetski algoritam za MDP</vt:lpstr>
      <vt:lpstr>Genetski algoritam za MDP</vt:lpstr>
      <vt:lpstr>Genetski algoritam za MDP</vt:lpstr>
      <vt:lpstr>ACO algoritam za MDP</vt:lpstr>
      <vt:lpstr>ACO algoritam za MDP</vt:lpstr>
      <vt:lpstr>Rezultati</vt:lpstr>
      <vt:lpstr>Rezultati</vt:lpstr>
      <vt:lpstr>Rezultati</vt:lpstr>
      <vt:lpstr>Rezultati</vt:lpstr>
      <vt:lpstr>Rezultati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Talic</dc:creator>
  <cp:lastModifiedBy>Korisnik</cp:lastModifiedBy>
  <cp:revision>4</cp:revision>
  <dcterms:created xsi:type="dcterms:W3CDTF">2025-05-15T16:51:39Z</dcterms:created>
  <dcterms:modified xsi:type="dcterms:W3CDTF">2025-05-15T17:48:15Z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