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5" r:id="rId16"/>
    <p:sldId id="276" r:id="rId17"/>
    <p:sldId id="260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127E-9C1F-4D5B-A851-043B026E6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FF86A-F59A-4933-AE82-1EC9C0707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215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7FB4-3C68-4D62-BD4A-A6296BF3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2DECD-DE14-4CEA-AD9B-97CFB200D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38067-889A-42F8-ABB3-C52406EE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7CC5B6-1BD0-4BF8-A10F-52825FE5EF1C}" type="datetimeFigureOut">
              <a:rPr lang="en-NZ" smtClean="0"/>
              <a:t>27/05/2021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126CA-A452-444D-AB34-F2445F80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1EF82-2554-4F51-8AEC-6B00899C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11707-4DDC-4F9D-9F8B-AECF8C36130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855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7C7B6E-3902-4185-8DE5-34EE7D705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BC7CD-9C6A-4C40-AB59-47BD1EA99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C3A01-E055-4AE7-85A7-871AE04F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7CC5B6-1BD0-4BF8-A10F-52825FE5EF1C}" type="datetimeFigureOut">
              <a:rPr lang="en-NZ" smtClean="0"/>
              <a:t>27/05/2021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FC019-AC14-4827-B828-FFE3B22D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B2E60-6E90-4DD4-8984-39C38F8B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11707-4DDC-4F9D-9F8B-AECF8C36130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822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2E07-C00E-43DA-92CF-1AFB1589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F072B-A20D-41B1-9285-DDF042DB9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58900-BB7D-4CDD-A34A-BECB3ABC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7CC5B6-1BD0-4BF8-A10F-52825FE5EF1C}" type="datetimeFigureOut">
              <a:rPr lang="en-NZ" smtClean="0"/>
              <a:t>27/05/2021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2B1C-0D9A-4074-85C2-16E4CEEF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AA82-A637-4E36-852C-16E77FC9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11707-4DDC-4F9D-9F8B-AECF8C36130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236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FEF0-C958-4197-A4D5-AA271C26C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2B68B-DF64-4091-B0B4-842F9AC06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69734-D451-49F8-9506-8751317B86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7CC5B6-1BD0-4BF8-A10F-52825FE5EF1C}" type="datetimeFigureOut">
              <a:rPr lang="en-NZ" smtClean="0"/>
              <a:t>27/05/2021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2BC7E-E168-4CC4-BE55-261274CF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E4A2-A1C3-4BF8-85DF-7BFF4C1E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11707-4DDC-4F9D-9F8B-AECF8C36130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1350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6BE5-49A2-4111-9BC3-1606D185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6FBD9-5C1A-4AD9-87E2-D8A563F76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20DC3-0795-43B8-92C4-5E29D51C9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59763-DAC9-411C-B650-12779A13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7CC5B6-1BD0-4BF8-A10F-52825FE5EF1C}" type="datetimeFigureOut">
              <a:rPr lang="en-NZ" smtClean="0"/>
              <a:t>27/05/2021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33753-8307-40CC-8BE9-AD2CF196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05D56-17DF-4483-AB44-A06BA5C2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11707-4DDC-4F9D-9F8B-AECF8C36130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5815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1A628-9651-478D-BAD0-E39CE4DE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15FF7-356E-4AF6-A001-0D128B45F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83329-295C-497F-AFDD-1276AD1FA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E48E4B-90F4-4E7E-9E2E-1F76240B5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B924C-3CA3-49D8-ACDC-538AF9952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F05136-8283-42ED-811F-BBE980FE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7CC5B6-1BD0-4BF8-A10F-52825FE5EF1C}" type="datetimeFigureOut">
              <a:rPr lang="en-NZ" smtClean="0"/>
              <a:t>27/05/2021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97576-ABB2-4D81-8BDC-9AB2B6D1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D3391-39AF-4B2F-8B8E-C99E0639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11707-4DDC-4F9D-9F8B-AECF8C36130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1623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FB2D-DB9C-473F-9F9D-244E7D7A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3B2D1-7694-4D17-A413-0694C13D26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7CC5B6-1BD0-4BF8-A10F-52825FE5EF1C}" type="datetimeFigureOut">
              <a:rPr lang="en-NZ" smtClean="0"/>
              <a:t>27/05/2021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B7486-029D-4FC2-85D1-8076D5AD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2B2BD-9253-446A-A27F-3F2E2218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11707-4DDC-4F9D-9F8B-AECF8C36130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383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CA04D-7AA7-4198-B3F4-54180A04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7CC5B6-1BD0-4BF8-A10F-52825FE5EF1C}" type="datetimeFigureOut">
              <a:rPr lang="en-NZ" smtClean="0"/>
              <a:t>27/05/2021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C0088F-9811-4359-970E-AE29C670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A8CD7-BA4D-47AF-8EF9-E8A7943CC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11707-4DDC-4F9D-9F8B-AECF8C36130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7238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C789-A644-4674-8256-3B39BB8E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6A11-CA5A-4CFB-AC46-C1B6D1AE3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547E9-45CA-41F4-8E90-041E94885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90583-F6A8-44EA-BD73-34E7DEA7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7CC5B6-1BD0-4BF8-A10F-52825FE5EF1C}" type="datetimeFigureOut">
              <a:rPr lang="en-NZ" smtClean="0"/>
              <a:t>27/05/2021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F624D-BC84-4D74-A6E2-18CE25F7B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2B52E-AEBF-4E09-BA34-C11963A4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11707-4DDC-4F9D-9F8B-AECF8C36130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4605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BACAD-9F34-44D1-A2CA-ABCB3A07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672F7-7481-4686-808B-5C989AF42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6EAF2-B2F9-45A9-BEC5-69922E5A5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EC96E-F870-463F-9BE0-00E8FFB4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7CC5B6-1BD0-4BF8-A10F-52825FE5EF1C}" type="datetimeFigureOut">
              <a:rPr lang="en-NZ" smtClean="0"/>
              <a:t>27/05/2021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D1467-2329-425D-A57F-BE6276BD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B4C3A-8908-4826-8D31-19BDB8E5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E11707-4DDC-4F9D-9F8B-AECF8C36130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5510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2D37C2-2623-4FCF-AA9D-465786CE9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D51AF-022D-44AF-9281-C4B69087C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D22EFC-D953-4CBE-96A8-0DF4126C9F48}"/>
              </a:ext>
            </a:extLst>
          </p:cNvPr>
          <p:cNvSpPr/>
          <p:nvPr userDrawn="1"/>
        </p:nvSpPr>
        <p:spPr>
          <a:xfrm>
            <a:off x="144083" y="294466"/>
            <a:ext cx="9958647" cy="151406"/>
          </a:xfrm>
          <a:custGeom>
            <a:avLst/>
            <a:gdLst>
              <a:gd name="connsiteX0" fmla="*/ 0 w 9958647"/>
              <a:gd name="connsiteY0" fmla="*/ 0 h 151406"/>
              <a:gd name="connsiteX1" fmla="*/ 9958647 w 9958647"/>
              <a:gd name="connsiteY1" fmla="*/ 0 h 151406"/>
              <a:gd name="connsiteX2" fmla="*/ 9958647 w 9958647"/>
              <a:gd name="connsiteY2" fmla="*/ 151406 h 151406"/>
              <a:gd name="connsiteX3" fmla="*/ 0 w 9958647"/>
              <a:gd name="connsiteY3" fmla="*/ 151406 h 151406"/>
              <a:gd name="connsiteX4" fmla="*/ 0 w 9958647"/>
              <a:gd name="connsiteY4" fmla="*/ 0 h 151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8647" h="151406" fill="none" extrusionOk="0">
                <a:moveTo>
                  <a:pt x="0" y="0"/>
                </a:moveTo>
                <a:cubicBezTo>
                  <a:pt x="1813162" y="-108278"/>
                  <a:pt x="5997505" y="107148"/>
                  <a:pt x="9958647" y="0"/>
                </a:cubicBezTo>
                <a:cubicBezTo>
                  <a:pt x="9948940" y="21209"/>
                  <a:pt x="9954083" y="78569"/>
                  <a:pt x="9958647" y="151406"/>
                </a:cubicBezTo>
                <a:cubicBezTo>
                  <a:pt x="6433663" y="28625"/>
                  <a:pt x="3812009" y="223192"/>
                  <a:pt x="0" y="151406"/>
                </a:cubicBezTo>
                <a:cubicBezTo>
                  <a:pt x="-1508" y="102336"/>
                  <a:pt x="4831" y="42427"/>
                  <a:pt x="0" y="0"/>
                </a:cubicBezTo>
                <a:close/>
              </a:path>
              <a:path w="9958647" h="151406" stroke="0" extrusionOk="0">
                <a:moveTo>
                  <a:pt x="0" y="0"/>
                </a:moveTo>
                <a:cubicBezTo>
                  <a:pt x="2997175" y="92714"/>
                  <a:pt x="7631271" y="-116410"/>
                  <a:pt x="9958647" y="0"/>
                </a:cubicBezTo>
                <a:cubicBezTo>
                  <a:pt x="9954088" y="63726"/>
                  <a:pt x="9970974" y="91311"/>
                  <a:pt x="9958647" y="151406"/>
                </a:cubicBezTo>
                <a:cubicBezTo>
                  <a:pt x="8874813" y="60606"/>
                  <a:pt x="1231029" y="247188"/>
                  <a:pt x="0" y="151406"/>
                </a:cubicBezTo>
                <a:cubicBezTo>
                  <a:pt x="-4365" y="103270"/>
                  <a:pt x="9573" y="16183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 cap="flat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714156966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FA21C-8494-42E0-871B-6AED25E7F344}"/>
              </a:ext>
            </a:extLst>
          </p:cNvPr>
          <p:cNvSpPr/>
          <p:nvPr userDrawn="1"/>
        </p:nvSpPr>
        <p:spPr>
          <a:xfrm>
            <a:off x="2003985" y="6463209"/>
            <a:ext cx="9958647" cy="151406"/>
          </a:xfrm>
          <a:custGeom>
            <a:avLst/>
            <a:gdLst>
              <a:gd name="connsiteX0" fmla="*/ 0 w 9958647"/>
              <a:gd name="connsiteY0" fmla="*/ 0 h 151406"/>
              <a:gd name="connsiteX1" fmla="*/ 9958647 w 9958647"/>
              <a:gd name="connsiteY1" fmla="*/ 0 h 151406"/>
              <a:gd name="connsiteX2" fmla="*/ 9958647 w 9958647"/>
              <a:gd name="connsiteY2" fmla="*/ 151406 h 151406"/>
              <a:gd name="connsiteX3" fmla="*/ 0 w 9958647"/>
              <a:gd name="connsiteY3" fmla="*/ 151406 h 151406"/>
              <a:gd name="connsiteX4" fmla="*/ 0 w 9958647"/>
              <a:gd name="connsiteY4" fmla="*/ 0 h 151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8647" h="151406" fill="none" extrusionOk="0">
                <a:moveTo>
                  <a:pt x="0" y="0"/>
                </a:moveTo>
                <a:cubicBezTo>
                  <a:pt x="1813162" y="-108278"/>
                  <a:pt x="5997505" y="107148"/>
                  <a:pt x="9958647" y="0"/>
                </a:cubicBezTo>
                <a:cubicBezTo>
                  <a:pt x="9948940" y="21209"/>
                  <a:pt x="9954083" y="78569"/>
                  <a:pt x="9958647" y="151406"/>
                </a:cubicBezTo>
                <a:cubicBezTo>
                  <a:pt x="6433663" y="28625"/>
                  <a:pt x="3812009" y="223192"/>
                  <a:pt x="0" y="151406"/>
                </a:cubicBezTo>
                <a:cubicBezTo>
                  <a:pt x="-1508" y="102336"/>
                  <a:pt x="4831" y="42427"/>
                  <a:pt x="0" y="0"/>
                </a:cubicBezTo>
                <a:close/>
              </a:path>
              <a:path w="9958647" h="151406" stroke="0" extrusionOk="0">
                <a:moveTo>
                  <a:pt x="0" y="0"/>
                </a:moveTo>
                <a:cubicBezTo>
                  <a:pt x="2997175" y="92714"/>
                  <a:pt x="7631271" y="-116410"/>
                  <a:pt x="9958647" y="0"/>
                </a:cubicBezTo>
                <a:cubicBezTo>
                  <a:pt x="9954088" y="63726"/>
                  <a:pt x="9970974" y="91311"/>
                  <a:pt x="9958647" y="151406"/>
                </a:cubicBezTo>
                <a:cubicBezTo>
                  <a:pt x="8874813" y="60606"/>
                  <a:pt x="1231029" y="247188"/>
                  <a:pt x="0" y="151406"/>
                </a:cubicBezTo>
                <a:cubicBezTo>
                  <a:pt x="-4365" y="103270"/>
                  <a:pt x="9573" y="16183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 cap="flat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 sd="714156966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0410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eb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webp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sV3hIn8VTY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webp"/><Relationship Id="rId4" Type="http://schemas.openxmlformats.org/officeDocument/2006/relationships/hyperlink" Target="https://blog.crossjoin.co.uk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www.linkedin.com/in/nikola-ilic-data-mozart" TargetMode="External"/><Relationship Id="rId7" Type="http://schemas.openxmlformats.org/officeDocument/2006/relationships/image" Target="../media/image3.web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ebp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eb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10" Type="http://schemas.openxmlformats.org/officeDocument/2006/relationships/image" Target="../media/image2.png"/><Relationship Id="rId4" Type="http://schemas.openxmlformats.org/officeDocument/2006/relationships/image" Target="../media/image15.png"/><Relationship Id="rId9" Type="http://schemas.openxmlformats.org/officeDocument/2006/relationships/image" Target="../media/image3.web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web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62733C-5DE7-4CEF-B99E-A4958C93A8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01" b="1"/>
          <a:stretch/>
        </p:blipFill>
        <p:spPr>
          <a:xfrm>
            <a:off x="8670845" y="3025011"/>
            <a:ext cx="2312647" cy="182962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7DC139-805B-4986-A2D1-C6C76C6E1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9533766" cy="21054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/>
              <a:t>Fold on tight – what is a Query folding and why should I care?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E07BB-A73B-44F6-9D13-0B61E09BD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/>
              <a:t>Nikola Ilic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F88D5-C59E-4C04-9BB5-FEF5D5C99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5979253"/>
            <a:ext cx="1073876" cy="656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2E5111-F70B-468C-ABC4-63D3A11AA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2151" y="444354"/>
            <a:ext cx="1616660" cy="3667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8FE425-15AC-4C74-BB2C-7D58F9764B48}"/>
              </a:ext>
            </a:extLst>
          </p:cNvPr>
          <p:cNvSpPr txBox="1"/>
          <p:nvPr/>
        </p:nvSpPr>
        <p:spPr>
          <a:xfrm>
            <a:off x="1627549" y="6122764"/>
            <a:ext cx="149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AT" dirty="0">
                <a:solidFill>
                  <a:srgbClr val="7030A0"/>
                </a:solidFill>
              </a:rPr>
              <a:t>@DataMozart</a:t>
            </a:r>
            <a:endParaRPr 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400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686F-83F7-445E-B48C-2F5B5FF4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How do you know if the query folds?</a:t>
            </a:r>
            <a:endParaRPr lang="en-NZ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FA90F-1C36-4389-ABDB-BEA00743E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645" y="1825625"/>
            <a:ext cx="8800750" cy="213397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NZ" sz="3200" dirty="0">
                <a:solidFill>
                  <a:schemeClr val="bg1"/>
                </a:solidFill>
              </a:rPr>
              <a:t>View Native Query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NZ" sz="3200" dirty="0">
                <a:solidFill>
                  <a:schemeClr val="bg1"/>
                </a:solidFill>
              </a:rPr>
              <a:t>It’s not 100% correct!!!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NZ" sz="3200" dirty="0">
                <a:solidFill>
                  <a:schemeClr val="bg1"/>
                </a:solidFill>
              </a:rPr>
              <a:t>Use Query Diagnostics in PQ Editor or SQL Server Profiler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NZ" sz="3200" dirty="0">
                <a:solidFill>
                  <a:schemeClr val="bg1"/>
                </a:solidFill>
              </a:rPr>
              <a:t>New feature in Power Query Online!</a:t>
            </a:r>
          </a:p>
          <a:p>
            <a:pPr>
              <a:buFont typeface="Wingdings" panose="05000000000000000000" pitchFamily="2" charset="2"/>
              <a:buChar char="ü"/>
            </a:pP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F70696-4773-41A1-9AD3-6A5CB4FD7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179" y="3873196"/>
            <a:ext cx="4152381" cy="2076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F8B516-38AD-4662-86BE-48F084726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566" y="1396449"/>
            <a:ext cx="1401389" cy="2992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CBEE9E-4449-4544-BFDB-9A4DE88EF8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4394" y="1400862"/>
            <a:ext cx="1594264" cy="298791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A27D15F-488A-4155-ACDB-09B2F372B946}"/>
              </a:ext>
            </a:extLst>
          </p:cNvPr>
          <p:cNvSpPr/>
          <p:nvPr/>
        </p:nvSpPr>
        <p:spPr>
          <a:xfrm rot="17569096">
            <a:off x="7663235" y="4404860"/>
            <a:ext cx="2138684" cy="5926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1C4CAA5-320C-4BF6-9863-2B53A3792DB6}"/>
              </a:ext>
            </a:extLst>
          </p:cNvPr>
          <p:cNvSpPr/>
          <p:nvPr/>
        </p:nvSpPr>
        <p:spPr>
          <a:xfrm rot="15383142">
            <a:off x="10582971" y="4839449"/>
            <a:ext cx="2138684" cy="592612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51CDD5-C282-47C9-ABFD-435BCCB42963}"/>
              </a:ext>
            </a:extLst>
          </p:cNvPr>
          <p:cNvSpPr txBox="1"/>
          <p:nvPr/>
        </p:nvSpPr>
        <p:spPr>
          <a:xfrm>
            <a:off x="9029230" y="5017454"/>
            <a:ext cx="2305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>
                <a:solidFill>
                  <a:schemeClr val="bg1"/>
                </a:solidFill>
              </a:rPr>
              <a:t>PROBABLY!!!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2F5205-78F9-4DE7-AF1C-DB9190CD02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4295" y="181754"/>
            <a:ext cx="1616660" cy="3667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49EED7-8AD1-4037-BDC5-5F106C3776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5979253"/>
            <a:ext cx="1073876" cy="6563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1A45CF-BC20-47EC-A769-11273FF623C6}"/>
              </a:ext>
            </a:extLst>
          </p:cNvPr>
          <p:cNvSpPr txBox="1"/>
          <p:nvPr/>
        </p:nvSpPr>
        <p:spPr>
          <a:xfrm>
            <a:off x="1627549" y="6122764"/>
            <a:ext cx="162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7030A0"/>
                </a:solidFill>
              </a:rPr>
              <a:t>@DataMozart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00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686F-83F7-445E-B48C-2F5B5FF4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Devil is in the details!</a:t>
            </a:r>
            <a:endParaRPr lang="en-NZ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FA90F-1C36-4389-ABDB-BEA00743E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644" y="1825625"/>
            <a:ext cx="7378949" cy="9464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NZ" sz="3200" dirty="0">
                <a:solidFill>
                  <a:schemeClr val="bg1"/>
                </a:solidFill>
              </a:rPr>
              <a:t>Little nuances can make a big difference!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BC04F1-1B74-4B1A-8272-B4D2C42E0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985" y="2772076"/>
            <a:ext cx="3378468" cy="300308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EA245B-1304-493E-87F0-836D094A37CE}"/>
              </a:ext>
            </a:extLst>
          </p:cNvPr>
          <p:cNvSpPr txBox="1">
            <a:spLocks/>
          </p:cNvSpPr>
          <p:nvPr/>
        </p:nvSpPr>
        <p:spPr>
          <a:xfrm rot="19878863">
            <a:off x="7499806" y="2623243"/>
            <a:ext cx="4400416" cy="946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Z" sz="6000" dirty="0">
                <a:solidFill>
                  <a:schemeClr val="accent1"/>
                </a:solidFill>
              </a:rPr>
              <a:t>DEMO TIME!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DF7360-8B39-493F-AAD2-C919FA369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8804" y="230188"/>
            <a:ext cx="1616660" cy="366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D78482-BB0C-486F-8D94-362A9E50BE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5979253"/>
            <a:ext cx="1073876" cy="6563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4D65FF-48C6-4F77-B8C2-6A210F479D2A}"/>
              </a:ext>
            </a:extLst>
          </p:cNvPr>
          <p:cNvSpPr txBox="1"/>
          <p:nvPr/>
        </p:nvSpPr>
        <p:spPr>
          <a:xfrm>
            <a:off x="1627549" y="6122764"/>
            <a:ext cx="162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7030A0"/>
                </a:solidFill>
              </a:rPr>
              <a:t>@DataMozart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0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686F-83F7-445E-B48C-2F5B5FF4F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96" y="2444182"/>
            <a:ext cx="10515600" cy="1325563"/>
          </a:xfrm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latin typeface="+mn-lt"/>
              </a:rPr>
              <a:t>Devil #1 – Merge Join</a:t>
            </a:r>
            <a:endParaRPr lang="en-NZ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C96ED3-A3ED-421F-9105-BA3F477ED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0143" y="234674"/>
            <a:ext cx="1616660" cy="3667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0DB669-5ADC-448D-B875-F2CEC1534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5979253"/>
            <a:ext cx="1073876" cy="6563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736D0D-BB22-4459-9968-E91E7C2D94C7}"/>
              </a:ext>
            </a:extLst>
          </p:cNvPr>
          <p:cNvSpPr txBox="1"/>
          <p:nvPr/>
        </p:nvSpPr>
        <p:spPr>
          <a:xfrm>
            <a:off x="1627549" y="6122764"/>
            <a:ext cx="162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7030A0"/>
                </a:solidFill>
              </a:rPr>
              <a:t>@DataMozart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46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686F-83F7-445E-B48C-2F5B5FF4F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96" y="244418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Devil #2 – Change Data Type</a:t>
            </a:r>
            <a:endParaRPr lang="en-NZ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10D29A-52F4-46B5-9A00-10FF37F83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73440" y="234674"/>
            <a:ext cx="1616660" cy="3667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C6920E-7BF9-43E2-82FA-44C23FD99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5979253"/>
            <a:ext cx="1073876" cy="6563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75E765-80C3-4ACA-8173-8CF2AE2BFE02}"/>
              </a:ext>
            </a:extLst>
          </p:cNvPr>
          <p:cNvSpPr txBox="1"/>
          <p:nvPr/>
        </p:nvSpPr>
        <p:spPr>
          <a:xfrm>
            <a:off x="1627549" y="6122764"/>
            <a:ext cx="162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7030A0"/>
                </a:solidFill>
              </a:rPr>
              <a:t>@DataMozart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482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686F-83F7-445E-B48C-2F5B5FF4F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96" y="145278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Devil #3 – Native SQL query</a:t>
            </a:r>
            <a:endParaRPr lang="en-NZ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135021-84D6-4A78-ADC1-C1EC2ACFE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647" y="2636501"/>
            <a:ext cx="3096056" cy="3379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524169-A9C0-4E30-91A8-F24C30529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84729" y="229865"/>
            <a:ext cx="1616660" cy="3667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514AEF-35AB-4B66-9A21-AE744A606B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5979253"/>
            <a:ext cx="1073876" cy="6563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76090E-5992-4891-B089-623C52BA7A2A}"/>
              </a:ext>
            </a:extLst>
          </p:cNvPr>
          <p:cNvSpPr txBox="1"/>
          <p:nvPr/>
        </p:nvSpPr>
        <p:spPr>
          <a:xfrm>
            <a:off x="1627549" y="6122764"/>
            <a:ext cx="162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7030A0"/>
                </a:solidFill>
              </a:rPr>
              <a:t>@DataMozart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42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686F-83F7-445E-B48C-2F5B5FF4F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96" y="244418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Devil #4 – When View Native Query lies…</a:t>
            </a:r>
            <a:endParaRPr lang="en-NZ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E8ADC-8A9D-4D2D-8E0C-B1021ED01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73440" y="234674"/>
            <a:ext cx="1616660" cy="3667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B9477C-DDC1-4A3C-B472-8CC07B3D9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5979253"/>
            <a:ext cx="1073876" cy="6563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7DB715-69A4-4798-9B80-3038DAE3A3B8}"/>
              </a:ext>
            </a:extLst>
          </p:cNvPr>
          <p:cNvSpPr txBox="1"/>
          <p:nvPr/>
        </p:nvSpPr>
        <p:spPr>
          <a:xfrm>
            <a:off x="1627549" y="6122764"/>
            <a:ext cx="162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7030A0"/>
                </a:solidFill>
              </a:rPr>
              <a:t>@DataMozart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482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686F-83F7-445E-B48C-2F5B5FF4F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3147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Query folding – why should I care? Part 2</a:t>
            </a:r>
            <a:endParaRPr lang="en-NZ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E0765-8A8C-4835-86CC-320BAC3EC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2151" y="220419"/>
            <a:ext cx="1616660" cy="3667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2F6F7B-3A89-41BE-A263-CC8AF3BBC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5979253"/>
            <a:ext cx="1073876" cy="6563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8E6A85-F3AC-473E-8CA7-F107C9B0C7DE}"/>
              </a:ext>
            </a:extLst>
          </p:cNvPr>
          <p:cNvSpPr txBox="1"/>
          <p:nvPr/>
        </p:nvSpPr>
        <p:spPr>
          <a:xfrm>
            <a:off x="1627549" y="6122764"/>
            <a:ext cx="162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7030A0"/>
                </a:solidFill>
              </a:rPr>
              <a:t>@DataMozart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339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73B8E-D302-4129-949B-16689E07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Where to go from here?</a:t>
            </a:r>
            <a:endParaRPr lang="en-NZ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BDFC55-8255-4F6D-944A-3508F5A36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7" y="2173908"/>
            <a:ext cx="3551838" cy="197458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989936-6CF9-4E33-B807-9D6759753082}"/>
              </a:ext>
            </a:extLst>
          </p:cNvPr>
          <p:cNvSpPr txBox="1">
            <a:spLocks/>
          </p:cNvSpPr>
          <p:nvPr/>
        </p:nvSpPr>
        <p:spPr>
          <a:xfrm>
            <a:off x="3773104" y="1567517"/>
            <a:ext cx="8178736" cy="3187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NZ" sz="3000" dirty="0">
                <a:solidFill>
                  <a:schemeClr val="bg1"/>
                </a:solidFill>
              </a:rPr>
              <a:t>30 days of Query folding challenge from Alex Powers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https://www.youtube.com/watch?v=9sV3hIn8VTY</a:t>
            </a:r>
            <a:endParaRPr lang="en-NZ" sz="2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NZ" sz="26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NZ" sz="3200" dirty="0">
                <a:solidFill>
                  <a:schemeClr val="bg1"/>
                </a:solidFill>
              </a:rPr>
              <a:t>Chris Webb’s blog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accent2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https://blog.crossjoin.co.uk</a:t>
            </a:r>
            <a:endParaRPr lang="en-NZ" sz="2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NZ" sz="26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NZ" sz="3200" dirty="0">
                <a:solidFill>
                  <a:schemeClr val="bg1"/>
                </a:solidFill>
              </a:rPr>
              <a:t>Microsoft official documentation</a:t>
            </a:r>
          </a:p>
          <a:p>
            <a:pPr marL="0" indent="0">
              <a:buNone/>
            </a:pPr>
            <a:r>
              <a:rPr lang="en-NZ" sz="2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https://docs.microsoft.com/en-us/power-bi/guidance/power-query-folding</a:t>
            </a:r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E925DD-C76E-4848-99B9-E4E6E07576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87202" y="263732"/>
            <a:ext cx="1616660" cy="3667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DF6FB2-F604-4B19-AB18-AA7A89EFEC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5979253"/>
            <a:ext cx="1073876" cy="6563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21B771-8A12-4BCE-9DF0-F8B79C9F1AB5}"/>
              </a:ext>
            </a:extLst>
          </p:cNvPr>
          <p:cNvSpPr txBox="1"/>
          <p:nvPr/>
        </p:nvSpPr>
        <p:spPr>
          <a:xfrm>
            <a:off x="1627549" y="6122764"/>
            <a:ext cx="162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7030A0"/>
                </a:solidFill>
              </a:rPr>
              <a:t>@DataMozart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946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C8EA-01B3-4C02-B284-82B0ACC0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Thank you!</a:t>
            </a:r>
            <a:endParaRPr lang="en-NZ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81B03-7929-4C72-8C58-A650C917FA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016263" y="1966504"/>
            <a:ext cx="2485671" cy="2148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304810-5737-49AF-8DBF-5FADE43F7F30}"/>
              </a:ext>
            </a:extLst>
          </p:cNvPr>
          <p:cNvSpPr txBox="1"/>
          <p:nvPr/>
        </p:nvSpPr>
        <p:spPr>
          <a:xfrm>
            <a:off x="9216509" y="1989381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Data-mozart.com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BB74BE-4B81-4D6B-9A78-D2AAF336B1D5}"/>
              </a:ext>
            </a:extLst>
          </p:cNvPr>
          <p:cNvSpPr txBox="1"/>
          <p:nvPr/>
        </p:nvSpPr>
        <p:spPr>
          <a:xfrm>
            <a:off x="9216508" y="2827853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Nikola Ilic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809B45-C14D-4AF7-9DFA-3C86FFB03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014" y="3616424"/>
            <a:ext cx="577430" cy="5774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1014F8-1526-4A3D-ACD9-1F69B0FD0D46}"/>
              </a:ext>
            </a:extLst>
          </p:cNvPr>
          <p:cNvSpPr txBox="1"/>
          <p:nvPr/>
        </p:nvSpPr>
        <p:spPr>
          <a:xfrm>
            <a:off x="9225627" y="3666325"/>
            <a:ext cx="153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@DataMozart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64E6F0-6DE5-4E62-9A0C-A8E18B160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825" y="1768829"/>
            <a:ext cx="679808" cy="6798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E6D11B-49FE-412D-A84F-1AD6D4AC6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6014" y="2625325"/>
            <a:ext cx="613582" cy="6274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8D6879-67F2-4EB7-B195-7876B8D4BB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28879" y="286984"/>
            <a:ext cx="1616660" cy="3667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FAA662-90A3-4375-9502-089B1B964D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5979253"/>
            <a:ext cx="1073876" cy="6563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CC00FA-0B1F-4EB4-A37E-8A080274ED9B}"/>
              </a:ext>
            </a:extLst>
          </p:cNvPr>
          <p:cNvSpPr txBox="1"/>
          <p:nvPr/>
        </p:nvSpPr>
        <p:spPr>
          <a:xfrm>
            <a:off x="1627549" y="6122764"/>
            <a:ext cx="162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7030A0"/>
                </a:solidFill>
              </a:rPr>
              <a:t>@DataMozart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3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8">
            <a:extLst>
              <a:ext uri="{FF2B5EF4-FFF2-40B4-BE49-F238E27FC236}">
                <a16:creationId xmlns:a16="http://schemas.microsoft.com/office/drawing/2014/main" id="{9174723A-2610-44FD-A583-4F6BF931F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" r="1156"/>
          <a:stretch>
            <a:fillRect/>
          </a:stretch>
        </p:blipFill>
        <p:spPr>
          <a:xfrm>
            <a:off x="264281" y="578840"/>
            <a:ext cx="3133260" cy="2811771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0BFCE06-ADCC-4C18-BC55-36575B0B7451}"/>
              </a:ext>
            </a:extLst>
          </p:cNvPr>
          <p:cNvSpPr txBox="1">
            <a:spLocks/>
          </p:cNvSpPr>
          <p:nvPr/>
        </p:nvSpPr>
        <p:spPr>
          <a:xfrm>
            <a:off x="3936167" y="582156"/>
            <a:ext cx="6754813" cy="4637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>
                <a:latin typeface="Gotham Medium" panose="02000604030000020004" pitchFamily="50" charset="0"/>
              </a:rPr>
              <a:t>Nikola Ilic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883F6BA-D969-42B7-A034-6E930671D3AA}"/>
              </a:ext>
            </a:extLst>
          </p:cNvPr>
          <p:cNvSpPr txBox="1">
            <a:spLocks/>
          </p:cNvSpPr>
          <p:nvPr/>
        </p:nvSpPr>
        <p:spPr>
          <a:xfrm>
            <a:off x="3925286" y="1336723"/>
            <a:ext cx="6754813" cy="4637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BI Developer @ITSP Services GmbH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518C614-02F1-4D1A-B684-F88955BDA3B8}"/>
              </a:ext>
            </a:extLst>
          </p:cNvPr>
          <p:cNvSpPr txBox="1">
            <a:spLocks/>
          </p:cNvSpPr>
          <p:nvPr/>
        </p:nvSpPr>
        <p:spPr>
          <a:xfrm>
            <a:off x="3925285" y="1960447"/>
            <a:ext cx="6754813" cy="4637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CA" i="1" dirty="0"/>
              <a:t>Data-mozart.com	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417DB23-6868-4DB3-A83A-9138CB101FDF}"/>
              </a:ext>
            </a:extLst>
          </p:cNvPr>
          <p:cNvSpPr txBox="1">
            <a:spLocks/>
          </p:cNvSpPr>
          <p:nvPr/>
        </p:nvSpPr>
        <p:spPr>
          <a:xfrm>
            <a:off x="3925285" y="2643847"/>
            <a:ext cx="6754813" cy="4637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CA" i="1" dirty="0"/>
              <a:t>@DataMozart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B69464F-A2A8-403D-8813-388E55E16CF4}"/>
              </a:ext>
            </a:extLst>
          </p:cNvPr>
          <p:cNvSpPr txBox="1">
            <a:spLocks/>
          </p:cNvSpPr>
          <p:nvPr/>
        </p:nvSpPr>
        <p:spPr>
          <a:xfrm>
            <a:off x="264281" y="3843996"/>
            <a:ext cx="6754813" cy="25875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i="1">
                <a:solidFill>
                  <a:srgbClr val="C00000"/>
                </a:solidFill>
                <a:latin typeface="Gotham Medium" panose="02000604030000020004" pitchFamily="50" charset="0"/>
              </a:rPr>
              <a:t>I'm making music from the data</a:t>
            </a:r>
            <a:r>
              <a:rPr lang="en-US">
                <a:solidFill>
                  <a:srgbClr val="C00000"/>
                </a:solidFill>
                <a:latin typeface="Gotham Medium" panose="02000604030000020004" pitchFamily="50" charset="0"/>
              </a:rPr>
              <a:t>!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>
                    <a:lumMod val="85000"/>
                  </a:schemeClr>
                </a:solidFill>
                <a:latin typeface="Gotham Medium" panose="02000604030000020004" pitchFamily="50" charset="0"/>
              </a:rPr>
              <a:t>Power BI and SQL Server addict, MCT, blogger, speaker...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Gotham Medium" panose="02000604030000020004" pitchFamily="50" charset="0"/>
              </a:rPr>
              <a:t>Father of 2, </a:t>
            </a:r>
            <a:r>
              <a:rPr lang="en-US">
                <a:solidFill>
                  <a:srgbClr val="002060"/>
                </a:solidFill>
                <a:latin typeface="Gotham Medium" panose="02000604030000020004" pitchFamily="50" charset="0"/>
              </a:rPr>
              <a:t>B</a:t>
            </a:r>
            <a:r>
              <a:rPr lang="en-US">
                <a:solidFill>
                  <a:srgbClr val="C00000"/>
                </a:solidFill>
                <a:latin typeface="Gotham Medium" panose="02000604030000020004" pitchFamily="50" charset="0"/>
              </a:rPr>
              <a:t>a</a:t>
            </a:r>
            <a:r>
              <a:rPr lang="en-US">
                <a:solidFill>
                  <a:srgbClr val="002060"/>
                </a:solidFill>
                <a:latin typeface="Gotham Medium" panose="02000604030000020004" pitchFamily="50" charset="0"/>
              </a:rPr>
              <a:t>r</a:t>
            </a:r>
            <a:r>
              <a:rPr lang="en-US">
                <a:solidFill>
                  <a:srgbClr val="C00000"/>
                </a:solidFill>
                <a:latin typeface="Gotham Medium" panose="02000604030000020004" pitchFamily="50" charset="0"/>
              </a:rPr>
              <a:t>c</a:t>
            </a:r>
            <a:r>
              <a:rPr lang="en-US">
                <a:solidFill>
                  <a:srgbClr val="002060"/>
                </a:solidFill>
                <a:latin typeface="Gotham Medium" panose="02000604030000020004" pitchFamily="50" charset="0"/>
              </a:rPr>
              <a:t>a</a:t>
            </a:r>
            <a:r>
              <a:rPr lang="en-US">
                <a:latin typeface="Gotham Medium" panose="02000604030000020004" pitchFamily="50" charset="0"/>
              </a:rPr>
              <a:t> 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Gotham Medium" panose="02000604030000020004" pitchFamily="50" charset="0"/>
              </a:rPr>
              <a:t>&amp; Leo Messi fan...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  <a:latin typeface="Gotham Medium" panose="02000604030000020004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C4E85C-93F9-44EB-BDA2-D982896D9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965" y="1224133"/>
            <a:ext cx="1152754" cy="1152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E667FF-9876-4B59-9E78-2BFC9A58FA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0980" y="2616131"/>
            <a:ext cx="1270065" cy="1270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E1FB48-178F-4DE7-8B61-704D32BBC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731" y="4026096"/>
            <a:ext cx="3109165" cy="19003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93AB56-0371-435F-A6E1-C3A346F5DD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1276" y="384832"/>
            <a:ext cx="1616660" cy="3667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584E00-2D02-4EEE-8CBA-982C3ADCA4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223" y="1960447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8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686F-83F7-445E-B48C-2F5B5FF4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Contents at glance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FA90F-1C36-4389-ABDB-BEA00743E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NZ" dirty="0">
                <a:solidFill>
                  <a:schemeClr val="bg1"/>
                </a:solidFill>
              </a:rPr>
              <a:t>Data Shaping &amp; Power Query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>
                <a:solidFill>
                  <a:schemeClr val="bg1"/>
                </a:solidFill>
              </a:rPr>
              <a:t>Query folding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>
                <a:solidFill>
                  <a:schemeClr val="bg1"/>
                </a:solidFill>
              </a:rPr>
              <a:t>Devil is in the detail – Tips &amp; Tricks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>
                <a:solidFill>
                  <a:schemeClr val="bg1"/>
                </a:solidFill>
              </a:rPr>
              <a:t>Demos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>
                <a:solidFill>
                  <a:schemeClr val="bg1"/>
                </a:solidFill>
              </a:rPr>
              <a:t>Where to go from here?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EE7BF-65FB-4218-9419-5D99D5CEE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2151" y="181754"/>
            <a:ext cx="1616660" cy="366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03322F-CC48-4038-935C-605244AEB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5979253"/>
            <a:ext cx="1073876" cy="656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A2AD2D-456D-44EE-A7EE-9338434B1AC7}"/>
              </a:ext>
            </a:extLst>
          </p:cNvPr>
          <p:cNvSpPr txBox="1"/>
          <p:nvPr/>
        </p:nvSpPr>
        <p:spPr>
          <a:xfrm>
            <a:off x="1627549" y="6122764"/>
            <a:ext cx="162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7030A0"/>
                </a:solidFill>
              </a:rPr>
              <a:t>@DataMozart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11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686F-83F7-445E-B48C-2F5B5FF4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Data Shaping</a:t>
            </a:r>
            <a:endParaRPr lang="en-NZ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FA90F-1C36-4389-ABDB-BEA00743E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0" y="1825625"/>
            <a:ext cx="8800750" cy="21339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NZ" dirty="0">
                <a:solidFill>
                  <a:schemeClr val="bg1"/>
                </a:solidFill>
              </a:rPr>
              <a:t>Perfect world – Data just comes into our reports “as-it-is”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NZ" dirty="0">
                <a:solidFill>
                  <a:schemeClr val="bg1"/>
                </a:solidFill>
              </a:rPr>
              <a:t>Not exclusively related to Power BI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NZ" dirty="0">
                <a:solidFill>
                  <a:schemeClr val="bg1"/>
                </a:solidFill>
              </a:rPr>
              <a:t>BEFORE it becomes part of your data model!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NZ" dirty="0">
                <a:solidFill>
                  <a:schemeClr val="bg1"/>
                </a:solidFill>
              </a:rPr>
              <a:t>WHERE should you perform Data Shaping?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C205F8-F776-4D2B-B564-775AF9254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827" y="4043495"/>
            <a:ext cx="3565320" cy="1992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DDC1C0-5C41-4822-A235-B7DEEDD1D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39" y="2390863"/>
            <a:ext cx="3946321" cy="25586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84A9E1-0811-49DD-8BE5-1A4F675EEBF2}"/>
              </a:ext>
            </a:extLst>
          </p:cNvPr>
          <p:cNvSpPr txBox="1"/>
          <p:nvPr/>
        </p:nvSpPr>
        <p:spPr>
          <a:xfrm>
            <a:off x="7818539" y="5280349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rgbClr val="FF0000"/>
                </a:solidFill>
              </a:rPr>
              <a:t>New York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78CDE0-7D95-43F8-BAB3-370EF4737852}"/>
              </a:ext>
            </a:extLst>
          </p:cNvPr>
          <p:cNvSpPr txBox="1"/>
          <p:nvPr/>
        </p:nvSpPr>
        <p:spPr>
          <a:xfrm>
            <a:off x="9288011" y="5280349"/>
            <a:ext cx="79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NYC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E6079D-CAD5-46DD-801E-3D295DB3663B}"/>
              </a:ext>
            </a:extLst>
          </p:cNvPr>
          <p:cNvSpPr txBox="1"/>
          <p:nvPr/>
        </p:nvSpPr>
        <p:spPr>
          <a:xfrm>
            <a:off x="10192624" y="5280349"/>
            <a:ext cx="157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accent1"/>
                </a:solidFill>
              </a:rPr>
              <a:t>New York City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FC8CDB7-563E-4EFB-9659-C99BA9E82029}"/>
              </a:ext>
            </a:extLst>
          </p:cNvPr>
          <p:cNvSpPr/>
          <p:nvPr/>
        </p:nvSpPr>
        <p:spPr>
          <a:xfrm>
            <a:off x="770022" y="2820202"/>
            <a:ext cx="1203158" cy="4427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C9A9FF-3008-4AB0-A676-032DE60707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606" y="5575801"/>
            <a:ext cx="527382" cy="6165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ABA9B8-518A-424A-A842-8F638C286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051" y="5575801"/>
            <a:ext cx="527382" cy="6165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BA020F-0F9C-4455-93C2-576519C2C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023" y="5575801"/>
            <a:ext cx="527382" cy="6165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B37353-B282-4F8E-9C78-DD875538BA6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93" y="4219969"/>
            <a:ext cx="1245046" cy="124504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892371-B20C-41F9-8193-0FBC288226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8135" y="230188"/>
            <a:ext cx="1616660" cy="3667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6E365A6-4032-4834-8FAF-BB7D870344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5979253"/>
            <a:ext cx="1073876" cy="6563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281ED8B-E470-45C3-8576-995436E3A042}"/>
              </a:ext>
            </a:extLst>
          </p:cNvPr>
          <p:cNvSpPr txBox="1"/>
          <p:nvPr/>
        </p:nvSpPr>
        <p:spPr>
          <a:xfrm>
            <a:off x="1627549" y="6122764"/>
            <a:ext cx="162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7030A0"/>
                </a:solidFill>
              </a:rPr>
              <a:t>@DataMozart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20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686F-83F7-445E-B48C-2F5B5FF4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Power Query</a:t>
            </a:r>
            <a:endParaRPr lang="en-NZ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FA90F-1C36-4389-ABDB-BEA00743E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645" y="1825625"/>
            <a:ext cx="8800750" cy="21339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NZ" sz="3200" dirty="0">
                <a:solidFill>
                  <a:schemeClr val="bg1"/>
                </a:solidFill>
              </a:rPr>
              <a:t>More than 300 available transformations!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NZ" sz="3200" dirty="0">
                <a:solidFill>
                  <a:schemeClr val="bg1"/>
                </a:solidFill>
              </a:rPr>
              <a:t>Transformation steps are saved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NZ" sz="3200" dirty="0">
                <a:solidFill>
                  <a:schemeClr val="bg1"/>
                </a:solidFill>
              </a:rPr>
              <a:t>Mashup Engine + M language</a:t>
            </a:r>
          </a:p>
          <a:p>
            <a:pPr>
              <a:buFont typeface="Wingdings" panose="05000000000000000000" pitchFamily="2" charset="2"/>
              <a:buChar char="ü"/>
            </a:pP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AC7DA-1E03-4C0A-B191-6F23B49A1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488" y="4094541"/>
            <a:ext cx="3895023" cy="22895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724B57-B251-44A7-8C8B-1BFB1F51A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27466" y="181754"/>
            <a:ext cx="1616660" cy="366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1D04B2-5648-4111-87D8-52E2CAC794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5979253"/>
            <a:ext cx="1073876" cy="656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8ECF20-8F37-41F5-B8C5-F3897A731FED}"/>
              </a:ext>
            </a:extLst>
          </p:cNvPr>
          <p:cNvSpPr txBox="1"/>
          <p:nvPr/>
        </p:nvSpPr>
        <p:spPr>
          <a:xfrm>
            <a:off x="1627549" y="6122764"/>
            <a:ext cx="162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7030A0"/>
                </a:solidFill>
              </a:rPr>
              <a:t>@DataMozart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2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686F-83F7-445E-B48C-2F5B5FF4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What is Query Folding?</a:t>
            </a:r>
            <a:endParaRPr lang="en-NZ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FA90F-1C36-4389-ABDB-BEA00743E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645" y="1825625"/>
            <a:ext cx="8800750" cy="21339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NZ" sz="3200" dirty="0">
                <a:solidFill>
                  <a:schemeClr val="bg1"/>
                </a:solidFill>
              </a:rPr>
              <a:t>Translate M to a query language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NZ" sz="3200" dirty="0">
                <a:solidFill>
                  <a:schemeClr val="bg1"/>
                </a:solidFill>
              </a:rPr>
              <a:t>Pushing heavy lifting on the data source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NZ" sz="3200" b="1" dirty="0">
                <a:solidFill>
                  <a:schemeClr val="accent4"/>
                </a:solidFill>
              </a:rPr>
              <a:t>Ability to generate single SQL query that’s going to be executed on the data source side!</a:t>
            </a:r>
          </a:p>
          <a:p>
            <a:pPr>
              <a:buFont typeface="Wingdings" panose="05000000000000000000" pitchFamily="2" charset="2"/>
              <a:buChar char="ü"/>
            </a:pP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BD5983-470A-4D92-B741-4A9C0B00B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80813" y="230188"/>
            <a:ext cx="1616660" cy="366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0B7932-D81F-4C1A-A3C8-6A0620A36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5979253"/>
            <a:ext cx="1073876" cy="656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7E436-6A7F-42A6-BA03-6962FC585A1F}"/>
              </a:ext>
            </a:extLst>
          </p:cNvPr>
          <p:cNvSpPr txBox="1"/>
          <p:nvPr/>
        </p:nvSpPr>
        <p:spPr>
          <a:xfrm>
            <a:off x="1627549" y="6122764"/>
            <a:ext cx="162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7030A0"/>
                </a:solidFill>
              </a:rPr>
              <a:t>@DataMozart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83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686F-83F7-445E-B48C-2F5B5FF4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Query Folding and Data Sources</a:t>
            </a:r>
            <a:endParaRPr lang="en-NZ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FA90F-1C36-4389-ABDB-BEA00743E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645" y="1825625"/>
            <a:ext cx="8800750" cy="21339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NZ" sz="3200" dirty="0">
                <a:solidFill>
                  <a:schemeClr val="bg1"/>
                </a:solidFill>
              </a:rPr>
              <a:t>Relational database engines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NZ" sz="3200" dirty="0" err="1">
                <a:solidFill>
                  <a:schemeClr val="bg1"/>
                </a:solidFill>
              </a:rPr>
              <a:t>Odata</a:t>
            </a:r>
            <a:r>
              <a:rPr lang="en-NZ" sz="3200" dirty="0">
                <a:solidFill>
                  <a:schemeClr val="bg1"/>
                </a:solidFill>
              </a:rPr>
              <a:t>, SSAS, </a:t>
            </a:r>
            <a:r>
              <a:rPr lang="en-NZ" sz="3200" dirty="0" err="1">
                <a:solidFill>
                  <a:schemeClr val="bg1"/>
                </a:solidFill>
              </a:rPr>
              <a:t>Sharepoint</a:t>
            </a:r>
            <a:r>
              <a:rPr lang="en-NZ" sz="3200" dirty="0">
                <a:solidFill>
                  <a:schemeClr val="bg1"/>
                </a:solidFill>
              </a:rPr>
              <a:t> lists, Exchange, AD…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NZ" sz="3200" b="1" dirty="0">
                <a:solidFill>
                  <a:schemeClr val="accent4"/>
                </a:solidFill>
              </a:rPr>
              <a:t>Some sources don’t support folding at all!</a:t>
            </a:r>
          </a:p>
          <a:p>
            <a:pPr>
              <a:buFont typeface="Wingdings" panose="05000000000000000000" pitchFamily="2" charset="2"/>
              <a:buChar char="ü"/>
            </a:pP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67F4CD-9811-4934-A5AF-1566CE0F3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34" y="4754881"/>
            <a:ext cx="2116353" cy="1029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AC4D95-CB2B-496F-AF0F-2EF9FDA68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857" y="4754881"/>
            <a:ext cx="2116353" cy="15592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9D1617-42C2-428B-B21B-B372A0D8F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70" y="4729626"/>
            <a:ext cx="1889361" cy="12595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A83E06-763F-4BED-965F-9F1E9BAFAD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291" y="5251835"/>
            <a:ext cx="2352326" cy="532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038F9A-084A-484D-843A-CE365621AC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477" y="5136607"/>
            <a:ext cx="1908510" cy="7634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ADBF2F-2375-4A85-AE4F-004BB87D0E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55" y="4094541"/>
            <a:ext cx="2941478" cy="18384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206CF2-5C48-4161-A33B-FA6AFD70D4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151" y="3959604"/>
            <a:ext cx="4393729" cy="21339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1F57B6-B5E6-4A2A-803F-5C44CDCC7E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71482" y="230188"/>
            <a:ext cx="1616660" cy="3667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CF6467-2576-4E8D-A750-98A99A4C72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5979253"/>
            <a:ext cx="1073876" cy="6563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90FE77-F795-4018-9634-6B14761F7AE8}"/>
              </a:ext>
            </a:extLst>
          </p:cNvPr>
          <p:cNvSpPr txBox="1"/>
          <p:nvPr/>
        </p:nvSpPr>
        <p:spPr>
          <a:xfrm>
            <a:off x="1627549" y="6122764"/>
            <a:ext cx="162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7030A0"/>
                </a:solidFill>
              </a:rPr>
              <a:t>@DataMozart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19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686F-83F7-445E-B48C-2F5B5FF4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Query Folding and Data Transformations</a:t>
            </a:r>
            <a:endParaRPr lang="en-NZ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FA90F-1C36-4389-ABDB-BEA00743E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38" y="1618591"/>
            <a:ext cx="8800750" cy="12159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NZ" sz="3200" dirty="0">
                <a:solidFill>
                  <a:schemeClr val="bg1"/>
                </a:solidFill>
              </a:rPr>
              <a:t>Not all transformations will fold!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NZ" sz="3200" dirty="0">
                <a:solidFill>
                  <a:schemeClr val="bg1"/>
                </a:solidFill>
              </a:rPr>
              <a:t>Subtle differences are sometimes decisive</a:t>
            </a:r>
          </a:p>
          <a:p>
            <a:pPr>
              <a:buFont typeface="Wingdings" panose="05000000000000000000" pitchFamily="2" charset="2"/>
              <a:buChar char="ü"/>
            </a:pPr>
            <a:endParaRPr lang="en-NZ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8315E-B8A5-4243-8872-C697AC03C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69" y="2560322"/>
            <a:ext cx="875097" cy="113858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DB4F62-F589-45B5-8862-1F859990E177}"/>
              </a:ext>
            </a:extLst>
          </p:cNvPr>
          <p:cNvSpPr txBox="1">
            <a:spLocks/>
          </p:cNvSpPr>
          <p:nvPr/>
        </p:nvSpPr>
        <p:spPr>
          <a:xfrm>
            <a:off x="541038" y="3570974"/>
            <a:ext cx="5554961" cy="26180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NZ" sz="3200" dirty="0"/>
              <a:t>Removing columns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NZ" sz="3200" dirty="0"/>
              <a:t>Renaming columns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NZ" sz="3200" dirty="0"/>
              <a:t>Filtering rows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NZ" sz="3200" dirty="0"/>
              <a:t>Grouping/Summarizing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NZ" sz="3200" dirty="0"/>
              <a:t>Merging queries from same source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NZ" sz="3200" dirty="0"/>
              <a:t>Appending queries from same source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NZ" sz="3200" dirty="0"/>
              <a:t>Simple Custom columns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NZ" sz="3200" dirty="0"/>
              <a:t>Pivot/Unpivot</a:t>
            </a:r>
          </a:p>
          <a:p>
            <a:pPr>
              <a:buFont typeface="Wingdings" panose="05000000000000000000" pitchFamily="2" charset="2"/>
              <a:buChar char="ü"/>
            </a:pPr>
            <a:endParaRPr lang="en-NZ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5C38E7-7ED3-44DA-AFB5-0B810CFA0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560" y="2560322"/>
            <a:ext cx="1005204" cy="85375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000E697-61F0-409E-9DC4-F05D41BF740B}"/>
              </a:ext>
            </a:extLst>
          </p:cNvPr>
          <p:cNvSpPr txBox="1">
            <a:spLocks/>
          </p:cNvSpPr>
          <p:nvPr/>
        </p:nvSpPr>
        <p:spPr>
          <a:xfrm>
            <a:off x="6304966" y="3570974"/>
            <a:ext cx="5554961" cy="26180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NZ" sz="2300" dirty="0"/>
              <a:t>Merging queries from different sources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NZ" sz="2300" dirty="0"/>
              <a:t>Appending queries from different sources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NZ" sz="2300" dirty="0"/>
              <a:t>Complex Custom columns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NZ" sz="2300" dirty="0"/>
              <a:t>Index columns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NZ" sz="2300" dirty="0"/>
              <a:t>Changing column data type (“it depends”)!</a:t>
            </a:r>
          </a:p>
          <a:p>
            <a:pPr>
              <a:buFont typeface="Wingdings" panose="05000000000000000000" pitchFamily="2" charset="2"/>
              <a:buChar char="ü"/>
            </a:pPr>
            <a:endParaRPr lang="en-NZ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CA7F52-1220-470F-BE65-572E102311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66371" y="242104"/>
            <a:ext cx="1084591" cy="2460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65E086-DE21-46DC-9F88-5B016706B8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38" y="6122764"/>
            <a:ext cx="1073876" cy="6563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5A9AD9-8E8B-41AC-A8D0-7A2D2F6DAA54}"/>
              </a:ext>
            </a:extLst>
          </p:cNvPr>
          <p:cNvSpPr txBox="1"/>
          <p:nvPr/>
        </p:nvSpPr>
        <p:spPr>
          <a:xfrm>
            <a:off x="1627549" y="6122764"/>
            <a:ext cx="162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7030A0"/>
                </a:solidFill>
              </a:rPr>
              <a:t>@DataMozart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44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686F-83F7-445E-B48C-2F5B5FF4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Query Folding – why should I care?</a:t>
            </a:r>
            <a:endParaRPr lang="en-NZ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FA90F-1C36-4389-ABDB-BEA00743E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645" y="1825625"/>
            <a:ext cx="8800750" cy="213397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NZ" sz="3200" dirty="0">
                <a:solidFill>
                  <a:schemeClr val="bg1"/>
                </a:solidFill>
              </a:rPr>
              <a:t>Data refresh more efficient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NZ" sz="3200" dirty="0">
                <a:solidFill>
                  <a:schemeClr val="bg1"/>
                </a:solidFill>
              </a:rPr>
              <a:t>With </a:t>
            </a:r>
            <a:r>
              <a:rPr lang="en-NZ" sz="3200" dirty="0" err="1">
                <a:solidFill>
                  <a:schemeClr val="bg1"/>
                </a:solidFill>
              </a:rPr>
              <a:t>DirectQuery</a:t>
            </a:r>
            <a:r>
              <a:rPr lang="en-NZ" sz="3200" dirty="0">
                <a:solidFill>
                  <a:schemeClr val="bg1"/>
                </a:solidFill>
              </a:rPr>
              <a:t>/Dual the query must fold!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NZ" sz="3200" dirty="0">
                <a:solidFill>
                  <a:schemeClr val="bg1"/>
                </a:solidFill>
              </a:rPr>
              <a:t>Incremental refresh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NZ" sz="3200" dirty="0">
                <a:solidFill>
                  <a:schemeClr val="bg1"/>
                </a:solidFill>
              </a:rPr>
              <a:t>ALL or NOTHING?</a:t>
            </a:r>
          </a:p>
          <a:p>
            <a:pPr>
              <a:buFont typeface="Wingdings" panose="05000000000000000000" pitchFamily="2" charset="2"/>
              <a:buChar char="ü"/>
            </a:pP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4" name="Flowchart: Summing Junction 3">
            <a:extLst>
              <a:ext uri="{FF2B5EF4-FFF2-40B4-BE49-F238E27FC236}">
                <a16:creationId xmlns:a16="http://schemas.microsoft.com/office/drawing/2014/main" id="{57A4BBCB-6532-4C49-9C4E-3831D19DDEEC}"/>
              </a:ext>
            </a:extLst>
          </p:cNvPr>
          <p:cNvSpPr/>
          <p:nvPr/>
        </p:nvSpPr>
        <p:spPr>
          <a:xfrm>
            <a:off x="943276" y="3291840"/>
            <a:ext cx="3089709" cy="587141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2A0D19-AD89-42A1-A382-565FED502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181" y="1453414"/>
            <a:ext cx="2311619" cy="468750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93F4C6-5F0E-4CB1-81ED-41567A59B294}"/>
              </a:ext>
            </a:extLst>
          </p:cNvPr>
          <p:cNvSpPr/>
          <p:nvPr/>
        </p:nvSpPr>
        <p:spPr>
          <a:xfrm>
            <a:off x="10058400" y="2338939"/>
            <a:ext cx="1145406" cy="49778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1E375A-DB29-4D51-AD21-9B39181345B1}"/>
              </a:ext>
            </a:extLst>
          </p:cNvPr>
          <p:cNvSpPr/>
          <p:nvPr/>
        </p:nvSpPr>
        <p:spPr>
          <a:xfrm>
            <a:off x="10058400" y="2926081"/>
            <a:ext cx="1145406" cy="3657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1350F-DAE7-44FE-AE9F-420DCC7F2010}"/>
              </a:ext>
            </a:extLst>
          </p:cNvPr>
          <p:cNvSpPr txBox="1"/>
          <p:nvPr/>
        </p:nvSpPr>
        <p:spPr>
          <a:xfrm>
            <a:off x="619645" y="4115230"/>
            <a:ext cx="4210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AT" sz="3200" dirty="0">
                <a:solidFill>
                  <a:schemeClr val="accent4"/>
                </a:solidFill>
              </a:rPr>
              <a:t>Slow report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AT" sz="3200" dirty="0">
                <a:solidFill>
                  <a:schemeClr val="accent4"/>
                </a:solidFill>
              </a:rPr>
              <a:t>Slow visuals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AT" sz="3200" dirty="0">
                <a:solidFill>
                  <a:schemeClr val="accent4"/>
                </a:solidFill>
              </a:rPr>
              <a:t>Large data model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8AA9B8-BA45-4986-ADFD-2A9B74206032}"/>
              </a:ext>
            </a:extLst>
          </p:cNvPr>
          <p:cNvSpPr txBox="1"/>
          <p:nvPr/>
        </p:nvSpPr>
        <p:spPr>
          <a:xfrm>
            <a:off x="907563" y="5658009"/>
            <a:ext cx="10664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dirty="0">
                <a:solidFill>
                  <a:srgbClr val="FF0000"/>
                </a:solidFill>
                <a:latin typeface="Arial Black" panose="020B0A04020102020204" pitchFamily="34" charset="0"/>
              </a:rPr>
              <a:t>IT‘S NOT BECAUSE OF QUERY (NON)FOLDING!!!</a:t>
            </a:r>
            <a:endParaRPr lang="en-US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B0648-8BB9-4C86-905E-BEB63B35C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80812" y="210458"/>
            <a:ext cx="1616660" cy="3667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C6247E-7548-419D-B19B-8A12ECF9FC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38" y="6122764"/>
            <a:ext cx="1073876" cy="6563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2FE879-67C5-402A-963A-69CDFFC4BE73}"/>
              </a:ext>
            </a:extLst>
          </p:cNvPr>
          <p:cNvSpPr txBox="1"/>
          <p:nvPr/>
        </p:nvSpPr>
        <p:spPr>
          <a:xfrm>
            <a:off x="1627549" y="6122764"/>
            <a:ext cx="162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7030A0"/>
                </a:solidFill>
              </a:rPr>
              <a:t>@DataMozart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08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5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2180</TotalTime>
  <Words>514</Words>
  <Application>Microsoft Office PowerPoint</Application>
  <PresentationFormat>Widescreen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Gotham Medium</vt:lpstr>
      <vt:lpstr>Wingdings</vt:lpstr>
      <vt:lpstr>Office Theme</vt:lpstr>
      <vt:lpstr>Fold on tight – what is a Query folding and why should I care?</vt:lpstr>
      <vt:lpstr>PowerPoint Presentation</vt:lpstr>
      <vt:lpstr>Contents at glance</vt:lpstr>
      <vt:lpstr>Data Shaping</vt:lpstr>
      <vt:lpstr>Power Query</vt:lpstr>
      <vt:lpstr>What is Query Folding?</vt:lpstr>
      <vt:lpstr>Query Folding and Data Sources</vt:lpstr>
      <vt:lpstr>Query Folding and Data Transformations</vt:lpstr>
      <vt:lpstr>Query Folding – why should I care?</vt:lpstr>
      <vt:lpstr>How do you know if the query folds?</vt:lpstr>
      <vt:lpstr>Devil is in the details!</vt:lpstr>
      <vt:lpstr>Devil #1 – Merge Join</vt:lpstr>
      <vt:lpstr>Devil #2 – Change Data Type</vt:lpstr>
      <vt:lpstr>Devil #3 – Native SQL query</vt:lpstr>
      <vt:lpstr>Devil #4 – When View Native Query lies…</vt:lpstr>
      <vt:lpstr>Query folding – why should I care? Part 2</vt:lpstr>
      <vt:lpstr>Where to go from here?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Rad</dc:creator>
  <cp:lastModifiedBy>Nikola Ilic</cp:lastModifiedBy>
  <cp:revision>45</cp:revision>
  <dcterms:created xsi:type="dcterms:W3CDTF">2021-02-09T06:10:37Z</dcterms:created>
  <dcterms:modified xsi:type="dcterms:W3CDTF">2021-05-27T19:03:22Z</dcterms:modified>
</cp:coreProperties>
</file>