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0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484F-C9B9-4ED1-A1FD-AF887125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F099-F7AE-4DC3-A15E-D0D986FF5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E364-E649-4B7B-B9D2-3E4E656F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CB54-42FB-4552-9B54-207DBFD2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5E76A-8FBD-4C3C-8BE6-FD4D58F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572-6A3A-440C-8A9B-967BBBF7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14613-6328-4FBD-A664-7BE1881F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B27A-841C-40DA-80C5-CB8681AD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599EB-845B-4B39-9BBF-8C800AE5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D8F3-B8D2-4328-BCE8-18EA4958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1C89D-AAD2-46DB-B429-29801CA3F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EB8D5-68B7-4CF2-8005-01A795BA3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A7ED-267D-49CC-A100-4E088B7A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CFE8-7120-40F0-970F-055CED6A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6E3-D82D-41AD-9B8A-9467CF71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6DA1-2F13-4878-B011-2270549B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8C30-E28A-4B35-B698-B854C76EB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F7D9-CB13-4B61-9EC1-543A7E3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BBCE-E09D-4E45-9D34-CC28BB1E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009B4-0C63-48F1-B7D3-8CE0143B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1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D26-2654-4761-9B85-25A16CDD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F7BC2-C11F-4C06-8A1E-E4131EEF5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4262-F298-4877-835F-B8F4D490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ABF87-E66C-4483-B32A-8E4AE88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E66D-8147-466B-8BAD-BEF69A28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1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013E-00AD-4232-BEA2-8C1AFD2E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66FF-1803-4C85-8747-46C6C134A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AEF1C-24C0-4007-9C70-3BAFB37A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C30FA-DABC-4FB3-9A4F-EAE1360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7209-FFF1-4751-85A0-B92E88AB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05B29-9856-46C0-BD65-15CFDEF2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95AC-7C48-4167-A4E4-12A3E528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9ADE-9488-45D5-A858-233227CA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05CF2-429A-4374-8B8C-9CCCE75E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7F3F5-E8A3-45D4-A3E5-9527D75C8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44757-5E03-436B-91CE-B0F00F83D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4DABD-EB90-481C-9220-82E10AE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60917-AE0B-4175-A050-44365C0B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9A74D-76EA-41E1-99CC-25F55BA2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47D-A233-4BD7-A998-8528879E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C2007-789B-48F0-A2E1-4E3F695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EB115-72C3-4F57-8382-0354D316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2CEF6-4FBE-4E5E-8FB4-B99054D3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BBA00-947A-4F8A-9D8D-EAF26D3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6DF3-5CE0-4299-8D61-3189DA68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92134-0099-42DE-A18E-454A0B1D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F323-12CC-4C61-9C0F-677C786C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414C-68ED-4676-8279-FA805112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9822-CC93-4D6F-B790-06B5B1898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45B00-D1B9-413F-8C04-0E308D01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D4D59-2603-421F-8822-D27E681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16E9B-5D8B-4144-92F3-9D6AC78D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3559-E4F0-4AED-8C02-ABBEAE11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6B23F-4571-48F6-8CF0-AAA180F6C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5F7EF-9C87-4895-9931-EBCFBEED6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F531-81C7-48EC-AC04-80170D03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DCF3-6993-497B-9E74-F5EB8A69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68C2-0097-45CB-8E6D-FFD7ACD4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FE8AB-AFE9-469F-8D0C-82B2F5E0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51D6-CDA7-45DE-9EAB-461229CD2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2037-CA3E-4369-BCF7-48C369A68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2D904-0720-48EB-97BE-2711B2F83591}" type="datetimeFigureOut">
              <a:rPr lang="en-US" smtClean="0"/>
              <a:t>31-May-21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EF65-8EFC-4984-8DDF-2CC44915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EE10-26E8-442A-B1D1-F06FEE66E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D67C9-973B-4816-8540-D0CE6E3FE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0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1.jp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4F081-C125-47F1-975D-3262B4480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011" y="4502330"/>
            <a:ext cx="10765410" cy="1207269"/>
          </a:xfrm>
        </p:spPr>
        <p:txBody>
          <a:bodyPr>
            <a:normAutofit fontScale="90000"/>
          </a:bodyPr>
          <a:lstStyle/>
          <a:p>
            <a:r>
              <a:rPr lang="de-AT" sz="4700">
                <a:solidFill>
                  <a:schemeClr val="bg1"/>
                </a:solidFill>
                <a:latin typeface="Gotham Bold" pitchFamily="50" charset="0"/>
              </a:rPr>
              <a:t>Public speaking – How to win the crowd?</a:t>
            </a:r>
            <a:endParaRPr lang="en-US" sz="470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AA668-292A-4D5D-8CC9-46204D8B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313" y="5665510"/>
            <a:ext cx="9426806" cy="719122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bg2"/>
                </a:solidFill>
                <a:latin typeface="Gotham Light" pitchFamily="50" charset="0"/>
              </a:rPr>
              <a:t>Nikola Ilic</a:t>
            </a:r>
            <a:endParaRPr lang="en-US">
              <a:solidFill>
                <a:schemeClr val="bg2"/>
              </a:solidFill>
              <a:latin typeface="Gotham Light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141B7-9198-4F8A-BFD4-C127F394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233529"/>
            <a:ext cx="5458816" cy="177411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6013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person, outdoor&#10;&#10;Description automatically generated">
            <a:extLst>
              <a:ext uri="{FF2B5EF4-FFF2-40B4-BE49-F238E27FC236}">
                <a16:creationId xmlns:a16="http://schemas.microsoft.com/office/drawing/2014/main" id="{A4E606B3-267F-447B-A4C7-920DEB4B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50" y="755883"/>
            <a:ext cx="5458813" cy="27294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27FFF-8C3E-49DF-BF9D-9325B4A4B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CA62BA-DB97-466C-B63E-782A370EAF47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9174723A-2610-44FD-A583-4F6BF931F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r="1156"/>
          <a:stretch>
            <a:fillRect/>
          </a:stretch>
        </p:blipFill>
        <p:spPr>
          <a:xfrm>
            <a:off x="264281" y="578840"/>
            <a:ext cx="3133260" cy="281177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BFCE06-ADCC-4C18-BC55-36575B0B7451}"/>
              </a:ext>
            </a:extLst>
          </p:cNvPr>
          <p:cNvSpPr txBox="1">
            <a:spLocks/>
          </p:cNvSpPr>
          <p:nvPr/>
        </p:nvSpPr>
        <p:spPr>
          <a:xfrm>
            <a:off x="3936167" y="582156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Gotham Medium" panose="02000604030000020004" pitchFamily="50" charset="0"/>
              </a:rPr>
              <a:t>Nikola Ilic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83F6BA-D969-42B7-A034-6E930671D3AA}"/>
              </a:ext>
            </a:extLst>
          </p:cNvPr>
          <p:cNvSpPr txBox="1">
            <a:spLocks/>
          </p:cNvSpPr>
          <p:nvPr/>
        </p:nvSpPr>
        <p:spPr>
          <a:xfrm>
            <a:off x="3925286" y="1336723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BI Developer @ITSP Services GmbH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518C614-02F1-4D1A-B684-F88955BDA3B8}"/>
              </a:ext>
            </a:extLst>
          </p:cNvPr>
          <p:cNvSpPr txBox="1">
            <a:spLocks/>
          </p:cNvSpPr>
          <p:nvPr/>
        </p:nvSpPr>
        <p:spPr>
          <a:xfrm>
            <a:off x="3925285" y="19604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Data-mozart.com	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17DB23-6868-4DB3-A83A-9138CB101FDF}"/>
              </a:ext>
            </a:extLst>
          </p:cNvPr>
          <p:cNvSpPr txBox="1">
            <a:spLocks/>
          </p:cNvSpPr>
          <p:nvPr/>
        </p:nvSpPr>
        <p:spPr>
          <a:xfrm>
            <a:off x="3925285" y="26438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@DataMozart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B69464F-A2A8-403D-8813-388E55E16CF4}"/>
              </a:ext>
            </a:extLst>
          </p:cNvPr>
          <p:cNvSpPr txBox="1">
            <a:spLocks/>
          </p:cNvSpPr>
          <p:nvPr/>
        </p:nvSpPr>
        <p:spPr>
          <a:xfrm>
            <a:off x="264281" y="3843996"/>
            <a:ext cx="6754813" cy="2587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C00000"/>
                </a:solidFill>
                <a:latin typeface="Gotham Medium" panose="02000604030000020004" pitchFamily="50" charset="0"/>
              </a:rPr>
              <a:t>I'm making music from the data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Gotham Medium" panose="02000604030000020004" pitchFamily="50" charset="0"/>
              </a:rPr>
              <a:t>Power BI and SQL Server addict, blogger, speaker...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Father of 2, 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a</a:t>
            </a:r>
            <a:r>
              <a:rPr lang="en-US" dirty="0">
                <a:latin typeface="Gotham Medium" panose="02000604030000020004" pitchFamily="50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&amp; Leo Messi fan...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Gotham Medium" panose="02000604030000020004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4E85C-93F9-44EB-BDA2-D982896D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965" y="1224133"/>
            <a:ext cx="1152754" cy="1152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667FF-9876-4B59-9E78-2BFC9A58F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80" y="2616131"/>
            <a:ext cx="1270065" cy="127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1FB48-178F-4DE7-8B61-704D32BBC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31" y="4026096"/>
            <a:ext cx="3109165" cy="19003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84E00-2D02-4EEE-8CBA-982C3ADCA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23" y="1960447"/>
            <a:ext cx="2289053" cy="9235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022503-D47E-47AF-9A52-DE27A9065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79020"/>
            <a:ext cx="1852362" cy="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535766"/>
            <a:ext cx="10515600" cy="1325563"/>
          </a:xfrm>
        </p:spPr>
        <p:txBody>
          <a:bodyPr>
            <a:normAutofit/>
          </a:bodyPr>
          <a:lstStyle/>
          <a:p>
            <a:r>
              <a:rPr lang="de-AT" sz="4000" dirty="0">
                <a:latin typeface="Gotham Bold" pitchFamily="50" charset="0"/>
              </a:rPr>
              <a:t>Transition from attendee to a presenter!</a:t>
            </a:r>
            <a:endParaRPr lang="en-US" sz="4000" dirty="0">
              <a:latin typeface="Gotham Bold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B766-16B7-44D4-936B-3333C60F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31"/>
            <a:ext cx="10515600" cy="14092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de-AT" sz="3800" dirty="0">
                <a:latin typeface="Gotham Light" pitchFamily="50" charset="0"/>
              </a:rPr>
              <a:t>How it all started...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AT" sz="3800" dirty="0">
                <a:latin typeface="Gotham Light" pitchFamily="50" charset="0"/>
              </a:rPr>
              <a:t>Practice makes perfection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284E-9894-48A7-A610-6DEDBA93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79020"/>
            <a:ext cx="1852362" cy="60201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F4210EE-42CE-4633-A8B7-A72B77C5E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074" y="3170392"/>
            <a:ext cx="3155375" cy="28077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2B5607D-1A2C-4DB0-BF06-C8F651CEB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613" y="1848262"/>
            <a:ext cx="1160445" cy="1160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BCC4B-F86F-4470-9C29-52156A3DA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05" y="3015488"/>
            <a:ext cx="1323006" cy="1323006"/>
          </a:xfrm>
          <a:prstGeom prst="rect">
            <a:avLst/>
          </a:prstGeom>
        </p:spPr>
      </p:pic>
      <p:pic>
        <p:nvPicPr>
          <p:cNvPr id="15" name="Picture 1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B51E0E4-B759-4FF5-BE22-BB98037D61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057" y="3016894"/>
            <a:ext cx="1323005" cy="1323005"/>
          </a:xfrm>
          <a:prstGeom prst="rect">
            <a:avLst/>
          </a:prstGeom>
        </p:spPr>
      </p:pic>
      <p:pic>
        <p:nvPicPr>
          <p:cNvPr id="17" name="Picture 16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99CC7277-D1A6-41F8-82A2-7CCCD3253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511" y="4312376"/>
            <a:ext cx="1139546" cy="1160444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3086665D-2E9E-484A-95A9-8168D50179FF}"/>
              </a:ext>
            </a:extLst>
          </p:cNvPr>
          <p:cNvSpPr/>
          <p:nvPr/>
        </p:nvSpPr>
        <p:spPr>
          <a:xfrm>
            <a:off x="9056175" y="3215204"/>
            <a:ext cx="1463619" cy="729188"/>
          </a:xfrm>
          <a:prstGeom prst="wedgeEllipseCallou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Helpful people!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2A2FFE1-4439-4751-A962-76753162C2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FA8CAB4-794A-4115-A445-486D0C6C4116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3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5357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AT" sz="4000" dirty="0">
                <a:latin typeface="Gotham Bold" pitchFamily="50" charset="0"/>
              </a:rPr>
              <a:t>Feeling nervous is not a shame!</a:t>
            </a:r>
            <a:endParaRPr lang="en-US" sz="4000" dirty="0"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3284E-9894-48A7-A610-6DEDBA930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79020"/>
            <a:ext cx="1852362" cy="60201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D0E501-7AF5-402D-ABF0-B4033B971E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01" y="1751552"/>
            <a:ext cx="5943600" cy="36391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D81982-7D31-4E21-B8A3-9A0F86FE5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804E60-A727-41B7-8939-5C1AEA358C63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7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4" y="1744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AT" sz="4000">
                <a:latin typeface="Gotham Bold" pitchFamily="50" charset="0"/>
              </a:rPr>
              <a:t>My key takeaways</a:t>
            </a:r>
            <a:endParaRPr lang="en-US" sz="4000" dirty="0">
              <a:latin typeface="Gotham Bold" pitchFamily="50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81982-7D31-4E21-B8A3-9A0F86FE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804E60-A727-41B7-8939-5C1AEA358C63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39B75A-55BA-4BD9-8AE0-D4B09E75506E}"/>
              </a:ext>
            </a:extLst>
          </p:cNvPr>
          <p:cNvSpPr/>
          <p:nvPr/>
        </p:nvSpPr>
        <p:spPr>
          <a:xfrm>
            <a:off x="1107649" y="2286887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tangle 4" descr="Magnifying glass">
            <a:extLst>
              <a:ext uri="{FF2B5EF4-FFF2-40B4-BE49-F238E27FC236}">
                <a16:creationId xmlns:a16="http://schemas.microsoft.com/office/drawing/2014/main" id="{95680A2E-468F-469D-9773-9989DBDE86AD}"/>
              </a:ext>
            </a:extLst>
          </p:cNvPr>
          <p:cNvSpPr/>
          <p:nvPr/>
        </p:nvSpPr>
        <p:spPr>
          <a:xfrm>
            <a:off x="1300677" y="2479915"/>
            <a:ext cx="533124" cy="53312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de-AT" dirty="0"/>
              <a:t>  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E115ACE-85A2-415A-B53C-21C3A9FCBABE}"/>
              </a:ext>
            </a:extLst>
          </p:cNvPr>
          <p:cNvSpPr/>
          <p:nvPr/>
        </p:nvSpPr>
        <p:spPr>
          <a:xfrm>
            <a:off x="2223797" y="2286887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 dirty="0">
                <a:latin typeface="Gotham Light" pitchFamily="50" charset="0"/>
              </a:rPr>
              <a:t>Try to find a mentor</a:t>
            </a:r>
            <a:endParaRPr lang="en-US" sz="2000" kern="1200" dirty="0">
              <a:latin typeface="Gotham Light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9CA0B5-45F9-437E-80F8-7A50A116BF77}"/>
              </a:ext>
            </a:extLst>
          </p:cNvPr>
          <p:cNvSpPr/>
          <p:nvPr/>
        </p:nvSpPr>
        <p:spPr>
          <a:xfrm>
            <a:off x="4767958" y="2286887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Chat">
            <a:extLst>
              <a:ext uri="{FF2B5EF4-FFF2-40B4-BE49-F238E27FC236}">
                <a16:creationId xmlns:a16="http://schemas.microsoft.com/office/drawing/2014/main" id="{70DDD72B-9F34-4683-AE20-50D6D3832162}"/>
              </a:ext>
            </a:extLst>
          </p:cNvPr>
          <p:cNvSpPr/>
          <p:nvPr/>
        </p:nvSpPr>
        <p:spPr>
          <a:xfrm>
            <a:off x="4960986" y="2479915"/>
            <a:ext cx="533124" cy="53312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7A15B3-ECE0-491F-8A3A-7E5D0FB5C9A1}"/>
              </a:ext>
            </a:extLst>
          </p:cNvPr>
          <p:cNvSpPr/>
          <p:nvPr/>
        </p:nvSpPr>
        <p:spPr>
          <a:xfrm>
            <a:off x="5884106" y="2286887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 dirty="0">
                <a:latin typeface="Gotham Light" pitchFamily="50" charset="0"/>
              </a:rPr>
              <a:t>Speaking is exhaustive</a:t>
            </a:r>
            <a:endParaRPr lang="en-US" sz="2000" kern="1200" dirty="0">
              <a:latin typeface="Gotham Light" pitchFamily="50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0E6FB5-1647-4AA8-B357-C539CEB6ADC2}"/>
              </a:ext>
            </a:extLst>
          </p:cNvPr>
          <p:cNvSpPr/>
          <p:nvPr/>
        </p:nvSpPr>
        <p:spPr>
          <a:xfrm>
            <a:off x="8428267" y="2286887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 descr="Tongue Face with Solid Fill">
            <a:extLst>
              <a:ext uri="{FF2B5EF4-FFF2-40B4-BE49-F238E27FC236}">
                <a16:creationId xmlns:a16="http://schemas.microsoft.com/office/drawing/2014/main" id="{303A1B70-B5C3-493E-B946-160C0B1D345E}"/>
              </a:ext>
            </a:extLst>
          </p:cNvPr>
          <p:cNvSpPr/>
          <p:nvPr/>
        </p:nvSpPr>
        <p:spPr>
          <a:xfrm>
            <a:off x="8621295" y="2479915"/>
            <a:ext cx="533124" cy="53312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1D8967-381B-4531-890B-345EA362F1FE}"/>
              </a:ext>
            </a:extLst>
          </p:cNvPr>
          <p:cNvSpPr/>
          <p:nvPr/>
        </p:nvSpPr>
        <p:spPr>
          <a:xfrm>
            <a:off x="9544415" y="2286887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 dirty="0">
                <a:latin typeface="Gotham Light" pitchFamily="50" charset="0"/>
              </a:rPr>
              <a:t>Insist on feedback</a:t>
            </a:r>
            <a:endParaRPr lang="en-US" sz="2000" kern="1200" dirty="0">
              <a:latin typeface="Gotham Light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054EC6-F77E-4204-8C59-F13C91E3F3EB}"/>
              </a:ext>
            </a:extLst>
          </p:cNvPr>
          <p:cNvSpPr/>
          <p:nvPr/>
        </p:nvSpPr>
        <p:spPr>
          <a:xfrm>
            <a:off x="1107649" y="3917484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 descr="Help">
            <a:extLst>
              <a:ext uri="{FF2B5EF4-FFF2-40B4-BE49-F238E27FC236}">
                <a16:creationId xmlns:a16="http://schemas.microsoft.com/office/drawing/2014/main" id="{C3EAD120-E5E9-443F-8C66-425C1D57C129}"/>
              </a:ext>
            </a:extLst>
          </p:cNvPr>
          <p:cNvSpPr/>
          <p:nvPr/>
        </p:nvSpPr>
        <p:spPr>
          <a:xfrm>
            <a:off x="1300677" y="4110512"/>
            <a:ext cx="533124" cy="533124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DA1AA8-BF2D-4E91-BA4F-85E236689582}"/>
              </a:ext>
            </a:extLst>
          </p:cNvPr>
          <p:cNvSpPr/>
          <p:nvPr/>
        </p:nvSpPr>
        <p:spPr>
          <a:xfrm>
            <a:off x="2223797" y="3917484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 dirty="0">
                <a:latin typeface="Gotham Light" pitchFamily="50" charset="0"/>
              </a:rPr>
              <a:t>Plan time for audience questions</a:t>
            </a:r>
            <a:endParaRPr lang="en-US" sz="2000" kern="1200" dirty="0">
              <a:latin typeface="Gotham Light" pitchFamily="50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B9D1D2-631A-4572-8304-12120939EF6D}"/>
              </a:ext>
            </a:extLst>
          </p:cNvPr>
          <p:cNvSpPr/>
          <p:nvPr/>
        </p:nvSpPr>
        <p:spPr>
          <a:xfrm>
            <a:off x="4767958" y="3917484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Rectangle 25" descr="Cheers">
            <a:extLst>
              <a:ext uri="{FF2B5EF4-FFF2-40B4-BE49-F238E27FC236}">
                <a16:creationId xmlns:a16="http://schemas.microsoft.com/office/drawing/2014/main" id="{44E58D12-B6AB-4BE6-BAC6-D8BFD0C267A2}"/>
              </a:ext>
            </a:extLst>
          </p:cNvPr>
          <p:cNvSpPr/>
          <p:nvPr/>
        </p:nvSpPr>
        <p:spPr>
          <a:xfrm>
            <a:off x="4960986" y="4110512"/>
            <a:ext cx="533124" cy="533124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887411-3425-446E-A908-A574AA1CE425}"/>
              </a:ext>
            </a:extLst>
          </p:cNvPr>
          <p:cNvSpPr/>
          <p:nvPr/>
        </p:nvSpPr>
        <p:spPr>
          <a:xfrm>
            <a:off x="5884106" y="3917484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>
                <a:latin typeface="Gotham Light" pitchFamily="50" charset="0"/>
              </a:rPr>
              <a:t>You‘re allowed to answer: „I don‘t know“...</a:t>
            </a:r>
            <a:endParaRPr lang="en-US" sz="2000" kern="1200">
              <a:latin typeface="Gotham Light" pitchFamily="50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424089-6A5C-4536-8A24-E2E99F4B20B6}"/>
              </a:ext>
            </a:extLst>
          </p:cNvPr>
          <p:cNvSpPr/>
          <p:nvPr/>
        </p:nvSpPr>
        <p:spPr>
          <a:xfrm>
            <a:off x="8428267" y="3917484"/>
            <a:ext cx="919180" cy="919180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Rectangle 29" descr="Checkmark">
            <a:extLst>
              <a:ext uri="{FF2B5EF4-FFF2-40B4-BE49-F238E27FC236}">
                <a16:creationId xmlns:a16="http://schemas.microsoft.com/office/drawing/2014/main" id="{DC14626E-6608-4C5D-9468-5C9377CC7895}"/>
              </a:ext>
            </a:extLst>
          </p:cNvPr>
          <p:cNvSpPr/>
          <p:nvPr/>
        </p:nvSpPr>
        <p:spPr>
          <a:xfrm>
            <a:off x="8621295" y="4110512"/>
            <a:ext cx="533124" cy="533124"/>
          </a:xfrm>
          <a:prstGeom prst="rect">
            <a:avLst/>
          </a:prstGeom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749BE4-F7A9-4796-8F5D-62C193092FAA}"/>
              </a:ext>
            </a:extLst>
          </p:cNvPr>
          <p:cNvSpPr/>
          <p:nvPr/>
        </p:nvSpPr>
        <p:spPr>
          <a:xfrm>
            <a:off x="9544415" y="3917484"/>
            <a:ext cx="2166640" cy="919180"/>
          </a:xfrm>
          <a:custGeom>
            <a:avLst/>
            <a:gdLst>
              <a:gd name="connsiteX0" fmla="*/ 0 w 2166640"/>
              <a:gd name="connsiteY0" fmla="*/ 0 h 919180"/>
              <a:gd name="connsiteX1" fmla="*/ 2166640 w 2166640"/>
              <a:gd name="connsiteY1" fmla="*/ 0 h 919180"/>
              <a:gd name="connsiteX2" fmla="*/ 2166640 w 2166640"/>
              <a:gd name="connsiteY2" fmla="*/ 919180 h 919180"/>
              <a:gd name="connsiteX3" fmla="*/ 0 w 2166640"/>
              <a:gd name="connsiteY3" fmla="*/ 919180 h 919180"/>
              <a:gd name="connsiteX4" fmla="*/ 0 w 2166640"/>
              <a:gd name="connsiteY4" fmla="*/ 0 h 91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6640" h="919180">
                <a:moveTo>
                  <a:pt x="0" y="0"/>
                </a:moveTo>
                <a:lnTo>
                  <a:pt x="2166640" y="0"/>
                </a:lnTo>
                <a:lnTo>
                  <a:pt x="2166640" y="919180"/>
                </a:lnTo>
                <a:lnTo>
                  <a:pt x="0" y="9191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000" kern="1200" dirty="0">
                <a:latin typeface="Gotham Light" pitchFamily="50" charset="0"/>
              </a:rPr>
              <a:t>Practice makes perfection</a:t>
            </a:r>
            <a:endParaRPr lang="en-US" sz="2000" kern="1200" dirty="0">
              <a:latin typeface="Gotham Light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3DCF25-77CB-4008-9158-B04C924A3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79020"/>
            <a:ext cx="1852362" cy="60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7" grpId="0"/>
      <p:bldP spid="23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Gotham Bold" pitchFamily="50" charset="0"/>
              </a:rPr>
              <a:t>My checklist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04E60-A727-41B7-8939-5C1AEA358C63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51E5B5-4166-46D4-8B78-634E13AED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50" r="-1" b="-1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81982-7D31-4E21-B8A3-9A0F86FE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DCF25-77CB-4008-9158-B04C924A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79020"/>
            <a:ext cx="1852362" cy="602017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3EC26AD-D076-4042-A845-1CAB6258F49B}"/>
              </a:ext>
            </a:extLst>
          </p:cNvPr>
          <p:cNvSpPr/>
          <p:nvPr/>
        </p:nvSpPr>
        <p:spPr>
          <a:xfrm>
            <a:off x="1250864" y="1484819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 dirty="0">
                <a:latin typeface="Gotham Light" pitchFamily="50" charset="0"/>
              </a:rPr>
              <a:t>Session topic</a:t>
            </a:r>
            <a:endParaRPr lang="en-US" sz="2800" kern="1200" dirty="0">
              <a:latin typeface="Gotham Light" pitchFamily="50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52546B-E7A1-46B2-9C7E-3AE7F8D89C31}"/>
              </a:ext>
            </a:extLst>
          </p:cNvPr>
          <p:cNvSpPr/>
          <p:nvPr/>
        </p:nvSpPr>
        <p:spPr>
          <a:xfrm>
            <a:off x="3643642" y="1484819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291073"/>
              <a:satOff val="-16786"/>
              <a:lumOff val="1726"/>
              <a:alphaOff val="0"/>
            </a:schemeClr>
          </a:fillRef>
          <a:effectRef idx="2">
            <a:schemeClr val="accent2">
              <a:hueOff val="-291073"/>
              <a:satOff val="-16786"/>
              <a:lumOff val="172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>
                <a:latin typeface="Gotham Light" pitchFamily="50" charset="0"/>
              </a:rPr>
              <a:t>Title &amp; Abstract</a:t>
            </a:r>
            <a:endParaRPr lang="en-US" sz="2800" kern="1200">
              <a:latin typeface="Gotham Light" pitchFamily="50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D12EBF2-FE5A-407E-9DB4-DAC93EFC7BCF}"/>
              </a:ext>
            </a:extLst>
          </p:cNvPr>
          <p:cNvSpPr/>
          <p:nvPr/>
        </p:nvSpPr>
        <p:spPr>
          <a:xfrm>
            <a:off x="1250864" y="3007496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582145"/>
              <a:satOff val="-33571"/>
              <a:lumOff val="3451"/>
              <a:alphaOff val="0"/>
            </a:schemeClr>
          </a:fillRef>
          <a:effectRef idx="2">
            <a:schemeClr val="accent2">
              <a:hueOff val="-582145"/>
              <a:satOff val="-33571"/>
              <a:lumOff val="345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 dirty="0">
                <a:latin typeface="Gotham Light" pitchFamily="50" charset="0"/>
              </a:rPr>
              <a:t>Depth vs width</a:t>
            </a:r>
            <a:endParaRPr lang="en-US" sz="2800" kern="1200" dirty="0">
              <a:latin typeface="Gotham Light" pitchFamily="50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9B4B547-398C-4C2B-AEC7-7F32FB3D5701}"/>
              </a:ext>
            </a:extLst>
          </p:cNvPr>
          <p:cNvSpPr/>
          <p:nvPr/>
        </p:nvSpPr>
        <p:spPr>
          <a:xfrm>
            <a:off x="3643642" y="3007496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873218"/>
              <a:satOff val="-50357"/>
              <a:lumOff val="5177"/>
              <a:alphaOff val="0"/>
            </a:schemeClr>
          </a:fillRef>
          <a:effectRef idx="2">
            <a:schemeClr val="accent2">
              <a:hueOff val="-873218"/>
              <a:satOff val="-50357"/>
              <a:lumOff val="5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 dirty="0">
                <a:latin typeface="Gotham Light" pitchFamily="50" charset="0"/>
              </a:rPr>
              <a:t>Know your audience</a:t>
            </a:r>
            <a:endParaRPr lang="en-US" sz="2800" kern="1200" dirty="0">
              <a:latin typeface="Gotham Light" pitchFamily="50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68F91E4-BF1E-435F-B69F-D2BB193A8045}"/>
              </a:ext>
            </a:extLst>
          </p:cNvPr>
          <p:cNvSpPr/>
          <p:nvPr/>
        </p:nvSpPr>
        <p:spPr>
          <a:xfrm>
            <a:off x="1250864" y="4530172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164290"/>
              <a:satOff val="-67142"/>
              <a:lumOff val="6902"/>
              <a:alphaOff val="0"/>
            </a:schemeClr>
          </a:fillRef>
          <a:effectRef idx="2">
            <a:schemeClr val="accent2">
              <a:hueOff val="-1164290"/>
              <a:satOff val="-67142"/>
              <a:lumOff val="690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>
                <a:latin typeface="Gotham Light" pitchFamily="50" charset="0"/>
              </a:rPr>
              <a:t>Demos</a:t>
            </a:r>
            <a:endParaRPr lang="en-US" sz="2800" kern="1200">
              <a:latin typeface="Gotham Light" pitchFamily="50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4C4984-5136-434C-B5F3-8949797CDF56}"/>
              </a:ext>
            </a:extLst>
          </p:cNvPr>
          <p:cNvSpPr/>
          <p:nvPr/>
        </p:nvSpPr>
        <p:spPr>
          <a:xfrm>
            <a:off x="3643642" y="4530172"/>
            <a:ext cx="2175252" cy="1305151"/>
          </a:xfrm>
          <a:custGeom>
            <a:avLst/>
            <a:gdLst>
              <a:gd name="connsiteX0" fmla="*/ 0 w 2175252"/>
              <a:gd name="connsiteY0" fmla="*/ 0 h 1305151"/>
              <a:gd name="connsiteX1" fmla="*/ 2175252 w 2175252"/>
              <a:gd name="connsiteY1" fmla="*/ 0 h 1305151"/>
              <a:gd name="connsiteX2" fmla="*/ 2175252 w 2175252"/>
              <a:gd name="connsiteY2" fmla="*/ 1305151 h 1305151"/>
              <a:gd name="connsiteX3" fmla="*/ 0 w 2175252"/>
              <a:gd name="connsiteY3" fmla="*/ 1305151 h 1305151"/>
              <a:gd name="connsiteX4" fmla="*/ 0 w 2175252"/>
              <a:gd name="connsiteY4" fmla="*/ 0 h 130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5252" h="1305151">
                <a:moveTo>
                  <a:pt x="0" y="0"/>
                </a:moveTo>
                <a:lnTo>
                  <a:pt x="2175252" y="0"/>
                </a:lnTo>
                <a:lnTo>
                  <a:pt x="2175252" y="1305151"/>
                </a:lnTo>
                <a:lnTo>
                  <a:pt x="0" y="130515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1455363"/>
              <a:satOff val="-83928"/>
              <a:lumOff val="8628"/>
              <a:alphaOff val="0"/>
            </a:schemeClr>
          </a:fillRef>
          <a:effectRef idx="2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800" kern="1200" dirty="0">
                <a:latin typeface="Gotham Light" pitchFamily="50" charset="0"/>
              </a:rPr>
              <a:t>Technical check</a:t>
            </a:r>
            <a:endParaRPr lang="en-US" sz="2800" kern="1200" dirty="0">
              <a:latin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5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Gotham Bold" pitchFamily="50" charset="0"/>
              </a:rPr>
              <a:t>Winning the crowd!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04E60-A727-41B7-8939-5C1AEA358C63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51E5B5-4166-46D4-8B78-634E13AE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2" r="15882"/>
          <a:stretch/>
        </p:blipFill>
        <p:spPr>
          <a:xfrm>
            <a:off x="9187539" y="2640967"/>
            <a:ext cx="2604979" cy="260497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81982-7D31-4E21-B8A3-9A0F86FE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D99D1-2C8D-4C91-9D53-D799F420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6409" cy="2746375"/>
          </a:xfrm>
        </p:spPr>
        <p:txBody>
          <a:bodyPr/>
          <a:lstStyle/>
          <a:p>
            <a:pPr marL="0" indent="0">
              <a:buNone/>
            </a:pPr>
            <a:r>
              <a:rPr lang="de-AT" i="1" dirty="0">
                <a:latin typeface="Gotham Light" pitchFamily="50" charset="0"/>
              </a:rPr>
              <a:t>„I was not the best because I killed quickly. I was the best because the crowd loved me.</a:t>
            </a:r>
          </a:p>
          <a:p>
            <a:pPr marL="0" indent="0">
              <a:buNone/>
            </a:pPr>
            <a:endParaRPr lang="de-AT" i="1" dirty="0">
              <a:latin typeface="Gotham Light" pitchFamily="50" charset="0"/>
            </a:endParaRPr>
          </a:p>
          <a:p>
            <a:pPr marL="0" indent="0">
              <a:buNone/>
            </a:pPr>
            <a:r>
              <a:rPr lang="de-AT" i="1" dirty="0">
                <a:latin typeface="Gotham Light" pitchFamily="50" charset="0"/>
              </a:rPr>
              <a:t>Win the crowd and you will win your freedom..:“</a:t>
            </a:r>
            <a:endParaRPr lang="en-US" i="1" dirty="0">
              <a:latin typeface="Gotham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4825E-F26D-402B-AF76-585DD28D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ABC01-5D66-450C-8540-0D06405F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4251240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>
                <a:latin typeface="Gotham Bold" pitchFamily="50" charset="0"/>
              </a:rPr>
              <a:t>Thank you!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E7CC76-90CE-4C02-842D-55BD96F0AACF}"/>
              </a:ext>
            </a:extLst>
          </p:cNvPr>
          <p:cNvSpPr txBox="1">
            <a:spLocks/>
          </p:cNvSpPr>
          <p:nvPr/>
        </p:nvSpPr>
        <p:spPr>
          <a:xfrm>
            <a:off x="838200" y="4686602"/>
            <a:ext cx="10515600" cy="103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81982-7D31-4E21-B8A3-9A0F86FE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DCF25-77CB-4008-9158-B04C924A3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056" y="162996"/>
            <a:ext cx="1852362" cy="6020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D63FA2-EEBD-4858-BEA5-16DD4A2955A2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C30DAD"/>
                </a:solidFill>
              </a:rPr>
              <a:t>@DataMozart</a:t>
            </a:r>
            <a:endParaRPr lang="en-US" dirty="0">
              <a:solidFill>
                <a:srgbClr val="C30DAD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353240-58F1-4688-BD8B-8821C5F134BD}"/>
              </a:ext>
            </a:extLst>
          </p:cNvPr>
          <p:cNvSpPr/>
          <p:nvPr/>
        </p:nvSpPr>
        <p:spPr>
          <a:xfrm>
            <a:off x="973455" y="2687141"/>
            <a:ext cx="7044068" cy="747209"/>
          </a:xfrm>
          <a:custGeom>
            <a:avLst/>
            <a:gdLst>
              <a:gd name="connsiteX0" fmla="*/ 0 w 7044068"/>
              <a:gd name="connsiteY0" fmla="*/ 74721 h 747209"/>
              <a:gd name="connsiteX1" fmla="*/ 74721 w 7044068"/>
              <a:gd name="connsiteY1" fmla="*/ 0 h 747209"/>
              <a:gd name="connsiteX2" fmla="*/ 6969347 w 7044068"/>
              <a:gd name="connsiteY2" fmla="*/ 0 h 747209"/>
              <a:gd name="connsiteX3" fmla="*/ 7044068 w 7044068"/>
              <a:gd name="connsiteY3" fmla="*/ 74721 h 747209"/>
              <a:gd name="connsiteX4" fmla="*/ 7044068 w 7044068"/>
              <a:gd name="connsiteY4" fmla="*/ 672488 h 747209"/>
              <a:gd name="connsiteX5" fmla="*/ 6969347 w 7044068"/>
              <a:gd name="connsiteY5" fmla="*/ 747209 h 747209"/>
              <a:gd name="connsiteX6" fmla="*/ 74721 w 7044068"/>
              <a:gd name="connsiteY6" fmla="*/ 747209 h 747209"/>
              <a:gd name="connsiteX7" fmla="*/ 0 w 7044068"/>
              <a:gd name="connsiteY7" fmla="*/ 672488 h 747209"/>
              <a:gd name="connsiteX8" fmla="*/ 0 w 7044068"/>
              <a:gd name="connsiteY8" fmla="*/ 74721 h 74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4068" h="747209">
                <a:moveTo>
                  <a:pt x="0" y="74721"/>
                </a:moveTo>
                <a:cubicBezTo>
                  <a:pt x="0" y="33454"/>
                  <a:pt x="33454" y="0"/>
                  <a:pt x="74721" y="0"/>
                </a:cubicBezTo>
                <a:lnTo>
                  <a:pt x="6969347" y="0"/>
                </a:lnTo>
                <a:cubicBezTo>
                  <a:pt x="7010614" y="0"/>
                  <a:pt x="7044068" y="33454"/>
                  <a:pt x="7044068" y="74721"/>
                </a:cubicBezTo>
                <a:lnTo>
                  <a:pt x="7044068" y="672488"/>
                </a:lnTo>
                <a:cubicBezTo>
                  <a:pt x="7044068" y="713755"/>
                  <a:pt x="7010614" y="747209"/>
                  <a:pt x="6969347" y="747209"/>
                </a:cubicBezTo>
                <a:lnTo>
                  <a:pt x="74721" y="747209"/>
                </a:lnTo>
                <a:cubicBezTo>
                  <a:pt x="33454" y="747209"/>
                  <a:pt x="0" y="713755"/>
                  <a:pt x="0" y="672488"/>
                </a:cubicBezTo>
                <a:lnTo>
                  <a:pt x="0" y="747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3325" tIns="113325" rIns="875853" bIns="11332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400" kern="1200" dirty="0">
                <a:latin typeface="Gotham Light" pitchFamily="50" charset="0"/>
              </a:rPr>
              <a:t>Audience feels the pleasure being there</a:t>
            </a:r>
            <a:endParaRPr lang="en-US" sz="2400" kern="1200" dirty="0">
              <a:latin typeface="Gotham Light" pitchFamily="50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BB55E7-5002-4684-8851-5433B1205851}"/>
              </a:ext>
            </a:extLst>
          </p:cNvPr>
          <p:cNvSpPr/>
          <p:nvPr/>
        </p:nvSpPr>
        <p:spPr>
          <a:xfrm>
            <a:off x="1594990" y="3558885"/>
            <a:ext cx="7044068" cy="747209"/>
          </a:xfrm>
          <a:custGeom>
            <a:avLst/>
            <a:gdLst>
              <a:gd name="connsiteX0" fmla="*/ 0 w 7044068"/>
              <a:gd name="connsiteY0" fmla="*/ 74721 h 747209"/>
              <a:gd name="connsiteX1" fmla="*/ 74721 w 7044068"/>
              <a:gd name="connsiteY1" fmla="*/ 0 h 747209"/>
              <a:gd name="connsiteX2" fmla="*/ 6969347 w 7044068"/>
              <a:gd name="connsiteY2" fmla="*/ 0 h 747209"/>
              <a:gd name="connsiteX3" fmla="*/ 7044068 w 7044068"/>
              <a:gd name="connsiteY3" fmla="*/ 74721 h 747209"/>
              <a:gd name="connsiteX4" fmla="*/ 7044068 w 7044068"/>
              <a:gd name="connsiteY4" fmla="*/ 672488 h 747209"/>
              <a:gd name="connsiteX5" fmla="*/ 6969347 w 7044068"/>
              <a:gd name="connsiteY5" fmla="*/ 747209 h 747209"/>
              <a:gd name="connsiteX6" fmla="*/ 74721 w 7044068"/>
              <a:gd name="connsiteY6" fmla="*/ 747209 h 747209"/>
              <a:gd name="connsiteX7" fmla="*/ 0 w 7044068"/>
              <a:gd name="connsiteY7" fmla="*/ 672488 h 747209"/>
              <a:gd name="connsiteX8" fmla="*/ 0 w 7044068"/>
              <a:gd name="connsiteY8" fmla="*/ 74721 h 74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4068" h="747209">
                <a:moveTo>
                  <a:pt x="0" y="74721"/>
                </a:moveTo>
                <a:cubicBezTo>
                  <a:pt x="0" y="33454"/>
                  <a:pt x="33454" y="0"/>
                  <a:pt x="74721" y="0"/>
                </a:cubicBezTo>
                <a:lnTo>
                  <a:pt x="6969347" y="0"/>
                </a:lnTo>
                <a:cubicBezTo>
                  <a:pt x="7010614" y="0"/>
                  <a:pt x="7044068" y="33454"/>
                  <a:pt x="7044068" y="74721"/>
                </a:cubicBezTo>
                <a:lnTo>
                  <a:pt x="7044068" y="672488"/>
                </a:lnTo>
                <a:cubicBezTo>
                  <a:pt x="7044068" y="713755"/>
                  <a:pt x="7010614" y="747209"/>
                  <a:pt x="6969347" y="747209"/>
                </a:cubicBezTo>
                <a:lnTo>
                  <a:pt x="74721" y="747209"/>
                </a:lnTo>
                <a:cubicBezTo>
                  <a:pt x="33454" y="747209"/>
                  <a:pt x="0" y="713755"/>
                  <a:pt x="0" y="672488"/>
                </a:cubicBezTo>
                <a:lnTo>
                  <a:pt x="0" y="747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35" tIns="117135" rIns="1224357" bIns="117135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500" kern="1200" dirty="0">
                <a:latin typeface="Gotham Light" pitchFamily="50" charset="0"/>
              </a:rPr>
              <a:t>Learning something new and useful</a:t>
            </a:r>
            <a:endParaRPr lang="en-US" sz="2500" kern="1200" dirty="0">
              <a:latin typeface="Gotham Light" pitchFamily="50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4B2FF7-56F8-4596-8FA4-A12B2EF11752}"/>
              </a:ext>
            </a:extLst>
          </p:cNvPr>
          <p:cNvSpPr/>
          <p:nvPr/>
        </p:nvSpPr>
        <p:spPr>
          <a:xfrm>
            <a:off x="2216525" y="4430629"/>
            <a:ext cx="7044068" cy="747209"/>
          </a:xfrm>
          <a:custGeom>
            <a:avLst/>
            <a:gdLst>
              <a:gd name="connsiteX0" fmla="*/ 0 w 7044068"/>
              <a:gd name="connsiteY0" fmla="*/ 74721 h 747209"/>
              <a:gd name="connsiteX1" fmla="*/ 74721 w 7044068"/>
              <a:gd name="connsiteY1" fmla="*/ 0 h 747209"/>
              <a:gd name="connsiteX2" fmla="*/ 6969347 w 7044068"/>
              <a:gd name="connsiteY2" fmla="*/ 0 h 747209"/>
              <a:gd name="connsiteX3" fmla="*/ 7044068 w 7044068"/>
              <a:gd name="connsiteY3" fmla="*/ 74721 h 747209"/>
              <a:gd name="connsiteX4" fmla="*/ 7044068 w 7044068"/>
              <a:gd name="connsiteY4" fmla="*/ 672488 h 747209"/>
              <a:gd name="connsiteX5" fmla="*/ 6969347 w 7044068"/>
              <a:gd name="connsiteY5" fmla="*/ 747209 h 747209"/>
              <a:gd name="connsiteX6" fmla="*/ 74721 w 7044068"/>
              <a:gd name="connsiteY6" fmla="*/ 747209 h 747209"/>
              <a:gd name="connsiteX7" fmla="*/ 0 w 7044068"/>
              <a:gd name="connsiteY7" fmla="*/ 672488 h 747209"/>
              <a:gd name="connsiteX8" fmla="*/ 0 w 7044068"/>
              <a:gd name="connsiteY8" fmla="*/ 74721 h 74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4068" h="747209">
                <a:moveTo>
                  <a:pt x="0" y="74721"/>
                </a:moveTo>
                <a:cubicBezTo>
                  <a:pt x="0" y="33454"/>
                  <a:pt x="33454" y="0"/>
                  <a:pt x="74721" y="0"/>
                </a:cubicBezTo>
                <a:lnTo>
                  <a:pt x="6969347" y="0"/>
                </a:lnTo>
                <a:cubicBezTo>
                  <a:pt x="7010614" y="0"/>
                  <a:pt x="7044068" y="33454"/>
                  <a:pt x="7044068" y="74721"/>
                </a:cubicBezTo>
                <a:lnTo>
                  <a:pt x="7044068" y="672488"/>
                </a:lnTo>
                <a:cubicBezTo>
                  <a:pt x="7044068" y="713755"/>
                  <a:pt x="7010614" y="747209"/>
                  <a:pt x="6969347" y="747209"/>
                </a:cubicBezTo>
                <a:lnTo>
                  <a:pt x="74721" y="747209"/>
                </a:lnTo>
                <a:cubicBezTo>
                  <a:pt x="33454" y="747209"/>
                  <a:pt x="0" y="713755"/>
                  <a:pt x="0" y="672488"/>
                </a:cubicBezTo>
                <a:lnTo>
                  <a:pt x="0" y="7472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135" tIns="117135" rIns="1224357" bIns="117135" numCol="1" spcCol="1270" anchor="ctr" anchorCtr="0">
            <a:noAutofit/>
          </a:bodyPr>
          <a:lstStyle/>
          <a:p>
            <a:pPr marL="0" lvl="0" indent="0" algn="l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AT" sz="2500" kern="1200" dirty="0">
                <a:latin typeface="Gotham Light" pitchFamily="50" charset="0"/>
              </a:rPr>
              <a:t>Provoke that „a-ha“ feeling</a:t>
            </a:r>
            <a:endParaRPr lang="en-US" sz="2500" kern="1200" dirty="0">
              <a:latin typeface="Gotham Light" pitchFamily="50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2924CE-37E6-4234-AED9-1359E6C7A070}"/>
              </a:ext>
            </a:extLst>
          </p:cNvPr>
          <p:cNvSpPr/>
          <p:nvPr/>
        </p:nvSpPr>
        <p:spPr>
          <a:xfrm>
            <a:off x="7531837" y="3253774"/>
            <a:ext cx="485686" cy="485686"/>
          </a:xfrm>
          <a:custGeom>
            <a:avLst/>
            <a:gdLst>
              <a:gd name="connsiteX0" fmla="*/ 0 w 485686"/>
              <a:gd name="connsiteY0" fmla="*/ 267127 h 485686"/>
              <a:gd name="connsiteX1" fmla="*/ 109279 w 485686"/>
              <a:gd name="connsiteY1" fmla="*/ 267127 h 485686"/>
              <a:gd name="connsiteX2" fmla="*/ 109279 w 485686"/>
              <a:gd name="connsiteY2" fmla="*/ 0 h 485686"/>
              <a:gd name="connsiteX3" fmla="*/ 376407 w 485686"/>
              <a:gd name="connsiteY3" fmla="*/ 0 h 485686"/>
              <a:gd name="connsiteX4" fmla="*/ 376407 w 485686"/>
              <a:gd name="connsiteY4" fmla="*/ 267127 h 485686"/>
              <a:gd name="connsiteX5" fmla="*/ 485686 w 485686"/>
              <a:gd name="connsiteY5" fmla="*/ 267127 h 485686"/>
              <a:gd name="connsiteX6" fmla="*/ 242843 w 485686"/>
              <a:gd name="connsiteY6" fmla="*/ 485686 h 485686"/>
              <a:gd name="connsiteX7" fmla="*/ 0 w 485686"/>
              <a:gd name="connsiteY7" fmla="*/ 267127 h 48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686" h="485686">
                <a:moveTo>
                  <a:pt x="0" y="267127"/>
                </a:moveTo>
                <a:lnTo>
                  <a:pt x="109279" y="267127"/>
                </a:lnTo>
                <a:lnTo>
                  <a:pt x="109279" y="0"/>
                </a:lnTo>
                <a:lnTo>
                  <a:pt x="376407" y="0"/>
                </a:lnTo>
                <a:lnTo>
                  <a:pt x="376407" y="267127"/>
                </a:lnTo>
                <a:lnTo>
                  <a:pt x="485686" y="267127"/>
                </a:lnTo>
                <a:lnTo>
                  <a:pt x="242843" y="485686"/>
                </a:lnTo>
                <a:lnTo>
                  <a:pt x="0" y="2671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219" tIns="27940" rIns="137219" bIns="14814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2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DC270AA-11F5-48A6-A19E-CE5EAAC3CBF0}"/>
              </a:ext>
            </a:extLst>
          </p:cNvPr>
          <p:cNvSpPr/>
          <p:nvPr/>
        </p:nvSpPr>
        <p:spPr>
          <a:xfrm>
            <a:off x="8153372" y="4120537"/>
            <a:ext cx="485686" cy="485686"/>
          </a:xfrm>
          <a:custGeom>
            <a:avLst/>
            <a:gdLst>
              <a:gd name="connsiteX0" fmla="*/ 0 w 485686"/>
              <a:gd name="connsiteY0" fmla="*/ 267127 h 485686"/>
              <a:gd name="connsiteX1" fmla="*/ 109279 w 485686"/>
              <a:gd name="connsiteY1" fmla="*/ 267127 h 485686"/>
              <a:gd name="connsiteX2" fmla="*/ 109279 w 485686"/>
              <a:gd name="connsiteY2" fmla="*/ 0 h 485686"/>
              <a:gd name="connsiteX3" fmla="*/ 376407 w 485686"/>
              <a:gd name="connsiteY3" fmla="*/ 0 h 485686"/>
              <a:gd name="connsiteX4" fmla="*/ 376407 w 485686"/>
              <a:gd name="connsiteY4" fmla="*/ 267127 h 485686"/>
              <a:gd name="connsiteX5" fmla="*/ 485686 w 485686"/>
              <a:gd name="connsiteY5" fmla="*/ 267127 h 485686"/>
              <a:gd name="connsiteX6" fmla="*/ 242843 w 485686"/>
              <a:gd name="connsiteY6" fmla="*/ 485686 h 485686"/>
              <a:gd name="connsiteX7" fmla="*/ 0 w 485686"/>
              <a:gd name="connsiteY7" fmla="*/ 267127 h 48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686" h="485686">
                <a:moveTo>
                  <a:pt x="0" y="267127"/>
                </a:moveTo>
                <a:lnTo>
                  <a:pt x="109279" y="267127"/>
                </a:lnTo>
                <a:lnTo>
                  <a:pt x="109279" y="0"/>
                </a:lnTo>
                <a:lnTo>
                  <a:pt x="376407" y="0"/>
                </a:lnTo>
                <a:lnTo>
                  <a:pt x="376407" y="267127"/>
                </a:lnTo>
                <a:lnTo>
                  <a:pt x="485686" y="267127"/>
                </a:lnTo>
                <a:lnTo>
                  <a:pt x="242843" y="485686"/>
                </a:lnTo>
                <a:lnTo>
                  <a:pt x="0" y="267127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7219" tIns="27940" rIns="137219" bIns="148147" numCol="1" spcCol="1270" anchor="ctr" anchorCtr="0">
            <a:noAutofit/>
          </a:bodyPr>
          <a:lstStyle/>
          <a:p>
            <a:pPr marL="0" lvl="0" indent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200" kern="1200"/>
          </a:p>
        </p:txBody>
      </p:sp>
    </p:spTree>
    <p:extLst>
      <p:ext uri="{BB962C8B-B14F-4D97-AF65-F5344CB8AC3E}">
        <p14:creationId xmlns:p14="http://schemas.microsoft.com/office/powerpoint/2010/main" val="36139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Gotham Bold</vt:lpstr>
      <vt:lpstr>Gotham Light</vt:lpstr>
      <vt:lpstr>Gotham Medium</vt:lpstr>
      <vt:lpstr>Wingdings</vt:lpstr>
      <vt:lpstr>Office Theme</vt:lpstr>
      <vt:lpstr>Public speaking – How to win the crowd?</vt:lpstr>
      <vt:lpstr>PowerPoint Presentation</vt:lpstr>
      <vt:lpstr>Transition from attendee to a presenter!</vt:lpstr>
      <vt:lpstr>Feeling nervous is not a shame!</vt:lpstr>
      <vt:lpstr>My key takeaways</vt:lpstr>
      <vt:lpstr>My checklist</vt:lpstr>
      <vt:lpstr>Winning the crowd!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– How to win the crowd?</dc:title>
  <dc:creator>Nikola Ilic</dc:creator>
  <cp:lastModifiedBy>Nikola Ilic</cp:lastModifiedBy>
  <cp:revision>12</cp:revision>
  <dcterms:created xsi:type="dcterms:W3CDTF">2021-05-31T09:25:56Z</dcterms:created>
  <dcterms:modified xsi:type="dcterms:W3CDTF">2021-05-31T13:44:31Z</dcterms:modified>
</cp:coreProperties>
</file>