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66" r:id="rId10"/>
    <p:sldId id="290" r:id="rId11"/>
    <p:sldId id="291" r:id="rId12"/>
    <p:sldId id="434" r:id="rId13"/>
    <p:sldId id="293" r:id="rId14"/>
    <p:sldId id="309" r:id="rId15"/>
    <p:sldId id="294" r:id="rId16"/>
    <p:sldId id="295" r:id="rId17"/>
    <p:sldId id="435" r:id="rId18"/>
    <p:sldId id="297" r:id="rId19"/>
    <p:sldId id="298" r:id="rId20"/>
    <p:sldId id="436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433" r:id="rId29"/>
    <p:sldId id="268" r:id="rId30"/>
  </p:sldIdLst>
  <p:sldSz cx="121840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2" autoAdjust="0"/>
    <p:restoredTop sz="94707" autoAdjust="0"/>
  </p:normalViewPr>
  <p:slideViewPr>
    <p:cSldViewPr>
      <p:cViewPr varScale="1">
        <p:scale>
          <a:sx n="112" d="100"/>
          <a:sy n="112" d="100"/>
        </p:scale>
        <p:origin x="78" y="-66"/>
      </p:cViewPr>
      <p:guideLst>
        <p:guide orient="horz" pos="2160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5FDB1-901F-41B4-931C-72A821AA9823}" type="datetimeFigureOut">
              <a:rPr lang="en-US" smtClean="0"/>
              <a:t>02-Aug-21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E5846-345B-4AEE-81BD-345D1A487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45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383FE-65DE-43A9-9A81-115515F5471C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B81E1-D1CF-456A-834B-29B6EF528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65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AA732-83F6-4A36-9A8C-625940E0E71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4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712" y="2549513"/>
            <a:ext cx="6377640" cy="114300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80712" y="548680"/>
            <a:ext cx="6377640" cy="1928825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EA2E3-29B1-423B-AFD0-F6A8D55420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383" y="5471810"/>
            <a:ext cx="3024336" cy="111600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838EC5-30F9-4D40-B0E8-A96ED663E918}"/>
              </a:ext>
            </a:extLst>
          </p:cNvPr>
          <p:cNvSpPr/>
          <p:nvPr userDrawn="1"/>
        </p:nvSpPr>
        <p:spPr>
          <a:xfrm>
            <a:off x="10916567" y="3692522"/>
            <a:ext cx="1267496" cy="290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32BE52-2604-45C0-85DD-55DC527E75CE}"/>
              </a:ext>
            </a:extLst>
          </p:cNvPr>
          <p:cNvSpPr/>
          <p:nvPr userDrawn="1"/>
        </p:nvSpPr>
        <p:spPr>
          <a:xfrm>
            <a:off x="11803351" y="6475269"/>
            <a:ext cx="380712" cy="382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DD7BAD-8E3F-4872-926E-72CC10D019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055" y="620688"/>
            <a:ext cx="5034684" cy="51845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929C1B-AC5B-4ED8-AC2A-9E7A6CCD7434}"/>
              </a:ext>
            </a:extLst>
          </p:cNvPr>
          <p:cNvSpPr/>
          <p:nvPr userDrawn="1"/>
        </p:nvSpPr>
        <p:spPr>
          <a:xfrm>
            <a:off x="6812111" y="6597352"/>
            <a:ext cx="4824536" cy="260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09B1C-F930-4723-87D5-E619DDB64D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72816"/>
            <a:ext cx="10965657" cy="43533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E2931E-AB56-4CA6-A221-2295371498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461" y="4126112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ing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6797" y="1700808"/>
            <a:ext cx="10908582" cy="452596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4pPr>
            <a:lvl5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12F28-A8D4-4AB7-85D6-A966ABC3D8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D2750-346A-4074-BE94-4126F1DDC0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AEE9B-DB2D-4E3A-B965-0A66821A52EF}"/>
              </a:ext>
            </a:extLst>
          </p:cNvPr>
          <p:cNvSpPr/>
          <p:nvPr userDrawn="1"/>
        </p:nvSpPr>
        <p:spPr>
          <a:xfrm>
            <a:off x="6812111" y="6453336"/>
            <a:ext cx="4968552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B5D2A9-43C6-4455-950B-70EF3502A2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5349D1-E0AC-4884-A962-48789DE0899E}"/>
              </a:ext>
            </a:extLst>
          </p:cNvPr>
          <p:cNvSpPr/>
          <p:nvPr userDrawn="1"/>
        </p:nvSpPr>
        <p:spPr>
          <a:xfrm>
            <a:off x="6812111" y="6453336"/>
            <a:ext cx="4896544" cy="2880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AC72D-C430-4B03-877A-7835B70CD17B}"/>
              </a:ext>
            </a:extLst>
          </p:cNvPr>
          <p:cNvSpPr txBox="1"/>
          <p:nvPr userDrawn="1"/>
        </p:nvSpPr>
        <p:spPr>
          <a:xfrm>
            <a:off x="6956127" y="6551766"/>
            <a:ext cx="5040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</a:rPr>
              <a:t>Data Platform Virtual Summit 2021 is a</a:t>
            </a:r>
            <a:r>
              <a:rPr lang="en-US" sz="1100" baseline="0" dirty="0">
                <a:solidFill>
                  <a:schemeClr val="bg1"/>
                </a:solidFill>
              </a:rPr>
              <a:t> community initiative by DataPlatformGeeks 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A9C335-94D2-4355-9AB3-636FF40C07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7" y="116632"/>
            <a:ext cx="2084437" cy="208443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23311" y="2135734"/>
            <a:ext cx="1580882" cy="65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Video</a:t>
            </a:r>
            <a:endParaRPr lang="en-IN" sz="4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B97CC515-ADEA-4A84-B896-188A8A8FDAD5}"/>
              </a:ext>
            </a:extLst>
          </p:cNvPr>
          <p:cNvSpPr/>
          <p:nvPr userDrawn="1"/>
        </p:nvSpPr>
        <p:spPr>
          <a:xfrm>
            <a:off x="2635647" y="1107265"/>
            <a:ext cx="7234338" cy="4643470"/>
          </a:xfrm>
          <a:prstGeom prst="roundRect">
            <a:avLst>
              <a:gd name="adj" fmla="val 76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5A9A5-4A24-4F01-9CC7-65EC9F9E05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6025" y="1250142"/>
            <a:ext cx="6853583" cy="1362075"/>
          </a:xfrm>
        </p:spPr>
        <p:txBody>
          <a:bodyPr anchor="b"/>
          <a:lstStyle>
            <a:lvl1pPr algn="l">
              <a:defRPr sz="4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C38D958-4543-4ECC-A522-04AD63CFA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6025" y="2750340"/>
            <a:ext cx="6853583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9AACA0-3668-467A-9A74-9363A289CF9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0777" y="-1179512"/>
            <a:ext cx="4571789" cy="464711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31391" y="2109774"/>
            <a:ext cx="1624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Demo</a:t>
            </a:r>
            <a:endParaRPr lang="en-IN" sz="4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BCAB9E4F-14D2-4DFB-9C40-ADE58A343016}"/>
              </a:ext>
            </a:extLst>
          </p:cNvPr>
          <p:cNvSpPr/>
          <p:nvPr userDrawn="1"/>
        </p:nvSpPr>
        <p:spPr>
          <a:xfrm>
            <a:off x="2635647" y="1107265"/>
            <a:ext cx="7234338" cy="4643470"/>
          </a:xfrm>
          <a:prstGeom prst="roundRect">
            <a:avLst>
              <a:gd name="adj" fmla="val 76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E5EDFD-3613-487A-A5B8-6A55440580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6025" y="1250142"/>
            <a:ext cx="6853583" cy="1362075"/>
          </a:xfrm>
        </p:spPr>
        <p:txBody>
          <a:bodyPr anchor="b"/>
          <a:lstStyle>
            <a:lvl1pPr algn="l">
              <a:defRPr sz="4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3375603-BB05-4AB9-9275-5B4582D16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6025" y="2750340"/>
            <a:ext cx="6853583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04658C-A282-4FE5-92E2-9E44AB4A8E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985" y="4140679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68" y="274638"/>
            <a:ext cx="1100377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868" y="1600201"/>
            <a:ext cx="53812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5231" y="1600201"/>
            <a:ext cx="53812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8AD0C8-EF30-4727-B0E0-A9C2FB998E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203" y="274638"/>
            <a:ext cx="1100377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203" y="1600201"/>
            <a:ext cx="1096565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1" r:id="rId4"/>
    <p:sldLayoutId id="2147483660" r:id="rId5"/>
    <p:sldLayoutId id="2147483662" r:id="rId6"/>
    <p:sldLayoutId id="2147483651" r:id="rId7"/>
    <p:sldLayoutId id="2147483665" r:id="rId8"/>
    <p:sldLayoutId id="2147483652" r:id="rId9"/>
    <p:sldLayoutId id="2147483664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rgbClr val="C00000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ax.tips/2021/02/15/visualise-your-power-bi-refresh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712" y="332656"/>
            <a:ext cx="6377640" cy="1568785"/>
          </a:xfrm>
        </p:spPr>
        <p:txBody>
          <a:bodyPr/>
          <a:lstStyle/>
          <a:p>
            <a:r>
              <a:rPr lang="en-IN" dirty="0"/>
              <a:t>Power BI Performance – 7 Deadly Sins!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712" y="2044317"/>
            <a:ext cx="6377640" cy="88347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most common Power BI mistakes to avoid</a:t>
            </a:r>
          </a:p>
        </p:txBody>
      </p:sp>
      <p:sp>
        <p:nvSpPr>
          <p:cNvPr id="4" name="Subtitle 5"/>
          <p:cNvSpPr txBox="1">
            <a:spLocks/>
          </p:cNvSpPr>
          <p:nvPr/>
        </p:nvSpPr>
        <p:spPr>
          <a:xfrm>
            <a:off x="380713" y="3045588"/>
            <a:ext cx="4199150" cy="16075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Nikola Ilic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Mozart, Microsoft Data Platform MVP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475900" y="3071811"/>
            <a:ext cx="66962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F6D4A2-26E6-4E39-9429-9F07353FB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137"/>
            <a:ext cx="4560237" cy="68456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537C7-13D4-40A0-A82D-E2A091CD5F34}"/>
              </a:ext>
            </a:extLst>
          </p:cNvPr>
          <p:cNvSpPr txBox="1"/>
          <p:nvPr/>
        </p:nvSpPr>
        <p:spPr>
          <a:xfrm>
            <a:off x="4746189" y="3044530"/>
            <a:ext cx="5786712" cy="707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997" dirty="0">
                <a:latin typeface="Segoe UI" panose="020B0502040204020203" pitchFamily="34" charset="0"/>
                <a:cs typeface="Segoe UI" panose="020B0502040204020203" pitchFamily="34" charset="0"/>
              </a:rPr>
              <a:t>DATA REFRESH PROCESS</a:t>
            </a:r>
            <a:endParaRPr lang="en-US" sz="3997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EC8485-E1BA-408F-B9D4-9790D4037B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43" y="6052189"/>
            <a:ext cx="1073177" cy="65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8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B537C7-13D4-40A0-A82D-E2A091CD5F34}"/>
              </a:ext>
            </a:extLst>
          </p:cNvPr>
          <p:cNvSpPr txBox="1"/>
          <p:nvPr/>
        </p:nvSpPr>
        <p:spPr>
          <a:xfrm>
            <a:off x="2172617" y="320548"/>
            <a:ext cx="6345327" cy="768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397" dirty="0">
                <a:latin typeface="Segoe UI" panose="020B0502040204020203" pitchFamily="34" charset="0"/>
                <a:cs typeface="Segoe UI" panose="020B0502040204020203" pitchFamily="34" charset="0"/>
              </a:rPr>
              <a:t>DATA REFRESH PROCESS</a:t>
            </a:r>
            <a:endParaRPr lang="en-US" sz="4397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F564FF-AF6F-4C9E-B5E6-8C10418F6D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12" y="5977593"/>
            <a:ext cx="1073177" cy="6559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C82D46-9BC7-496E-9999-A8FEEA4DC360}"/>
              </a:ext>
            </a:extLst>
          </p:cNvPr>
          <p:cNvSpPr txBox="1"/>
          <p:nvPr/>
        </p:nvSpPr>
        <p:spPr>
          <a:xfrm>
            <a:off x="1626489" y="6121010"/>
            <a:ext cx="1497576" cy="368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799" dirty="0">
                <a:solidFill>
                  <a:srgbClr val="7030A0"/>
                </a:solidFill>
              </a:rPr>
              <a:t>@DataMozart</a:t>
            </a:r>
            <a:endParaRPr lang="en-US" sz="1799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8AA35F-3006-43D7-B562-D53FEB06963F}"/>
              </a:ext>
            </a:extLst>
          </p:cNvPr>
          <p:cNvSpPr txBox="1"/>
          <p:nvPr/>
        </p:nvSpPr>
        <p:spPr>
          <a:xfrm>
            <a:off x="662052" y="1352860"/>
            <a:ext cx="11068216" cy="224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550" indent="-2855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398" dirty="0">
                <a:latin typeface="Segoe UI" panose="020B0502040204020203" pitchFamily="34" charset="0"/>
                <a:cs typeface="Segoe UI" panose="020B0502040204020203" pitchFamily="34" charset="0"/>
              </a:rPr>
              <a:t>Data transformations – currency conversion, filtering, calculations...</a:t>
            </a:r>
          </a:p>
          <a:p>
            <a:pPr marL="285550" indent="-2855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398" dirty="0">
                <a:latin typeface="Segoe UI" panose="020B0502040204020203" pitchFamily="34" charset="0"/>
                <a:cs typeface="Segoe UI" panose="020B0502040204020203" pitchFamily="34" charset="0"/>
              </a:rPr>
              <a:t>Where do you shape the data?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NZ" sz="2398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 FOLDING </a:t>
            </a:r>
            <a:r>
              <a:rPr lang="en-NZ" sz="2398" dirty="0">
                <a:latin typeface="Segoe UI" panose="020B0502040204020203" pitchFamily="34" charset="0"/>
                <a:cs typeface="Segoe UI" panose="020B0502040204020203" pitchFamily="34" charset="0"/>
              </a:rPr>
              <a:t>= Ability to generate single SQL query to be executed on the data source side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ECD180-619F-49DE-A495-04D968D67A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617" y="4235933"/>
            <a:ext cx="1244235" cy="12442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E6F148-2234-4807-9275-E9ECEC6D33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002" y="4164223"/>
            <a:ext cx="2116671" cy="124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6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23679" y="2276872"/>
            <a:ext cx="6853583" cy="1362075"/>
          </a:xfrm>
        </p:spPr>
        <p:txBody>
          <a:bodyPr/>
          <a:lstStyle/>
          <a:p>
            <a:pPr algn="ctr"/>
            <a:r>
              <a:rPr lang="en-US" dirty="0"/>
              <a:t>Data Refresh Process Sins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3931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B537C7-13D4-40A0-A82D-E2A091CD5F34}"/>
              </a:ext>
            </a:extLst>
          </p:cNvPr>
          <p:cNvSpPr txBox="1"/>
          <p:nvPr/>
        </p:nvSpPr>
        <p:spPr>
          <a:xfrm>
            <a:off x="1926032" y="327334"/>
            <a:ext cx="7415235" cy="707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3997" dirty="0">
                <a:latin typeface="Segoe UI" panose="020B0502040204020203" pitchFamily="34" charset="0"/>
                <a:cs typeface="Segoe UI" panose="020B0502040204020203" pitchFamily="34" charset="0"/>
              </a:rPr>
              <a:t>DATA REFRESH BEST PRACTICES</a:t>
            </a:r>
            <a:endParaRPr lang="en-US" sz="3997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F564FF-AF6F-4C9E-B5E6-8C10418F6D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12" y="5977593"/>
            <a:ext cx="1073177" cy="6559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C82D46-9BC7-496E-9999-A8FEEA4DC360}"/>
              </a:ext>
            </a:extLst>
          </p:cNvPr>
          <p:cNvSpPr txBox="1"/>
          <p:nvPr/>
        </p:nvSpPr>
        <p:spPr>
          <a:xfrm>
            <a:off x="1626489" y="6121010"/>
            <a:ext cx="1497576" cy="368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799" dirty="0">
                <a:solidFill>
                  <a:srgbClr val="7030A0"/>
                </a:solidFill>
              </a:rPr>
              <a:t>@DataMozart</a:t>
            </a:r>
            <a:endParaRPr lang="en-US" sz="1799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8AA35F-3006-43D7-B562-D53FEB06963F}"/>
              </a:ext>
            </a:extLst>
          </p:cNvPr>
          <p:cNvSpPr txBox="1"/>
          <p:nvPr/>
        </p:nvSpPr>
        <p:spPr>
          <a:xfrm>
            <a:off x="475552" y="1564826"/>
            <a:ext cx="11559318" cy="3672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550" indent="-2855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GB" sz="2398" dirty="0"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https://dax.tips/2021/02/15/visualise-your-power-bi-refresh/</a:t>
            </a:r>
            <a:endParaRPr lang="de-AT" sz="2398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550" indent="-2855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de-AT" sz="2398" dirty="0">
                <a:latin typeface="Segoe UI" panose="020B0502040204020203" pitchFamily="34" charset="0"/>
                <a:cs typeface="Segoe UI" panose="020B0502040204020203" pitchFamily="34" charset="0"/>
              </a:rPr>
              <a:t>Push transformations/calculations as close to a data source as possible</a:t>
            </a:r>
          </a:p>
          <a:p>
            <a:pPr marL="285550" indent="-2855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de-AT" sz="2398" dirty="0">
                <a:latin typeface="Segoe UI" panose="020B0502040204020203" pitchFamily="34" charset="0"/>
                <a:cs typeface="Segoe UI" panose="020B0502040204020203" pitchFamily="34" charset="0"/>
              </a:rPr>
              <a:t>Create database views</a:t>
            </a:r>
          </a:p>
          <a:p>
            <a:pPr marL="285550" indent="-2855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de-AT" sz="2398" dirty="0">
                <a:latin typeface="Segoe UI" panose="020B0502040204020203" pitchFamily="34" charset="0"/>
                <a:cs typeface="Segoe UI" panose="020B0502040204020203" pitchFamily="34" charset="0"/>
              </a:rPr>
              <a:t>ALL or NOTHING</a:t>
            </a:r>
          </a:p>
          <a:p>
            <a:pPr marL="285550" indent="-2855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de-AT" sz="2398" dirty="0">
                <a:latin typeface="Segoe UI" panose="020B0502040204020203" pitchFamily="34" charset="0"/>
                <a:cs typeface="Segoe UI" panose="020B0502040204020203" pitchFamily="34" charset="0"/>
              </a:rPr>
              <a:t>Turn off Allow data preview to download in the background</a:t>
            </a:r>
          </a:p>
        </p:txBody>
      </p:sp>
      <p:sp>
        <p:nvSpPr>
          <p:cNvPr id="9" name="Flowchart: Summing Junction 8">
            <a:extLst>
              <a:ext uri="{FF2B5EF4-FFF2-40B4-BE49-F238E27FC236}">
                <a16:creationId xmlns:a16="http://schemas.microsoft.com/office/drawing/2014/main" id="{5CF036BF-1B49-47E2-9848-2F44811E37CC}"/>
              </a:ext>
            </a:extLst>
          </p:cNvPr>
          <p:cNvSpPr/>
          <p:nvPr/>
        </p:nvSpPr>
        <p:spPr>
          <a:xfrm>
            <a:off x="774231" y="3981431"/>
            <a:ext cx="3087697" cy="586759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03EACA-4305-43F3-AAEB-062C04CB49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887" y="3112906"/>
            <a:ext cx="1794034" cy="3637944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29CB8B1-3A14-4333-A9A7-296FBFBE7329}"/>
              </a:ext>
            </a:extLst>
          </p:cNvPr>
          <p:cNvSpPr/>
          <p:nvPr/>
        </p:nvSpPr>
        <p:spPr>
          <a:xfrm>
            <a:off x="9795600" y="3809928"/>
            <a:ext cx="892915" cy="38589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CDDE776-D522-49C3-BF38-3E17C1BD67CF}"/>
              </a:ext>
            </a:extLst>
          </p:cNvPr>
          <p:cNvSpPr/>
          <p:nvPr/>
        </p:nvSpPr>
        <p:spPr>
          <a:xfrm>
            <a:off x="9811838" y="4274811"/>
            <a:ext cx="892915" cy="2954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pic>
        <p:nvPicPr>
          <p:cNvPr id="12" name="Picture 11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7A030B48-F146-4BE1-8540-E7591E1D28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286" y="2555102"/>
            <a:ext cx="6002705" cy="342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8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5" grpId="1" animBg="1"/>
      <p:bldP spid="16" grpId="0" animBg="1"/>
      <p:bldP spid="1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B537C7-13D4-40A0-A82D-E2A091CD5F34}"/>
              </a:ext>
            </a:extLst>
          </p:cNvPr>
          <p:cNvSpPr txBox="1"/>
          <p:nvPr/>
        </p:nvSpPr>
        <p:spPr>
          <a:xfrm>
            <a:off x="1656256" y="367899"/>
            <a:ext cx="8309133" cy="64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3597" dirty="0">
                <a:latin typeface="Segoe UI" panose="020B0502040204020203" pitchFamily="34" charset="0"/>
                <a:cs typeface="Segoe UI" panose="020B0502040204020203" pitchFamily="34" charset="0"/>
              </a:rPr>
              <a:t>DATA REFRESH PROCESS GOLDEN RULE</a:t>
            </a:r>
            <a:endParaRPr lang="en-US" sz="3597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F564FF-AF6F-4C9E-B5E6-8C10418F6D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12" y="5977593"/>
            <a:ext cx="1073177" cy="6559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C82D46-9BC7-496E-9999-A8FEEA4DC360}"/>
              </a:ext>
            </a:extLst>
          </p:cNvPr>
          <p:cNvSpPr txBox="1"/>
          <p:nvPr/>
        </p:nvSpPr>
        <p:spPr>
          <a:xfrm>
            <a:off x="1626489" y="6121010"/>
            <a:ext cx="1497576" cy="368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799" dirty="0">
                <a:solidFill>
                  <a:srgbClr val="7030A0"/>
                </a:solidFill>
              </a:rPr>
              <a:t>@DataMozart</a:t>
            </a:r>
            <a:endParaRPr lang="en-US" sz="1799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8AA35F-3006-43D7-B562-D53FEB06963F}"/>
              </a:ext>
            </a:extLst>
          </p:cNvPr>
          <p:cNvSpPr txBox="1"/>
          <p:nvPr/>
        </p:nvSpPr>
        <p:spPr>
          <a:xfrm>
            <a:off x="763439" y="3018564"/>
            <a:ext cx="9916113" cy="1680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de-AT" sz="2798" i="1" dirty="0">
                <a:latin typeface="Segoe UI" panose="020B0502040204020203" pitchFamily="34" charset="0"/>
                <a:cs typeface="Segoe UI" panose="020B0502040204020203" pitchFamily="34" charset="0"/>
              </a:rPr>
              <a:t>„</a:t>
            </a:r>
            <a:r>
              <a:rPr lang="en-US" sz="2798" b="1" i="1" dirty="0">
                <a:solidFill>
                  <a:srgbClr val="11111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should be transformed as far upstream as possible, </a:t>
            </a:r>
          </a:p>
          <a:p>
            <a:pPr algn="ctr">
              <a:lnSpc>
                <a:spcPct val="200000"/>
              </a:lnSpc>
            </a:pPr>
            <a:r>
              <a:rPr lang="en-US" sz="2798" b="1" i="1" dirty="0">
                <a:solidFill>
                  <a:srgbClr val="11111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as far downstream as necessary</a:t>
            </a:r>
            <a:r>
              <a:rPr lang="de-AT" sz="2798" i="1" dirty="0">
                <a:latin typeface="Segoe UI" panose="020B0502040204020203" pitchFamily="34" charset="0"/>
                <a:cs typeface="Segoe UI" panose="020B0502040204020203" pitchFamily="34" charset="0"/>
              </a:rPr>
              <a:t>!“</a:t>
            </a:r>
            <a:endParaRPr lang="en-US" sz="2798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71425F6-B2D7-4594-BE77-99E1302339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862" y="1013810"/>
            <a:ext cx="2817145" cy="21797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3EBD15-AF2D-4427-AEFF-5BA41B45FCDA}"/>
              </a:ext>
            </a:extLst>
          </p:cNvPr>
          <p:cNvSpPr txBox="1"/>
          <p:nvPr/>
        </p:nvSpPr>
        <p:spPr>
          <a:xfrm>
            <a:off x="6452071" y="5153826"/>
            <a:ext cx="2146184" cy="369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799" i="1" dirty="0">
                <a:latin typeface="Segoe UI" panose="020B0502040204020203" pitchFamily="34" charset="0"/>
                <a:cs typeface="Segoe UI" panose="020B0502040204020203" pitchFamily="34" charset="0"/>
              </a:rPr>
              <a:t>Matthew Roche</a:t>
            </a:r>
            <a:endParaRPr lang="en-US" sz="1799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817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F6D4A2-26E6-4E39-9429-9F07353FB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090"/>
            <a:ext cx="4560237" cy="6837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537C7-13D4-40A0-A82D-E2A091CD5F34}"/>
              </a:ext>
            </a:extLst>
          </p:cNvPr>
          <p:cNvSpPr txBox="1"/>
          <p:nvPr/>
        </p:nvSpPr>
        <p:spPr>
          <a:xfrm>
            <a:off x="5398906" y="3075288"/>
            <a:ext cx="4850623" cy="707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997" dirty="0">
                <a:latin typeface="Segoe UI" panose="020B0502040204020203" pitchFamily="34" charset="0"/>
                <a:cs typeface="Segoe UI" panose="020B0502040204020203" pitchFamily="34" charset="0"/>
              </a:rPr>
              <a:t>DAX CALCULATIONS</a:t>
            </a:r>
            <a:endParaRPr lang="en-US" sz="3997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EC8485-E1BA-408F-B9D4-9790D4037B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30" y="5904601"/>
            <a:ext cx="1073177" cy="65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82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B537C7-13D4-40A0-A82D-E2A091CD5F34}"/>
              </a:ext>
            </a:extLst>
          </p:cNvPr>
          <p:cNvSpPr txBox="1"/>
          <p:nvPr/>
        </p:nvSpPr>
        <p:spPr>
          <a:xfrm>
            <a:off x="2694791" y="367899"/>
            <a:ext cx="5317289" cy="768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397" dirty="0">
                <a:latin typeface="Segoe UI" panose="020B0502040204020203" pitchFamily="34" charset="0"/>
                <a:cs typeface="Segoe UI" panose="020B0502040204020203" pitchFamily="34" charset="0"/>
              </a:rPr>
              <a:t>DAX CALCULATIONS</a:t>
            </a:r>
            <a:endParaRPr lang="en-US" sz="4397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F564FF-AF6F-4C9E-B5E6-8C10418F6D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12" y="5977593"/>
            <a:ext cx="1073177" cy="6559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C82D46-9BC7-496E-9999-A8FEEA4DC360}"/>
              </a:ext>
            </a:extLst>
          </p:cNvPr>
          <p:cNvSpPr txBox="1"/>
          <p:nvPr/>
        </p:nvSpPr>
        <p:spPr>
          <a:xfrm>
            <a:off x="1626489" y="6121010"/>
            <a:ext cx="1497576" cy="368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799" dirty="0">
                <a:solidFill>
                  <a:srgbClr val="7030A0"/>
                </a:solidFill>
              </a:rPr>
              <a:t>@DataMozart</a:t>
            </a:r>
            <a:endParaRPr lang="en-US" sz="1799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8AA35F-3006-43D7-B562-D53FEB06963F}"/>
              </a:ext>
            </a:extLst>
          </p:cNvPr>
          <p:cNvSpPr txBox="1"/>
          <p:nvPr/>
        </p:nvSpPr>
        <p:spPr>
          <a:xfrm>
            <a:off x="431197" y="1400955"/>
            <a:ext cx="11068216" cy="1688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550" indent="-2855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398" dirty="0">
                <a:latin typeface="Segoe UI" panose="020B0502040204020203" pitchFamily="34" charset="0"/>
                <a:cs typeface="Segoe UI" panose="020B0502040204020203" pitchFamily="34" charset="0"/>
              </a:rPr>
              <a:t>Unique customers, top selling products, running totals...</a:t>
            </a:r>
          </a:p>
          <a:p>
            <a:pPr marL="285550" indent="-2855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398" dirty="0">
                <a:latin typeface="Segoe UI" panose="020B0502040204020203" pitchFamily="34" charset="0"/>
                <a:cs typeface="Segoe UI" panose="020B0502040204020203" pitchFamily="34" charset="0"/>
              </a:rPr>
              <a:t>The „beauty“ of DAX – get same result in multiple different ways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NZ" sz="2398" dirty="0">
                <a:latin typeface="Segoe UI" panose="020B0502040204020203" pitchFamily="34" charset="0"/>
                <a:cs typeface="Segoe UI" panose="020B0502040204020203" pitchFamily="34" charset="0"/>
              </a:rPr>
              <a:t>Little nuances can make a huge difference!</a:t>
            </a:r>
          </a:p>
        </p:txBody>
      </p:sp>
    </p:spTree>
    <p:extLst>
      <p:ext uri="{BB962C8B-B14F-4D97-AF65-F5344CB8AC3E}">
        <p14:creationId xmlns:p14="http://schemas.microsoft.com/office/powerpoint/2010/main" val="340022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23679" y="2276872"/>
            <a:ext cx="6853583" cy="1362075"/>
          </a:xfrm>
        </p:spPr>
        <p:txBody>
          <a:bodyPr/>
          <a:lstStyle/>
          <a:p>
            <a:pPr algn="ctr"/>
            <a:r>
              <a:rPr lang="en-US" dirty="0"/>
              <a:t>DAX Calculations Sins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5654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F6D4A2-26E6-4E39-9429-9F07353FB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33"/>
            <a:ext cx="4708891" cy="68535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537C7-13D4-40A0-A82D-E2A091CD5F34}"/>
              </a:ext>
            </a:extLst>
          </p:cNvPr>
          <p:cNvSpPr txBox="1"/>
          <p:nvPr/>
        </p:nvSpPr>
        <p:spPr>
          <a:xfrm>
            <a:off x="4796897" y="3075288"/>
            <a:ext cx="6251391" cy="707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997" dirty="0">
                <a:latin typeface="Segoe UI" panose="020B0502040204020203" pitchFamily="34" charset="0"/>
                <a:cs typeface="Segoe UI" panose="020B0502040204020203" pitchFamily="34" charset="0"/>
              </a:rPr>
              <a:t>VISUALS RENDERING TIME</a:t>
            </a:r>
            <a:endParaRPr lang="en-US" sz="3997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EC8485-E1BA-408F-B9D4-9790D4037B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0" y="5920103"/>
            <a:ext cx="1073177" cy="65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14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B537C7-13D4-40A0-A82D-E2A091CD5F34}"/>
              </a:ext>
            </a:extLst>
          </p:cNvPr>
          <p:cNvSpPr txBox="1"/>
          <p:nvPr/>
        </p:nvSpPr>
        <p:spPr>
          <a:xfrm>
            <a:off x="2023424" y="367899"/>
            <a:ext cx="6856301" cy="768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397" dirty="0">
                <a:latin typeface="Segoe UI" panose="020B0502040204020203" pitchFamily="34" charset="0"/>
                <a:cs typeface="Segoe UI" panose="020B0502040204020203" pitchFamily="34" charset="0"/>
              </a:rPr>
              <a:t>VISUALS RENDERING TIME</a:t>
            </a:r>
            <a:endParaRPr lang="en-US" sz="4397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F564FF-AF6F-4C9E-B5E6-8C10418F6D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12" y="5977593"/>
            <a:ext cx="1073177" cy="6559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C82D46-9BC7-496E-9999-A8FEEA4DC360}"/>
              </a:ext>
            </a:extLst>
          </p:cNvPr>
          <p:cNvSpPr txBox="1"/>
          <p:nvPr/>
        </p:nvSpPr>
        <p:spPr>
          <a:xfrm>
            <a:off x="1626489" y="6121010"/>
            <a:ext cx="1497576" cy="368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799" dirty="0">
                <a:solidFill>
                  <a:srgbClr val="7030A0"/>
                </a:solidFill>
              </a:rPr>
              <a:t>@DataMozart</a:t>
            </a:r>
            <a:endParaRPr lang="en-US" sz="1799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8AA35F-3006-43D7-B562-D53FEB06963F}"/>
              </a:ext>
            </a:extLst>
          </p:cNvPr>
          <p:cNvSpPr txBox="1"/>
          <p:nvPr/>
        </p:nvSpPr>
        <p:spPr>
          <a:xfrm>
            <a:off x="662052" y="1352859"/>
            <a:ext cx="11068216" cy="1134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550" indent="-2855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398" dirty="0">
                <a:latin typeface="Segoe UI" panose="020B0502040204020203" pitchFamily="34" charset="0"/>
                <a:cs typeface="Segoe UI" panose="020B0502040204020203" pitchFamily="34" charset="0"/>
              </a:rPr>
              <a:t>Performance Analyzer feature in PBI Desktop</a:t>
            </a:r>
          </a:p>
          <a:p>
            <a:pPr marL="285550" indent="-2855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398" dirty="0">
                <a:latin typeface="Segoe UI" panose="020B0502040204020203" pitchFamily="34" charset="0"/>
                <a:cs typeface="Segoe UI" panose="020B0502040204020203" pitchFamily="34" charset="0"/>
              </a:rPr>
              <a:t>The more visuals – the longer time for rendering!</a:t>
            </a:r>
            <a:endParaRPr lang="en-NZ" sz="2398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6CFB7-9EBE-4B20-8D51-4400706B17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728" y="2801411"/>
            <a:ext cx="2446289" cy="331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9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8">
            <a:extLst>
              <a:ext uri="{FF2B5EF4-FFF2-40B4-BE49-F238E27FC236}">
                <a16:creationId xmlns:a16="http://schemas.microsoft.com/office/drawing/2014/main" id="{138E4150-0A71-4632-8370-DC775688B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" r="1156"/>
          <a:stretch>
            <a:fillRect/>
          </a:stretch>
        </p:blipFill>
        <p:spPr>
          <a:xfrm>
            <a:off x="264109" y="580696"/>
            <a:ext cx="3131220" cy="280994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5820A79-22BE-4A44-8889-5ED0B6AE2577}"/>
              </a:ext>
            </a:extLst>
          </p:cNvPr>
          <p:cNvSpPr txBox="1">
            <a:spLocks/>
          </p:cNvSpPr>
          <p:nvPr/>
        </p:nvSpPr>
        <p:spPr>
          <a:xfrm>
            <a:off x="3933605" y="584010"/>
            <a:ext cx="6750415" cy="4634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798" b="1" dirty="0">
                <a:latin typeface="Segoe UI" panose="020B0502040204020203" pitchFamily="34" charset="0"/>
                <a:cs typeface="Segoe UI" panose="020B0502040204020203" pitchFamily="34" charset="0"/>
              </a:rPr>
              <a:t>Nikola Ilic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8202B73-50C2-4844-AE9F-370149D809AD}"/>
              </a:ext>
            </a:extLst>
          </p:cNvPr>
          <p:cNvSpPr txBox="1">
            <a:spLocks/>
          </p:cNvSpPr>
          <p:nvPr/>
        </p:nvSpPr>
        <p:spPr>
          <a:xfrm>
            <a:off x="3922731" y="1338086"/>
            <a:ext cx="6750415" cy="4634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CA" sz="2798" dirty="0">
                <a:latin typeface="Segoe UI" panose="020B0502040204020203" pitchFamily="34" charset="0"/>
                <a:cs typeface="Segoe UI" panose="020B0502040204020203" pitchFamily="34" charset="0"/>
              </a:rPr>
              <a:t>BI Developer @ITSP Services GmbH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DCD2A83-9C2C-421E-9B16-6A39C057485E}"/>
              </a:ext>
            </a:extLst>
          </p:cNvPr>
          <p:cNvSpPr txBox="1">
            <a:spLocks/>
          </p:cNvSpPr>
          <p:nvPr/>
        </p:nvSpPr>
        <p:spPr>
          <a:xfrm>
            <a:off x="3922730" y="1961404"/>
            <a:ext cx="6750415" cy="4634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CA" sz="2798" i="1" dirty="0">
                <a:latin typeface="Segoe UI" panose="020B0502040204020203" pitchFamily="34" charset="0"/>
                <a:cs typeface="Segoe UI" panose="020B0502040204020203" pitchFamily="34" charset="0"/>
              </a:rPr>
              <a:t>Data-mozart.com	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357D5A6-3750-47F1-9D5B-241903F8AEC1}"/>
              </a:ext>
            </a:extLst>
          </p:cNvPr>
          <p:cNvSpPr txBox="1">
            <a:spLocks/>
          </p:cNvSpPr>
          <p:nvPr/>
        </p:nvSpPr>
        <p:spPr>
          <a:xfrm>
            <a:off x="3922730" y="2644359"/>
            <a:ext cx="6750415" cy="4634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CA" sz="2798" i="1" dirty="0">
                <a:latin typeface="Segoe UI" panose="020B0502040204020203" pitchFamily="34" charset="0"/>
                <a:cs typeface="Segoe UI" panose="020B0502040204020203" pitchFamily="34" charset="0"/>
              </a:rPr>
              <a:t>@DataMozart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382CABD-83D8-4210-A79A-4A92FC6A2E92}"/>
              </a:ext>
            </a:extLst>
          </p:cNvPr>
          <p:cNvSpPr txBox="1">
            <a:spLocks/>
          </p:cNvSpPr>
          <p:nvPr/>
        </p:nvSpPr>
        <p:spPr>
          <a:xfrm>
            <a:off x="264109" y="3843727"/>
            <a:ext cx="6750415" cy="25858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880" indent="-456880">
              <a:buFont typeface="Wingdings" panose="05000000000000000000" pitchFamily="2" charset="2"/>
              <a:buChar char="Ø"/>
            </a:pPr>
            <a:r>
              <a:rPr lang="en-US" sz="2798" i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I'm making music from the data</a:t>
            </a:r>
            <a:r>
              <a:rPr lang="en-US" sz="2798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  <a:p>
            <a:pPr marL="456880" indent="-456880">
              <a:buFont typeface="Wingdings" panose="05000000000000000000" pitchFamily="2" charset="2"/>
              <a:buChar char="Ø"/>
            </a:pPr>
            <a:r>
              <a:rPr lang="en-US" sz="2798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and SQL Server addict, Data Platform MVP, MCT, blogger, speaker...</a:t>
            </a:r>
          </a:p>
          <a:p>
            <a:pPr marL="456880" indent="-456880">
              <a:buFont typeface="Wingdings" panose="05000000000000000000" pitchFamily="2" charset="2"/>
              <a:buChar char="Ø"/>
            </a:pPr>
            <a:r>
              <a:rPr lang="en-US" sz="279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Father of 2, </a:t>
            </a:r>
            <a:r>
              <a:rPr lang="en-US" sz="2798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798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798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2798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798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798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79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 Leo Messi fan...</a:t>
            </a:r>
            <a:endParaRPr lang="en-CA" sz="279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48A3E9-2345-4CA7-8050-421EACE04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255" y="3412801"/>
            <a:ext cx="1152004" cy="1152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EEF4DF-C131-492E-BAD0-7238FF08B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255" y="4972765"/>
            <a:ext cx="1269238" cy="12692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D384D3-535C-4CC4-AC21-144A8F8E43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48" y="293446"/>
            <a:ext cx="1560913" cy="9540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7F223-66D3-48C1-BD5B-0CE716641B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363" y="2275506"/>
            <a:ext cx="2287563" cy="92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99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23679" y="2276872"/>
            <a:ext cx="6853583" cy="1362075"/>
          </a:xfrm>
        </p:spPr>
        <p:txBody>
          <a:bodyPr/>
          <a:lstStyle/>
          <a:p>
            <a:pPr algn="ctr"/>
            <a:r>
              <a:rPr lang="en-US" dirty="0"/>
              <a:t>Visuals Rendering Sins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3178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B537C7-13D4-40A0-A82D-E2A091CD5F34}"/>
              </a:ext>
            </a:extLst>
          </p:cNvPr>
          <p:cNvSpPr txBox="1"/>
          <p:nvPr/>
        </p:nvSpPr>
        <p:spPr>
          <a:xfrm>
            <a:off x="1208084" y="327334"/>
            <a:ext cx="8851141" cy="707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3997" dirty="0">
                <a:latin typeface="Segoe UI" panose="020B0502040204020203" pitchFamily="34" charset="0"/>
                <a:cs typeface="Segoe UI" panose="020B0502040204020203" pitchFamily="34" charset="0"/>
              </a:rPr>
              <a:t>VISUALS RENDERING BEST PRACTICES</a:t>
            </a:r>
            <a:endParaRPr lang="en-US" sz="3997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F564FF-AF6F-4C9E-B5E6-8C10418F6D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12" y="5977593"/>
            <a:ext cx="1073177" cy="6559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C82D46-9BC7-496E-9999-A8FEEA4DC360}"/>
              </a:ext>
            </a:extLst>
          </p:cNvPr>
          <p:cNvSpPr txBox="1"/>
          <p:nvPr/>
        </p:nvSpPr>
        <p:spPr>
          <a:xfrm>
            <a:off x="1626489" y="6121010"/>
            <a:ext cx="1497576" cy="368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799" dirty="0">
                <a:solidFill>
                  <a:srgbClr val="7030A0"/>
                </a:solidFill>
              </a:rPr>
              <a:t>@DataMozart</a:t>
            </a:r>
            <a:endParaRPr lang="en-US" sz="1799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8AA35F-3006-43D7-B562-D53FEB06963F}"/>
              </a:ext>
            </a:extLst>
          </p:cNvPr>
          <p:cNvSpPr txBox="1"/>
          <p:nvPr/>
        </p:nvSpPr>
        <p:spPr>
          <a:xfrm>
            <a:off x="475552" y="1564827"/>
            <a:ext cx="11459856" cy="3349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550" indent="-2855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398" dirty="0">
                <a:latin typeface="Segoe UI" panose="020B0502040204020203" pitchFamily="34" charset="0"/>
                <a:cs typeface="Segoe UI" panose="020B0502040204020203" pitchFamily="34" charset="0"/>
              </a:rPr>
              <a:t>Reduce the number of visuals!</a:t>
            </a:r>
          </a:p>
          <a:p>
            <a:pPr marL="285550" indent="-2855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398" dirty="0">
                <a:latin typeface="Segoe UI" panose="020B0502040204020203" pitchFamily="34" charset="0"/>
                <a:cs typeface="Segoe UI" panose="020B0502040204020203" pitchFamily="34" charset="0"/>
              </a:rPr>
              <a:t>Use PowerPoint to design background of Power BI report page</a:t>
            </a:r>
          </a:p>
          <a:p>
            <a:pPr marL="285550" indent="-2855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398" dirty="0">
                <a:latin typeface="Segoe UI" panose="020B0502040204020203" pitchFamily="34" charset="0"/>
                <a:cs typeface="Segoe UI" panose="020B0502040204020203" pitchFamily="34" charset="0"/>
              </a:rPr>
              <a:t>Reduce the number of DAX query generated – Card visuals-&gt;Matrix</a:t>
            </a:r>
          </a:p>
          <a:p>
            <a:pPr marL="285550" indent="-2855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398" dirty="0">
                <a:latin typeface="Segoe UI" panose="020B0502040204020203" pitchFamily="34" charset="0"/>
                <a:cs typeface="Segoe UI" panose="020B0502040204020203" pitchFamily="34" charset="0"/>
              </a:rPr>
              <a:t>Display aggregated data by default, enable Drill-through for details</a:t>
            </a:r>
          </a:p>
          <a:p>
            <a:pPr marL="285550" indent="-2855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398" dirty="0">
                <a:latin typeface="Segoe UI" panose="020B0502040204020203" pitchFamily="34" charset="0"/>
                <a:cs typeface="Segoe UI" panose="020B0502040204020203" pitchFamily="34" charset="0"/>
              </a:rPr>
              <a:t>Consider disabling cross-filtering </a:t>
            </a:r>
          </a:p>
          <a:p>
            <a:pPr marL="285550" indent="-2855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398" dirty="0">
                <a:latin typeface="Segoe UI" panose="020B0502040204020203" pitchFamily="34" charset="0"/>
                <a:cs typeface="Segoe UI" panose="020B0502040204020203" pitchFamily="34" charset="0"/>
              </a:rPr>
              <a:t>Sync Slicers?</a:t>
            </a:r>
          </a:p>
        </p:txBody>
      </p:sp>
    </p:spTree>
    <p:extLst>
      <p:ext uri="{BB962C8B-B14F-4D97-AF65-F5344CB8AC3E}">
        <p14:creationId xmlns:p14="http://schemas.microsoft.com/office/powerpoint/2010/main" val="61872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F6D4A2-26E6-4E39-9429-9F07353FB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33"/>
            <a:ext cx="4570780" cy="68535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537C7-13D4-40A0-A82D-E2A091CD5F34}"/>
              </a:ext>
            </a:extLst>
          </p:cNvPr>
          <p:cNvSpPr txBox="1"/>
          <p:nvPr/>
        </p:nvSpPr>
        <p:spPr>
          <a:xfrm>
            <a:off x="4796897" y="3075288"/>
            <a:ext cx="6328079" cy="707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997" dirty="0">
                <a:latin typeface="Segoe UI" panose="020B0502040204020203" pitchFamily="34" charset="0"/>
                <a:cs typeface="Segoe UI" panose="020B0502040204020203" pitchFamily="34" charset="0"/>
              </a:rPr>
              <a:t>STORAGE MODE DECISION</a:t>
            </a:r>
            <a:endParaRPr lang="en-US" sz="3997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EC8485-E1BA-408F-B9D4-9790D4037B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0" y="5920103"/>
            <a:ext cx="1073177" cy="65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59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B537C7-13D4-40A0-A82D-E2A091CD5F34}"/>
              </a:ext>
            </a:extLst>
          </p:cNvPr>
          <p:cNvSpPr txBox="1"/>
          <p:nvPr/>
        </p:nvSpPr>
        <p:spPr>
          <a:xfrm>
            <a:off x="2023424" y="367899"/>
            <a:ext cx="7122591" cy="768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397" dirty="0">
                <a:latin typeface="Segoe UI" panose="020B0502040204020203" pitchFamily="34" charset="0"/>
                <a:cs typeface="Segoe UI" panose="020B0502040204020203" pitchFamily="34" charset="0"/>
              </a:rPr>
              <a:t>WHAT IS A DIRECT QUERY?!</a:t>
            </a:r>
            <a:endParaRPr lang="en-US" sz="4397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F564FF-AF6F-4C9E-B5E6-8C10418F6D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12" y="5977593"/>
            <a:ext cx="1073177" cy="6559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C82D46-9BC7-496E-9999-A8FEEA4DC360}"/>
              </a:ext>
            </a:extLst>
          </p:cNvPr>
          <p:cNvSpPr txBox="1"/>
          <p:nvPr/>
        </p:nvSpPr>
        <p:spPr>
          <a:xfrm>
            <a:off x="1626489" y="6121010"/>
            <a:ext cx="1497576" cy="368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799" dirty="0">
                <a:solidFill>
                  <a:srgbClr val="7030A0"/>
                </a:solidFill>
              </a:rPr>
              <a:t>@DataMozart</a:t>
            </a:r>
            <a:endParaRPr lang="en-US" sz="1799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8AA35F-3006-43D7-B562-D53FEB06963F}"/>
              </a:ext>
            </a:extLst>
          </p:cNvPr>
          <p:cNvSpPr txBox="1"/>
          <p:nvPr/>
        </p:nvSpPr>
        <p:spPr>
          <a:xfrm>
            <a:off x="553313" y="1352860"/>
            <a:ext cx="11481557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550" indent="-2855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398" dirty="0">
                <a:latin typeface="Segoe UI" panose="020B0502040204020203" pitchFamily="34" charset="0"/>
                <a:cs typeface="Segoe UI" panose="020B0502040204020203" pitchFamily="34" charset="0"/>
              </a:rPr>
              <a:t>Data is retrieved from the source at the query time!</a:t>
            </a:r>
          </a:p>
          <a:p>
            <a:pPr marL="285550" indent="-2855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398" dirty="0">
                <a:latin typeface="Segoe UI" panose="020B0502040204020203" pitchFamily="34" charset="0"/>
                <a:cs typeface="Segoe UI" panose="020B0502040204020203" pitchFamily="34" charset="0"/>
              </a:rPr>
              <a:t>Data resides outside of Power BI before, during, and after the query execution</a:t>
            </a:r>
          </a:p>
          <a:p>
            <a:pPr marL="285550" indent="-2855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398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 Query will NEVER improve performance of your Power BI report!!!</a:t>
            </a:r>
            <a:endParaRPr lang="en-NZ" sz="2398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16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B537C7-13D4-40A0-A82D-E2A091CD5F34}"/>
              </a:ext>
            </a:extLst>
          </p:cNvPr>
          <p:cNvSpPr txBox="1"/>
          <p:nvPr/>
        </p:nvSpPr>
        <p:spPr>
          <a:xfrm>
            <a:off x="662042" y="367899"/>
            <a:ext cx="8582029" cy="768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397" dirty="0">
                <a:latin typeface="Segoe UI" panose="020B0502040204020203" pitchFamily="34" charset="0"/>
                <a:cs typeface="Segoe UI" panose="020B0502040204020203" pitchFamily="34" charset="0"/>
              </a:rPr>
              <a:t>WHEN TO USE A DIRECT QUERY?!</a:t>
            </a:r>
            <a:endParaRPr lang="en-US" sz="4397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F564FF-AF6F-4C9E-B5E6-8C10418F6D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12" y="5977593"/>
            <a:ext cx="1073177" cy="6559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C82D46-9BC7-496E-9999-A8FEEA4DC360}"/>
              </a:ext>
            </a:extLst>
          </p:cNvPr>
          <p:cNvSpPr txBox="1"/>
          <p:nvPr/>
        </p:nvSpPr>
        <p:spPr>
          <a:xfrm>
            <a:off x="1626489" y="6121010"/>
            <a:ext cx="1497576" cy="368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799" dirty="0">
                <a:solidFill>
                  <a:srgbClr val="7030A0"/>
                </a:solidFill>
              </a:rPr>
              <a:t>@DataMozart</a:t>
            </a:r>
            <a:endParaRPr lang="en-US" sz="1799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8AA35F-3006-43D7-B562-D53FEB06963F}"/>
              </a:ext>
            </a:extLst>
          </p:cNvPr>
          <p:cNvSpPr txBox="1"/>
          <p:nvPr/>
        </p:nvSpPr>
        <p:spPr>
          <a:xfrm>
            <a:off x="553313" y="1613947"/>
            <a:ext cx="11481557" cy="224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6880" indent="-456880">
              <a:lnSpc>
                <a:spcPct val="150000"/>
              </a:lnSpc>
              <a:buFont typeface="+mj-lt"/>
              <a:buAutoNum type="arabicPeriod"/>
            </a:pPr>
            <a:r>
              <a:rPr lang="de-AT" sz="2398" dirty="0">
                <a:latin typeface="Segoe UI" panose="020B0502040204020203" pitchFamily="34" charset="0"/>
                <a:cs typeface="Segoe UI" panose="020B0502040204020203" pitchFamily="34" charset="0"/>
              </a:rPr>
              <a:t>Data is too large for Import mode</a:t>
            </a:r>
          </a:p>
          <a:p>
            <a:pPr marL="456880" indent="-456880">
              <a:lnSpc>
                <a:spcPct val="150000"/>
              </a:lnSpc>
              <a:buFont typeface="+mj-lt"/>
              <a:buAutoNum type="arabicPeriod"/>
            </a:pPr>
            <a:r>
              <a:rPr lang="de-AT" sz="2398" dirty="0">
                <a:latin typeface="Segoe UI" panose="020B0502040204020203" pitchFamily="34" charset="0"/>
                <a:cs typeface="Segoe UI" panose="020B0502040204020203" pitchFamily="34" charset="0"/>
              </a:rPr>
              <a:t>Real-time reporting requirements </a:t>
            </a:r>
          </a:p>
          <a:p>
            <a:pPr marL="913760" lvl="1" indent="-456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AT" sz="2398" dirty="0">
                <a:latin typeface="Segoe UI" panose="020B0502040204020203" pitchFamily="34" charset="0"/>
                <a:cs typeface="Segoe UI" panose="020B0502040204020203" pitchFamily="34" charset="0"/>
              </a:rPr>
              <a:t>Is it really necessary?</a:t>
            </a:r>
          </a:p>
          <a:p>
            <a:pPr marL="456880" indent="-456880">
              <a:lnSpc>
                <a:spcPct val="150000"/>
              </a:lnSpc>
              <a:buFont typeface="+mj-lt"/>
              <a:buAutoNum type="arabicPeriod"/>
            </a:pPr>
            <a:r>
              <a:rPr lang="de-AT" sz="2398" dirty="0">
                <a:latin typeface="Segoe UI" panose="020B0502040204020203" pitchFamily="34" charset="0"/>
                <a:cs typeface="Segoe UI" panose="020B0502040204020203" pitchFamily="34" charset="0"/>
              </a:rPr>
              <a:t>Security policies on the data source side</a:t>
            </a:r>
          </a:p>
        </p:txBody>
      </p:sp>
    </p:spTree>
    <p:extLst>
      <p:ext uri="{BB962C8B-B14F-4D97-AF65-F5344CB8AC3E}">
        <p14:creationId xmlns:p14="http://schemas.microsoft.com/office/powerpoint/2010/main" val="79506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B537C7-13D4-40A0-A82D-E2A091CD5F34}"/>
              </a:ext>
            </a:extLst>
          </p:cNvPr>
          <p:cNvSpPr txBox="1"/>
          <p:nvPr/>
        </p:nvSpPr>
        <p:spPr>
          <a:xfrm>
            <a:off x="1924372" y="327334"/>
            <a:ext cx="7418569" cy="707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3997" dirty="0">
                <a:latin typeface="Segoe UI" panose="020B0502040204020203" pitchFamily="34" charset="0"/>
                <a:cs typeface="Segoe UI" panose="020B0502040204020203" pitchFamily="34" charset="0"/>
              </a:rPr>
              <a:t>DIRECT QUERY BEST PRACTICES</a:t>
            </a:r>
            <a:endParaRPr lang="en-US" sz="3997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F564FF-AF6F-4C9E-B5E6-8C10418F6D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12" y="5977593"/>
            <a:ext cx="1073177" cy="6559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C82D46-9BC7-496E-9999-A8FEEA4DC360}"/>
              </a:ext>
            </a:extLst>
          </p:cNvPr>
          <p:cNvSpPr txBox="1"/>
          <p:nvPr/>
        </p:nvSpPr>
        <p:spPr>
          <a:xfrm>
            <a:off x="1626489" y="6121010"/>
            <a:ext cx="1606787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799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@DataMozart</a:t>
            </a:r>
            <a:endParaRPr lang="en-US" sz="1799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8AA35F-3006-43D7-B562-D53FEB06963F}"/>
              </a:ext>
            </a:extLst>
          </p:cNvPr>
          <p:cNvSpPr txBox="1"/>
          <p:nvPr/>
        </p:nvSpPr>
        <p:spPr>
          <a:xfrm>
            <a:off x="429357" y="3062465"/>
            <a:ext cx="5249714" cy="16885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660" indent="-34266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398" dirty="0">
                <a:latin typeface="Segoe UI" panose="020B0502040204020203" pitchFamily="34" charset="0"/>
                <a:cs typeface="Segoe UI" panose="020B0502040204020203" pitchFamily="34" charset="0"/>
              </a:rPr>
              <a:t>Create proper indexes</a:t>
            </a:r>
          </a:p>
          <a:p>
            <a:pPr marL="342660" indent="-34266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398" dirty="0">
                <a:latin typeface="Segoe UI" panose="020B0502040204020203" pitchFamily="34" charset="0"/>
                <a:cs typeface="Segoe UI" panose="020B0502040204020203" pitchFamily="34" charset="0"/>
              </a:rPr>
              <a:t>Data integrity</a:t>
            </a:r>
          </a:p>
          <a:p>
            <a:pPr marL="342660" indent="-34266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398" dirty="0">
                <a:latin typeface="Segoe UI" panose="020B0502040204020203" pitchFamily="34" charset="0"/>
                <a:cs typeface="Segoe UI" panose="020B0502040204020203" pitchFamily="34" charset="0"/>
              </a:rPr>
              <a:t>Persistent data objects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8EB5D7-90EE-4DC6-9A26-7E7D02F6B77E}"/>
              </a:ext>
            </a:extLst>
          </p:cNvPr>
          <p:cNvSpPr txBox="1"/>
          <p:nvPr/>
        </p:nvSpPr>
        <p:spPr>
          <a:xfrm>
            <a:off x="3054214" y="971985"/>
            <a:ext cx="6038765" cy="1134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e-AT" sz="2398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de-AT" sz="2398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Permissions on the data source?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3065FA-2640-4C85-800B-837660D4F9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6" y="2040616"/>
            <a:ext cx="874527" cy="11378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4BDB8D-0486-4994-9E91-CA610DD310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802" y="2208790"/>
            <a:ext cx="1004550" cy="8532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6F84FA-17F6-46AB-A059-AFDF6C33794D}"/>
              </a:ext>
            </a:extLst>
          </p:cNvPr>
          <p:cNvSpPr txBox="1"/>
          <p:nvPr/>
        </p:nvSpPr>
        <p:spPr>
          <a:xfrm>
            <a:off x="6075831" y="3076306"/>
            <a:ext cx="5896520" cy="3349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660" indent="-34266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398" dirty="0">
                <a:latin typeface="Segoe UI" panose="020B0502040204020203" pitchFamily="34" charset="0"/>
                <a:cs typeface="Segoe UI" panose="020B0502040204020203" pitchFamily="34" charset="0"/>
              </a:rPr>
              <a:t>Avoid complex PQ transformations</a:t>
            </a:r>
          </a:p>
          <a:p>
            <a:pPr marL="342660" indent="-34266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398" dirty="0">
                <a:latin typeface="Segoe UI" panose="020B0502040204020203" pitchFamily="34" charset="0"/>
                <a:cs typeface="Segoe UI" panose="020B0502040204020203" pitchFamily="34" charset="0"/>
              </a:rPr>
              <a:t>Avoid complex DAX measures</a:t>
            </a:r>
          </a:p>
          <a:p>
            <a:pPr marL="342660" indent="-34266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398" dirty="0">
                <a:latin typeface="Segoe UI" panose="020B0502040204020203" pitchFamily="34" charset="0"/>
                <a:cs typeface="Segoe UI" panose="020B0502040204020203" pitchFamily="34" charset="0"/>
              </a:rPr>
              <a:t>Avoid relationship on GUIDs</a:t>
            </a:r>
          </a:p>
          <a:p>
            <a:pPr marL="342660" indent="-34266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398" dirty="0">
                <a:latin typeface="Segoe UI" panose="020B0502040204020203" pitchFamily="34" charset="0"/>
                <a:cs typeface="Segoe UI" panose="020B0502040204020203" pitchFamily="34" charset="0"/>
              </a:rPr>
              <a:t>Limit parallelism and apply Query reduction</a:t>
            </a:r>
          </a:p>
          <a:p>
            <a:pPr marL="342660" indent="-34266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398" dirty="0">
                <a:latin typeface="Segoe UI" panose="020B0502040204020203" pitchFamily="34" charset="0"/>
                <a:cs typeface="Segoe UI" panose="020B0502040204020203" pitchFamily="34" charset="0"/>
              </a:rPr>
              <a:t>Check Assume referential integrity</a:t>
            </a:r>
          </a:p>
        </p:txBody>
      </p:sp>
    </p:spTree>
    <p:extLst>
      <p:ext uri="{BB962C8B-B14F-4D97-AF65-F5344CB8AC3E}">
        <p14:creationId xmlns:p14="http://schemas.microsoft.com/office/powerpoint/2010/main" val="329551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B537C7-13D4-40A0-A82D-E2A091CD5F34}"/>
              </a:ext>
            </a:extLst>
          </p:cNvPr>
          <p:cNvSpPr txBox="1"/>
          <p:nvPr/>
        </p:nvSpPr>
        <p:spPr>
          <a:xfrm>
            <a:off x="1987690" y="327334"/>
            <a:ext cx="7291932" cy="707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3997" dirty="0">
                <a:latin typeface="Segoe UI" panose="020B0502040204020203" pitchFamily="34" charset="0"/>
                <a:cs typeface="Segoe UI" panose="020B0502040204020203" pitchFamily="34" charset="0"/>
              </a:rPr>
              <a:t>DIRECT QUERY BEST PRACTICE!</a:t>
            </a:r>
            <a:endParaRPr lang="en-US" sz="3997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F564FF-AF6F-4C9E-B5E6-8C10418F6D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12" y="5977593"/>
            <a:ext cx="1073177" cy="6559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C82D46-9BC7-496E-9999-A8FEEA4DC360}"/>
              </a:ext>
            </a:extLst>
          </p:cNvPr>
          <p:cNvSpPr txBox="1"/>
          <p:nvPr/>
        </p:nvSpPr>
        <p:spPr>
          <a:xfrm>
            <a:off x="1626489" y="6121010"/>
            <a:ext cx="1497576" cy="368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799" dirty="0">
                <a:solidFill>
                  <a:srgbClr val="7030A0"/>
                </a:solidFill>
              </a:rPr>
              <a:t>@DataMozart</a:t>
            </a:r>
            <a:endParaRPr lang="en-US" sz="1799" dirty="0">
              <a:solidFill>
                <a:srgbClr val="7030A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4BDB8D-0486-4994-9E91-CA610DD310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879" y="1196752"/>
            <a:ext cx="2026837" cy="16631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6A87E4-93F2-467D-94C9-B0A6ABEB4BE6}"/>
              </a:ext>
            </a:extLst>
          </p:cNvPr>
          <p:cNvSpPr txBox="1"/>
          <p:nvPr/>
        </p:nvSpPr>
        <p:spPr>
          <a:xfrm>
            <a:off x="1555649" y="3224172"/>
            <a:ext cx="8156014" cy="707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3997" dirty="0">
                <a:latin typeface="Segoe UI" panose="020B0502040204020203" pitchFamily="34" charset="0"/>
                <a:cs typeface="Segoe UI" panose="020B0502040204020203" pitchFamily="34" charset="0"/>
              </a:rPr>
              <a:t>AVOID DIRECT QUERY IF POSSIBLE!</a:t>
            </a:r>
            <a:endParaRPr lang="en-US" sz="3997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713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F6D4A2-26E6-4E39-9429-9F07353FB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2233"/>
            <a:ext cx="4615646" cy="68535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537C7-13D4-40A0-A82D-E2A091CD5F34}"/>
              </a:ext>
            </a:extLst>
          </p:cNvPr>
          <p:cNvSpPr txBox="1"/>
          <p:nvPr/>
        </p:nvSpPr>
        <p:spPr>
          <a:xfrm>
            <a:off x="5178814" y="306477"/>
            <a:ext cx="5125314" cy="707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997" dirty="0">
                <a:latin typeface="Segoe UI" panose="020B0502040204020203" pitchFamily="34" charset="0"/>
                <a:cs typeface="Segoe UI" panose="020B0502040204020203" pitchFamily="34" charset="0"/>
              </a:rPr>
              <a:t>MONDAY TO-DO LIST</a:t>
            </a:r>
            <a:endParaRPr lang="en-US" sz="3997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EC8485-E1BA-408F-B9D4-9790D4037B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0" y="5920103"/>
            <a:ext cx="1073177" cy="6559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351B7B-9572-41EB-A497-5536D523245A}"/>
              </a:ext>
            </a:extLst>
          </p:cNvPr>
          <p:cNvSpPr txBox="1"/>
          <p:nvPr/>
        </p:nvSpPr>
        <p:spPr>
          <a:xfrm>
            <a:off x="4867895" y="1124744"/>
            <a:ext cx="7135468" cy="3349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660" indent="-34266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398" dirty="0">
                <a:latin typeface="Segoe UI" panose="020B0502040204020203" pitchFamily="34" charset="0"/>
                <a:cs typeface="Segoe UI" panose="020B0502040204020203" pitchFamily="34" charset="0"/>
              </a:rPr>
              <a:t>Identify the poor performing area(s) </a:t>
            </a:r>
          </a:p>
          <a:p>
            <a:pPr marL="342660" indent="-34266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398" dirty="0">
                <a:latin typeface="Segoe UI" panose="020B0502040204020203" pitchFamily="34" charset="0"/>
                <a:cs typeface="Segoe UI" panose="020B0502040204020203" pitchFamily="34" charset="0"/>
              </a:rPr>
              <a:t>Remove unnecessary data</a:t>
            </a:r>
          </a:p>
          <a:p>
            <a:pPr marL="342660" indent="-34266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398" dirty="0">
                <a:latin typeface="Segoe UI" panose="020B0502040204020203" pitchFamily="34" charset="0"/>
                <a:cs typeface="Segoe UI" panose="020B0502040204020203" pitchFamily="34" charset="0"/>
              </a:rPr>
              <a:t>Check Query folding</a:t>
            </a:r>
          </a:p>
          <a:p>
            <a:pPr marL="342660" indent="-34266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398" dirty="0">
                <a:latin typeface="Segoe UI" panose="020B0502040204020203" pitchFamily="34" charset="0"/>
                <a:cs typeface="Segoe UI" panose="020B0502040204020203" pitchFamily="34" charset="0"/>
              </a:rPr>
              <a:t>Be </a:t>
            </a:r>
            <a:r>
              <a:rPr lang="de-AT" sz="2000" dirty="0">
                <a:latin typeface="Segoe UI" panose="020B0502040204020203" pitchFamily="34" charset="0"/>
                <a:cs typeface="Segoe UI" panose="020B0502040204020203" pitchFamily="34" charset="0"/>
              </a:rPr>
              <a:t>mindful</a:t>
            </a:r>
            <a:r>
              <a:rPr lang="de-AT" sz="2398" dirty="0">
                <a:latin typeface="Segoe UI" panose="020B0502040204020203" pitchFamily="34" charset="0"/>
                <a:cs typeface="Segoe UI" panose="020B0502040204020203" pitchFamily="34" charset="0"/>
              </a:rPr>
              <a:t> when writing DAX</a:t>
            </a:r>
          </a:p>
          <a:p>
            <a:pPr marL="342660" indent="-34266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398" dirty="0">
                <a:latin typeface="Segoe UI" panose="020B0502040204020203" pitchFamily="34" charset="0"/>
                <a:cs typeface="Segoe UI" panose="020B0502040204020203" pitchFamily="34" charset="0"/>
              </a:rPr>
              <a:t>Reduce the number of visuals on the page</a:t>
            </a:r>
          </a:p>
          <a:p>
            <a:pPr marL="342660" indent="-34266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398" dirty="0">
                <a:latin typeface="Segoe UI" panose="020B0502040204020203" pitchFamily="34" charset="0"/>
                <a:cs typeface="Segoe UI" panose="020B0502040204020203" pitchFamily="34" charset="0"/>
              </a:rPr>
              <a:t>Stay away from Direct Query!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D05B187-BEE7-4D37-BF4D-2C91A0913032}"/>
              </a:ext>
            </a:extLst>
          </p:cNvPr>
          <p:cNvSpPr/>
          <p:nvPr/>
        </p:nvSpPr>
        <p:spPr>
          <a:xfrm>
            <a:off x="4748779" y="1140853"/>
            <a:ext cx="6136486" cy="7074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</p:spTree>
    <p:extLst>
      <p:ext uri="{BB962C8B-B14F-4D97-AF65-F5344CB8AC3E}">
        <p14:creationId xmlns:p14="http://schemas.microsoft.com/office/powerpoint/2010/main" val="326237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A30819-A19D-4A98-A03B-26ED6C25B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391" y="620688"/>
            <a:ext cx="10775280" cy="568863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999"/>
              </a:spcBef>
              <a:buNone/>
            </a:pPr>
            <a:r>
              <a:rPr lang="en-US" sz="2798" b="1" dirty="0">
                <a:solidFill>
                  <a:schemeClr val="accent2">
                    <a:lumMod val="50000"/>
                  </a:schemeClr>
                </a:solidFill>
              </a:rPr>
              <a:t>Special Thanks To</a:t>
            </a:r>
          </a:p>
          <a:p>
            <a:pPr marL="0" indent="0" algn="ctr">
              <a:spcBef>
                <a:spcPts val="999"/>
              </a:spcBef>
              <a:buNone/>
            </a:pPr>
            <a:endParaRPr lang="en-US" sz="2798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spcBef>
                <a:spcPts val="999"/>
              </a:spcBef>
              <a:buNone/>
            </a:pPr>
            <a:endParaRPr lang="en-US" sz="2798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spcBef>
                <a:spcPts val="999"/>
              </a:spcBef>
              <a:buNone/>
            </a:pPr>
            <a:endParaRPr lang="en-US" sz="2798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spcBef>
                <a:spcPts val="999"/>
              </a:spcBef>
              <a:buNone/>
            </a:pPr>
            <a:endParaRPr lang="en-US" sz="2798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spcBef>
                <a:spcPts val="999"/>
              </a:spcBef>
              <a:buNone/>
            </a:pPr>
            <a:endParaRPr lang="en-US" sz="2798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spcBef>
                <a:spcPts val="999"/>
              </a:spcBef>
              <a:buNone/>
            </a:pPr>
            <a:r>
              <a:rPr lang="en-US" sz="2798" b="1" dirty="0">
                <a:solidFill>
                  <a:schemeClr val="accent2">
                    <a:lumMod val="50000"/>
                  </a:schemeClr>
                </a:solidFill>
              </a:rPr>
              <a:t>for supporting</a:t>
            </a:r>
          </a:p>
          <a:p>
            <a:pPr marL="0" indent="0" algn="ctr">
              <a:spcBef>
                <a:spcPts val="999"/>
              </a:spcBef>
              <a:buNone/>
            </a:pPr>
            <a:r>
              <a:rPr lang="en-US" sz="2798" b="1" dirty="0">
                <a:solidFill>
                  <a:schemeClr val="accent2">
                    <a:lumMod val="50000"/>
                  </a:schemeClr>
                </a:solidFill>
              </a:rPr>
              <a:t>DataPlatformGeeks &amp; </a:t>
            </a:r>
            <a:r>
              <a:rPr lang="en-US" sz="2798" b="1" dirty="0" err="1">
                <a:solidFill>
                  <a:schemeClr val="accent2">
                    <a:lumMod val="50000"/>
                  </a:schemeClr>
                </a:solidFill>
              </a:rPr>
              <a:t>SQLServerGeeks</a:t>
            </a:r>
            <a:endParaRPr lang="en-US" sz="2798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spcBef>
                <a:spcPts val="999"/>
              </a:spcBef>
              <a:buNone/>
            </a:pPr>
            <a:r>
              <a:rPr lang="en-US" sz="2798" b="1" dirty="0">
                <a:solidFill>
                  <a:schemeClr val="accent2">
                    <a:lumMod val="50000"/>
                  </a:schemeClr>
                </a:solidFill>
              </a:rPr>
              <a:t>Community Initiatives</a:t>
            </a:r>
          </a:p>
        </p:txBody>
      </p:sp>
      <p:pic>
        <p:nvPicPr>
          <p:cNvPr id="9" name="Picture 2" descr="https://media.licdn.com/mpr/mpr/AAEAAQAAAAAAAAxqAAAAJDY0NzE1OGYwLWY4YzUtNDk2Yy1iMDA5LTRjYjlkYzczNTNjYQ.png">
            <a:extLst>
              <a:ext uri="{FF2B5EF4-FFF2-40B4-BE49-F238E27FC236}">
                <a16:creationId xmlns:a16="http://schemas.microsoft.com/office/drawing/2014/main" id="{54228D3A-7138-4611-88FA-792FE99C53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99" r="11587" b="12691"/>
          <a:stretch/>
        </p:blipFill>
        <p:spPr bwMode="auto">
          <a:xfrm>
            <a:off x="2126510" y="1556792"/>
            <a:ext cx="7931043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7A52BF1-ACEC-413D-B996-92C974DBD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890" y="5848643"/>
            <a:ext cx="2609049" cy="7306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6DA7B6-A04E-47A8-9E3A-AC9E5F792E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371" y="5765979"/>
            <a:ext cx="1569320" cy="9426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2BD92A-EC5B-4725-861D-B4F7EB78CB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967" y="5895367"/>
            <a:ext cx="2442197" cy="68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67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25560"/>
            <a:ext cx="12184062" cy="266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br>
              <a:rPr lang="en-IN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IN" sz="2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Three Ways to Win Prizes</a:t>
            </a:r>
            <a:br>
              <a:rPr lang="en-IN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en-IN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>
              <a:lnSpc>
                <a:spcPts val="2000"/>
              </a:lnSpc>
            </a:pPr>
            <a:r>
              <a:rPr lang="en-IN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Post your selfie with hash tag </a:t>
            </a:r>
            <a:r>
              <a:rPr lang="en-IN" sz="2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#DPS2021</a:t>
            </a:r>
            <a:br>
              <a:rPr lang="en-IN" sz="2400" b="1" dirty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en-IN" sz="24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>
              <a:lnSpc>
                <a:spcPts val="2000"/>
              </a:lnSpc>
            </a:pPr>
            <a:r>
              <a:rPr lang="en-IN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Give Session &amp; Conference Feedback</a:t>
            </a:r>
          </a:p>
          <a:p>
            <a:pPr algn="ctr">
              <a:lnSpc>
                <a:spcPts val="2000"/>
              </a:lnSpc>
            </a:pPr>
            <a:endParaRPr lang="en-IN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>
              <a:lnSpc>
                <a:spcPts val="2000"/>
              </a:lnSpc>
            </a:pPr>
            <a:r>
              <a:rPr lang="en-IN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Visit our Sponsors &amp; Exhibitors</a:t>
            </a:r>
          </a:p>
          <a:p>
            <a:pPr algn="ctr">
              <a:lnSpc>
                <a:spcPts val="2000"/>
              </a:lnSpc>
            </a:pPr>
            <a:endParaRPr lang="en-IN" sz="24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>
              <a:lnSpc>
                <a:spcPts val="2000"/>
              </a:lnSpc>
            </a:pPr>
            <a:endParaRPr lang="en-IN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60648"/>
            <a:ext cx="121840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solidFill>
                  <a:srgbClr val="002060"/>
                </a:solidFill>
              </a:rPr>
              <a:t>Thank You</a:t>
            </a:r>
          </a:p>
        </p:txBody>
      </p:sp>
      <p:sp>
        <p:nvSpPr>
          <p:cNvPr id="2" name="Rectangle 1"/>
          <p:cNvSpPr/>
          <p:nvPr/>
        </p:nvSpPr>
        <p:spPr>
          <a:xfrm>
            <a:off x="6668096" y="6484723"/>
            <a:ext cx="4536504" cy="328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5331A-BBE2-4814-9235-5BB724F8B7FE}"/>
              </a:ext>
            </a:extLst>
          </p:cNvPr>
          <p:cNvSpPr txBox="1"/>
          <p:nvPr/>
        </p:nvSpPr>
        <p:spPr>
          <a:xfrm>
            <a:off x="43359" y="4108199"/>
            <a:ext cx="12140703" cy="354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IN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Follow us on Twitter </a:t>
            </a:r>
            <a:r>
              <a:rPr lang="en-IN" sz="2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@TheDataGeeks @DataAISummit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A2D1C-F564-4977-8256-3C4B2161CB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7855" y="5444534"/>
            <a:ext cx="3024336" cy="111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3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7B70A4-1E85-4EAB-88B0-0325FA984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"/>
            <a:ext cx="4569023" cy="68535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EEE45F-6C8F-4441-84FE-505B729031F0}"/>
              </a:ext>
            </a:extLst>
          </p:cNvPr>
          <p:cNvSpPr txBox="1"/>
          <p:nvPr/>
        </p:nvSpPr>
        <p:spPr>
          <a:xfrm>
            <a:off x="4569025" y="925363"/>
            <a:ext cx="7615038" cy="522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550" indent="-285550">
              <a:buFont typeface="Wingdings" panose="05000000000000000000" pitchFamily="2" charset="2"/>
              <a:buChar char="ü"/>
            </a:pPr>
            <a:r>
              <a:rPr lang="de-AT" sz="2798" dirty="0">
                <a:latin typeface="Segoe UI" panose="020B0502040204020203" pitchFamily="34" charset="0"/>
                <a:cs typeface="Segoe UI" panose="020B0502040204020203" pitchFamily="34" charset="0"/>
              </a:rPr>
              <a:t>Creating Power BI report is an easy task!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A67CC8-7F5C-4FB8-BC44-A248B6BF2E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496" y="1979035"/>
            <a:ext cx="3035943" cy="2023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D12D18-FFD8-41AC-B61F-ACD94F3B54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912" y="1979036"/>
            <a:ext cx="3183523" cy="20234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16F100-94A1-431D-98B4-E7485248D1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35" y="4533252"/>
            <a:ext cx="4282064" cy="17172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8605FB-0518-4C7D-AF0D-2773B6E8DAB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12" y="5977593"/>
            <a:ext cx="1073177" cy="6559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749761-439B-4588-85D6-4F2AC78E2D1A}"/>
              </a:ext>
            </a:extLst>
          </p:cNvPr>
          <p:cNvSpPr txBox="1"/>
          <p:nvPr/>
        </p:nvSpPr>
        <p:spPr>
          <a:xfrm>
            <a:off x="1626489" y="6121010"/>
            <a:ext cx="1497576" cy="368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799" dirty="0">
                <a:solidFill>
                  <a:srgbClr val="7030A0"/>
                </a:solidFill>
              </a:rPr>
              <a:t>@DataMozart</a:t>
            </a:r>
            <a:endParaRPr lang="en-US" sz="1799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33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BC34598-1450-4EDD-8BDB-248AB4B1C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"/>
            <a:ext cx="6471229" cy="68535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40B1AE-162B-400A-95F2-2870F59B01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12" y="5977593"/>
            <a:ext cx="1073177" cy="6559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4ABB85-BB65-4889-8FF0-787DF15050F7}"/>
              </a:ext>
            </a:extLst>
          </p:cNvPr>
          <p:cNvSpPr txBox="1"/>
          <p:nvPr/>
        </p:nvSpPr>
        <p:spPr>
          <a:xfrm>
            <a:off x="1626489" y="6121010"/>
            <a:ext cx="1497576" cy="368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799" dirty="0">
                <a:solidFill>
                  <a:srgbClr val="7030A0"/>
                </a:solidFill>
              </a:rPr>
              <a:t>@DataMozart</a:t>
            </a:r>
            <a:endParaRPr lang="en-US" sz="1799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58DB82-A5BC-4724-9E51-88351C803783}"/>
              </a:ext>
            </a:extLst>
          </p:cNvPr>
          <p:cNvSpPr txBox="1"/>
          <p:nvPr/>
        </p:nvSpPr>
        <p:spPr>
          <a:xfrm>
            <a:off x="6928132" y="971985"/>
            <a:ext cx="2997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do I start?!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1A202A-5B41-4BE3-877F-5F6881E1440C}"/>
              </a:ext>
            </a:extLst>
          </p:cNvPr>
          <p:cNvSpPr txBox="1"/>
          <p:nvPr/>
        </p:nvSpPr>
        <p:spPr>
          <a:xfrm>
            <a:off x="6547909" y="2252807"/>
            <a:ext cx="5489044" cy="2343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660" indent="-342660">
              <a:lnSpc>
                <a:spcPct val="150000"/>
              </a:lnSpc>
              <a:buAutoNum type="arabicPeriod"/>
            </a:pPr>
            <a:r>
              <a:rPr lang="de-AT" sz="2000" dirty="0">
                <a:latin typeface="Segoe UI" panose="020B0502040204020203" pitchFamily="34" charset="0"/>
                <a:cs typeface="Segoe UI" panose="020B0502040204020203" pitchFamily="34" charset="0"/>
              </a:rPr>
              <a:t>Data Model size</a:t>
            </a:r>
          </a:p>
          <a:p>
            <a:pPr marL="342660" indent="-342660">
              <a:lnSpc>
                <a:spcPct val="150000"/>
              </a:lnSpc>
              <a:buAutoNum type="arabicPeriod"/>
            </a:pPr>
            <a:r>
              <a:rPr lang="de-AT" sz="2000" dirty="0">
                <a:latin typeface="Segoe UI" panose="020B0502040204020203" pitchFamily="34" charset="0"/>
                <a:cs typeface="Segoe UI" panose="020B0502040204020203" pitchFamily="34" charset="0"/>
              </a:rPr>
              <a:t>Data refresh process</a:t>
            </a:r>
          </a:p>
          <a:p>
            <a:pPr marL="342660" indent="-342660">
              <a:lnSpc>
                <a:spcPct val="150000"/>
              </a:lnSpc>
              <a:buAutoNum type="arabicPeriod"/>
            </a:pPr>
            <a:r>
              <a:rPr lang="de-AT" sz="2000" dirty="0">
                <a:latin typeface="Segoe UI" panose="020B0502040204020203" pitchFamily="34" charset="0"/>
                <a:cs typeface="Segoe UI" panose="020B0502040204020203" pitchFamily="34" charset="0"/>
              </a:rPr>
              <a:t>DAX calculations</a:t>
            </a:r>
          </a:p>
          <a:p>
            <a:pPr marL="342660" indent="-342660">
              <a:lnSpc>
                <a:spcPct val="150000"/>
              </a:lnSpc>
              <a:buAutoNum type="arabicPeriod"/>
            </a:pPr>
            <a:r>
              <a:rPr lang="de-AT" sz="2000" dirty="0">
                <a:latin typeface="Segoe UI" panose="020B0502040204020203" pitchFamily="34" charset="0"/>
                <a:cs typeface="Segoe UI" panose="020B0502040204020203" pitchFamily="34" charset="0"/>
              </a:rPr>
              <a:t>Visualization rendering time</a:t>
            </a:r>
          </a:p>
          <a:p>
            <a:pPr marL="342660" indent="-342660">
              <a:lnSpc>
                <a:spcPct val="150000"/>
              </a:lnSpc>
              <a:buAutoNum type="arabicPeriod"/>
            </a:pPr>
            <a:r>
              <a:rPr lang="de-AT" sz="2000" dirty="0">
                <a:latin typeface="Segoe UI" panose="020B0502040204020203" pitchFamily="34" charset="0"/>
                <a:cs typeface="Segoe UI" panose="020B0502040204020203" pitchFamily="34" charset="0"/>
              </a:rPr>
              <a:t>Storage mode choice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33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F6D4A2-26E6-4E39-9429-9F07353FB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"/>
            <a:ext cx="4560237" cy="68535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537C7-13D4-40A0-A82D-E2A091CD5F34}"/>
              </a:ext>
            </a:extLst>
          </p:cNvPr>
          <p:cNvSpPr txBox="1"/>
          <p:nvPr/>
        </p:nvSpPr>
        <p:spPr>
          <a:xfrm>
            <a:off x="5725265" y="3044531"/>
            <a:ext cx="5522980" cy="768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397" dirty="0">
                <a:latin typeface="Gotham Book" panose="02000604040000020004" pitchFamily="50" charset="0"/>
              </a:rPr>
              <a:t>DATA MODEL SIZE</a:t>
            </a:r>
            <a:endParaRPr lang="en-US" sz="4397" dirty="0">
              <a:latin typeface="Gotham Book" panose="02000604040000020004" pitchFamily="50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EC8485-E1BA-408F-B9D4-9790D4037B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12" y="5977593"/>
            <a:ext cx="1073177" cy="65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7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B537C7-13D4-40A0-A82D-E2A091CD5F34}"/>
              </a:ext>
            </a:extLst>
          </p:cNvPr>
          <p:cNvSpPr txBox="1"/>
          <p:nvPr/>
        </p:nvSpPr>
        <p:spPr>
          <a:xfrm>
            <a:off x="3123720" y="265819"/>
            <a:ext cx="4755854" cy="768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397" dirty="0">
                <a:latin typeface="Segoe UI" panose="020B0502040204020203" pitchFamily="34" charset="0"/>
                <a:cs typeface="Segoe UI" panose="020B0502040204020203" pitchFamily="34" charset="0"/>
              </a:rPr>
              <a:t>DATA MODEL SIZE</a:t>
            </a:r>
            <a:endParaRPr lang="en-US" sz="4397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F564FF-AF6F-4C9E-B5E6-8C10418F6D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12" y="5977593"/>
            <a:ext cx="1073177" cy="6559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C82D46-9BC7-496E-9999-A8FEEA4DC360}"/>
              </a:ext>
            </a:extLst>
          </p:cNvPr>
          <p:cNvSpPr txBox="1"/>
          <p:nvPr/>
        </p:nvSpPr>
        <p:spPr>
          <a:xfrm>
            <a:off x="1626489" y="6121010"/>
            <a:ext cx="1497576" cy="368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799" dirty="0">
                <a:solidFill>
                  <a:srgbClr val="7030A0"/>
                </a:solidFill>
              </a:rPr>
              <a:t>@DataMozart</a:t>
            </a:r>
            <a:endParaRPr lang="en-US" sz="1799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8AA35F-3006-43D7-B562-D53FEB06963F}"/>
              </a:ext>
            </a:extLst>
          </p:cNvPr>
          <p:cNvSpPr txBox="1"/>
          <p:nvPr/>
        </p:nvSpPr>
        <p:spPr>
          <a:xfrm>
            <a:off x="1118954" y="1232906"/>
            <a:ext cx="4797660" cy="2191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550" indent="-2855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de-AT" sz="2398" dirty="0">
                <a:latin typeface="Segoe UI" panose="020B0502040204020203" pitchFamily="34" charset="0"/>
                <a:cs typeface="Segoe UI" panose="020B0502040204020203" pitchFamily="34" charset="0"/>
              </a:rPr>
              <a:t>VertiPaq is a columnar database</a:t>
            </a:r>
          </a:p>
          <a:p>
            <a:pPr marL="285550" indent="-2855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de-AT" sz="2398" dirty="0">
                <a:latin typeface="Segoe UI" panose="020B0502040204020203" pitchFamily="34" charset="0"/>
                <a:cs typeface="Segoe UI" panose="020B0502040204020203" pitchFamily="34" charset="0"/>
              </a:rPr>
              <a:t>Data snapshot in memory</a:t>
            </a:r>
          </a:p>
          <a:p>
            <a:pPr marL="285550" indent="-2855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de-AT" sz="2398" dirty="0">
                <a:latin typeface="Segoe UI" panose="020B0502040204020203" pitchFamily="34" charset="0"/>
                <a:cs typeface="Segoe UI" panose="020B0502040204020203" pitchFamily="34" charset="0"/>
              </a:rPr>
              <a:t>Periodically refreshed</a:t>
            </a:r>
            <a:endParaRPr lang="en-US" sz="2398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E6E71C-84D4-4D28-B9DC-55CB5148AC70}"/>
              </a:ext>
            </a:extLst>
          </p:cNvPr>
          <p:cNvSpPr/>
          <p:nvPr/>
        </p:nvSpPr>
        <p:spPr>
          <a:xfrm>
            <a:off x="1840938" y="3740512"/>
            <a:ext cx="2415056" cy="110029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799" dirty="0"/>
              <a:t>Formula Engine</a:t>
            </a:r>
            <a:endParaRPr lang="en-US" sz="1799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C066CB-C5F4-40C0-99D7-687CB1A1E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074" y="5036795"/>
            <a:ext cx="930293" cy="93029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9F76AA-375F-4ED4-B410-CDF7B283D1CB}"/>
              </a:ext>
            </a:extLst>
          </p:cNvPr>
          <p:cNvSpPr/>
          <p:nvPr/>
        </p:nvSpPr>
        <p:spPr>
          <a:xfrm>
            <a:off x="6352847" y="3740512"/>
            <a:ext cx="2415056" cy="110029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799" dirty="0"/>
              <a:t>Storage Engine</a:t>
            </a:r>
            <a:endParaRPr lang="en-US" sz="1799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9F4607-A562-4A28-B7D3-CA073DBBC3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100143" y="4840808"/>
            <a:ext cx="1126280" cy="11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1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B537C7-13D4-40A0-A82D-E2A091CD5F34}"/>
              </a:ext>
            </a:extLst>
          </p:cNvPr>
          <p:cNvSpPr txBox="1"/>
          <p:nvPr/>
        </p:nvSpPr>
        <p:spPr>
          <a:xfrm>
            <a:off x="3123720" y="265819"/>
            <a:ext cx="4755854" cy="768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397" dirty="0">
                <a:latin typeface="Segoe UI" panose="020B0502040204020203" pitchFamily="34" charset="0"/>
                <a:cs typeface="Segoe UI" panose="020B0502040204020203" pitchFamily="34" charset="0"/>
              </a:rPr>
              <a:t>DATA MODEL SIZE</a:t>
            </a:r>
            <a:endParaRPr lang="en-US" sz="4397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F564FF-AF6F-4C9E-B5E6-8C10418F6D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12" y="5977593"/>
            <a:ext cx="1073177" cy="6559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C82D46-9BC7-496E-9999-A8FEEA4DC360}"/>
              </a:ext>
            </a:extLst>
          </p:cNvPr>
          <p:cNvSpPr txBox="1"/>
          <p:nvPr/>
        </p:nvSpPr>
        <p:spPr>
          <a:xfrm>
            <a:off x="1626489" y="6121010"/>
            <a:ext cx="1497576" cy="368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799" dirty="0">
                <a:solidFill>
                  <a:srgbClr val="7030A0"/>
                </a:solidFill>
              </a:rPr>
              <a:t>@DataMozart</a:t>
            </a:r>
            <a:endParaRPr lang="en-US" sz="1799" dirty="0">
              <a:solidFill>
                <a:srgbClr val="7030A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16C0A9-41A9-484C-AB7E-1C0BFC893A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235" y="1161573"/>
            <a:ext cx="7225950" cy="481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6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B537C7-13D4-40A0-A82D-E2A091CD5F34}"/>
              </a:ext>
            </a:extLst>
          </p:cNvPr>
          <p:cNvSpPr txBox="1"/>
          <p:nvPr/>
        </p:nvSpPr>
        <p:spPr>
          <a:xfrm>
            <a:off x="1530889" y="327334"/>
            <a:ext cx="8205516" cy="707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3997" dirty="0">
                <a:latin typeface="Segoe UI" panose="020B0502040204020203" pitchFamily="34" charset="0"/>
                <a:cs typeface="Segoe UI" panose="020B0502040204020203" pitchFamily="34" charset="0"/>
              </a:rPr>
              <a:t>DATA MODEL SIZE BEST PRACTICES</a:t>
            </a:r>
            <a:endParaRPr lang="en-US" sz="3997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F564FF-AF6F-4C9E-B5E6-8C10418F6D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12" y="5977593"/>
            <a:ext cx="1073177" cy="6559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C82D46-9BC7-496E-9999-A8FEEA4DC360}"/>
              </a:ext>
            </a:extLst>
          </p:cNvPr>
          <p:cNvSpPr txBox="1"/>
          <p:nvPr/>
        </p:nvSpPr>
        <p:spPr>
          <a:xfrm>
            <a:off x="1626489" y="6121010"/>
            <a:ext cx="1497576" cy="368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799" dirty="0">
                <a:solidFill>
                  <a:srgbClr val="7030A0"/>
                </a:solidFill>
              </a:rPr>
              <a:t>@DataMozart</a:t>
            </a:r>
            <a:endParaRPr lang="en-US" sz="1799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8AA35F-3006-43D7-B562-D53FEB06963F}"/>
              </a:ext>
            </a:extLst>
          </p:cNvPr>
          <p:cNvSpPr txBox="1"/>
          <p:nvPr/>
        </p:nvSpPr>
        <p:spPr>
          <a:xfrm>
            <a:off x="1012169" y="1564827"/>
            <a:ext cx="5644046" cy="2929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550" indent="-2855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de-AT" sz="2398" dirty="0">
                <a:latin typeface="Segoe UI" panose="020B0502040204020203" pitchFamily="34" charset="0"/>
                <a:cs typeface="Segoe UI" panose="020B0502040204020203" pitchFamily="34" charset="0"/>
              </a:rPr>
              <a:t>Reduce the amount of data for import</a:t>
            </a:r>
          </a:p>
          <a:p>
            <a:pPr marL="285550" indent="-2855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de-AT" sz="2398" dirty="0">
                <a:latin typeface="Segoe UI" panose="020B0502040204020203" pitchFamily="34" charset="0"/>
                <a:cs typeface="Segoe UI" panose="020B0502040204020203" pitchFamily="34" charset="0"/>
              </a:rPr>
              <a:t>Reduce the column cardinality</a:t>
            </a:r>
          </a:p>
          <a:p>
            <a:pPr marL="285550" indent="-2855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de-AT" sz="2398" dirty="0">
                <a:latin typeface="Segoe UI" panose="020B0502040204020203" pitchFamily="34" charset="0"/>
                <a:cs typeface="Segoe UI" panose="020B0502040204020203" pitchFamily="34" charset="0"/>
              </a:rPr>
              <a:t>Avoid using calculated columns</a:t>
            </a:r>
          </a:p>
          <a:p>
            <a:pPr marL="285550" indent="-2855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de-AT" sz="2398" dirty="0">
                <a:latin typeface="Segoe UI" panose="020B0502040204020203" pitchFamily="34" charset="0"/>
                <a:cs typeface="Segoe UI" panose="020B0502040204020203" pitchFamily="34" charset="0"/>
              </a:rPr>
              <a:t>Disable Auto Date/Time</a:t>
            </a:r>
            <a:endParaRPr lang="en-US" sz="2398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ED997D-E784-4139-95D1-9EEF7B994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605" y="1576532"/>
            <a:ext cx="2867288" cy="223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9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23679" y="2276872"/>
            <a:ext cx="6853583" cy="1362075"/>
          </a:xfrm>
        </p:spPr>
        <p:txBody>
          <a:bodyPr/>
          <a:lstStyle/>
          <a:p>
            <a:pPr algn="ctr"/>
            <a:r>
              <a:rPr lang="en-US" dirty="0"/>
              <a:t>Data Model Size Sins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QLServerGeeks-Summi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00000"/>
      </a:accent1>
      <a:accent2>
        <a:srgbClr val="0070C0"/>
      </a:accent2>
      <a:accent3>
        <a:srgbClr val="FC8604"/>
      </a:accent3>
      <a:accent4>
        <a:srgbClr val="92CDDC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1452</TotalTime>
  <Words>617</Words>
  <Application>Microsoft Office PowerPoint</Application>
  <PresentationFormat>Custom</PresentationFormat>
  <Paragraphs>128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Consolas</vt:lpstr>
      <vt:lpstr>Gotham Book</vt:lpstr>
      <vt:lpstr>Segoe UI</vt:lpstr>
      <vt:lpstr>Wingdings</vt:lpstr>
      <vt:lpstr>Office Theme</vt:lpstr>
      <vt:lpstr>Power BI Performance – 7 Deadly Sins!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Model Size Sins</vt:lpstr>
      <vt:lpstr>PowerPoint Presentation</vt:lpstr>
      <vt:lpstr>PowerPoint Presentation</vt:lpstr>
      <vt:lpstr>Data Refresh Process Sins</vt:lpstr>
      <vt:lpstr>PowerPoint Presentation</vt:lpstr>
      <vt:lpstr>PowerPoint Presentation</vt:lpstr>
      <vt:lpstr>PowerPoint Presentation</vt:lpstr>
      <vt:lpstr>PowerPoint Presentation</vt:lpstr>
      <vt:lpstr>DAX Calculations Sins</vt:lpstr>
      <vt:lpstr>PowerPoint Presentation</vt:lpstr>
      <vt:lpstr>PowerPoint Presentation</vt:lpstr>
      <vt:lpstr>Visuals Rendering Sins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user_1</dc:creator>
  <cp:lastModifiedBy>Nikola Ilic</cp:lastModifiedBy>
  <cp:revision>129</cp:revision>
  <dcterms:created xsi:type="dcterms:W3CDTF">2015-07-09T13:59:10Z</dcterms:created>
  <dcterms:modified xsi:type="dcterms:W3CDTF">2021-08-02T08:48:47Z</dcterms:modified>
</cp:coreProperties>
</file>