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0" r:id="rId7"/>
    <p:sldId id="325" r:id="rId8"/>
    <p:sldId id="262" r:id="rId9"/>
    <p:sldId id="261" r:id="rId10"/>
    <p:sldId id="258" r:id="rId11"/>
    <p:sldId id="263" r:id="rId12"/>
    <p:sldId id="314" r:id="rId13"/>
    <p:sldId id="286" r:id="rId14"/>
    <p:sldId id="315" r:id="rId15"/>
    <p:sldId id="290" r:id="rId16"/>
    <p:sldId id="294" r:id="rId17"/>
    <p:sldId id="295" r:id="rId18"/>
    <p:sldId id="300" r:id="rId19"/>
    <p:sldId id="301" r:id="rId20"/>
    <p:sldId id="296" r:id="rId21"/>
    <p:sldId id="297" r:id="rId22"/>
    <p:sldId id="299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288" r:id="rId31"/>
    <p:sldId id="317" r:id="rId32"/>
    <p:sldId id="318" r:id="rId33"/>
    <p:sldId id="319" r:id="rId34"/>
    <p:sldId id="320" r:id="rId35"/>
    <p:sldId id="322" r:id="rId36"/>
    <p:sldId id="321" r:id="rId37"/>
    <p:sldId id="323" r:id="rId38"/>
    <p:sldId id="289" r:id="rId39"/>
    <p:sldId id="311" r:id="rId40"/>
    <p:sldId id="312" r:id="rId41"/>
    <p:sldId id="313" r:id="rId42"/>
    <p:sldId id="324" r:id="rId43"/>
    <p:sldId id="285" r:id="rId44"/>
    <p:sldId id="32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1"/>
    <a:srgbClr val="F4B183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2016E-5DE2-4EE1-BB70-33F7D29C70BB}" v="254" dt="2022-05-14T08:10:49.953"/>
    <p1510:client id="{40F5329B-AE4D-180E-5F74-FF97B359F85F}" v="6" dt="2022-05-13T08:25:40.815"/>
    <p1510:client id="{BE73149E-58B8-4FA9-A8DF-D654CBECFEAE}" v="840" dt="2022-05-13T10:24:20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1AAC-4812-457A-A95D-A1DB4941D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BF894-0B5D-478E-8D54-CCBEA619E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23680-FCBF-41D4-8684-5BE5D2FC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F746-5089-4D32-B285-D1EED3141805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7ED1C-2EDF-4782-A15F-E656E9E3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36FAC-D545-42AA-B756-D18B4A82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E9C5-4DF4-491F-8366-8614E649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33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CEAD-3F0C-4682-B868-F30C670E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AB9AD-B4C6-4734-89F5-1E58D7689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65334-CB13-4464-A93B-70C8277BB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F746-5089-4D32-B285-D1EED3141805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EAF7F-5B8F-4EB3-B9C0-A0F57523A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3A838-91DC-458F-876B-DF72306B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E9C5-4DF4-491F-8366-8614E649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55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3A0D3-BB25-4C8A-AE1B-64F33D686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3ABA5-F692-4A0B-8D50-EF268F127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F580-CD51-4EC4-8719-A387A559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F746-5089-4D32-B285-D1EED3141805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2B07B-C175-4126-895A-836A954A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A06D0-3D20-46DD-8B4A-F8F1EEEF1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E9C5-4DF4-491F-8366-8614E649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0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55602-B5E9-4E98-AEC4-169E6626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F17B3-81E6-43C4-8A10-7D383215D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411D9-8E04-41B9-9289-098C5FC3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F746-5089-4D32-B285-D1EED3141805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79737-1823-4723-B1E7-72BF93963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2F18B-F58D-4CDA-81D7-AFB09D33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E9C5-4DF4-491F-8366-8614E649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14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97DA-0D75-4F4C-B98B-1DCDC831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D624F-40C7-4C49-9376-9A241DEE7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DFE48-BD9A-4525-BB4B-4416E624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F746-5089-4D32-B285-D1EED3141805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9889E-E65F-47E1-986B-3AD7C6912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3D4D4-B26C-43B0-81BF-C0ACF15A8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E9C5-4DF4-491F-8366-8614E649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53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D8BD-D647-453C-9BD7-7C420AC1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E9CF3-C861-4C74-B912-608895188B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BA2D27-8170-4E49-87B8-50A69215A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866C5-6DE1-44D5-BBE3-50D28CEF4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F746-5089-4D32-B285-D1EED3141805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BFFBC-F45F-4F36-A109-BD505FD9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7756D-8AC9-43EC-9673-0A902978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E9C5-4DF4-491F-8366-8614E649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38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D95F-6834-4E6B-94DB-3D2A866E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94A1-058E-43E8-8F60-AE2B95EFF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7C2B5-8903-40A2-956A-9DCC58881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DA3A0D-CA3D-4E51-B66A-F95311E80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E19A7-39B4-4B87-9165-E2E81DA25C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97CB72-0E10-4E8C-B92A-F753D01B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F746-5089-4D32-B285-D1EED3141805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7D10F1-1DBD-4AE6-969C-D117527D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91F674-CB05-4A51-AEBD-275F72604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E9C5-4DF4-491F-8366-8614E649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83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27E0-1A84-48CB-99B5-435E8746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FDFFB-DE57-45ED-98FB-2B70995E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F746-5089-4D32-B285-D1EED3141805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1BBCB-3AEF-49C7-9B44-5CA00D4E9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D92A2-69C9-4EE0-B766-D0C9BEAD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E9C5-4DF4-491F-8366-8614E649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00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0A9192-8145-491A-8D36-E73F2BD5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F746-5089-4D32-B285-D1EED3141805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4DDE6-F531-4D02-B1FC-99B15CFD5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717DA-A52B-4420-BF94-8FDD4A08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E9C5-4DF4-491F-8366-8614E649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81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FD339-498E-4A3C-9BA3-6C2E70F82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288DA-F3C5-45F2-820B-CDC1A8217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C827B-0596-414E-B81B-308FAF82F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45E95-3ADC-4012-9A81-67741F75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F746-5089-4D32-B285-D1EED3141805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9F949-E89E-4080-AD61-53642562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13FD7-2167-4E91-B85C-4BE76F7F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E9C5-4DF4-491F-8366-8614E649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143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8FEB-DCC5-42C0-BFBB-4E332A2F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44344-74E1-4AFC-A174-367708AC1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611AD-EB88-40FC-98B1-E11671986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76BBB-0429-4E50-A114-CF1F45D7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8F746-5089-4D32-B285-D1EED3141805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8C2B3-9F5C-485C-9119-6714A7C3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00238-1006-46D1-8C6A-CB8AA06B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DE9C5-4DF4-491F-8366-8614E649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81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6AE732-6BD0-4858-B574-20A857A2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3D3D9B-F2D1-4CBA-9A26-D4FCD9B22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5A311-FBFB-4C5A-9423-DDDDA99DE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8F746-5089-4D32-B285-D1EED3141805}" type="datetimeFigureOut">
              <a:rPr lang="en-GB" smtClean="0"/>
              <a:t>14/05/2022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9937-4142-4BD9-B789-FAE2BB76D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474FD-8135-41AC-BD48-EAFAF995A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DE9C5-4DF4-491F-8366-8614E64956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05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7.png"/><Relationship Id="rId7" Type="http://schemas.openxmlformats.org/officeDocument/2006/relationships/image" Target="../media/image4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1.png"/><Relationship Id="rId10" Type="http://schemas.openxmlformats.org/officeDocument/2006/relationships/image" Target="../media/image46.png"/><Relationship Id="rId4" Type="http://schemas.openxmlformats.org/officeDocument/2006/relationships/image" Target="../media/image18.svg"/><Relationship Id="rId9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8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2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50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8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3.png"/><Relationship Id="rId10" Type="http://schemas.openxmlformats.org/officeDocument/2006/relationships/image" Target="../media/image1.png"/><Relationship Id="rId4" Type="http://schemas.openxmlformats.org/officeDocument/2006/relationships/image" Target="../media/image14.svg"/><Relationship Id="rId9" Type="http://schemas.openxmlformats.org/officeDocument/2006/relationships/image" Target="../media/image2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87A396-8C38-42E1-B66B-EB988EE77C26}"/>
              </a:ext>
            </a:extLst>
          </p:cNvPr>
          <p:cNvSpPr txBox="1"/>
          <p:nvPr/>
        </p:nvSpPr>
        <p:spPr>
          <a:xfrm>
            <a:off x="690516" y="3843381"/>
            <a:ext cx="503105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>
                <a:solidFill>
                  <a:srgbClr val="00B0F0"/>
                </a:solidFill>
                <a:latin typeface="Segoe UI Semibold" panose="020B0702040204020203" pitchFamily="34" charset="0"/>
                <a:ea typeface="Roboto Slab ExtraLight" pitchFamily="2" charset="0"/>
                <a:cs typeface="Segoe UI Semibold" panose="020B0702040204020203" pitchFamily="34" charset="0"/>
              </a:rPr>
              <a:t>#DataWeekender CU5</a:t>
            </a:r>
          </a:p>
          <a:p>
            <a:r>
              <a:rPr lang="en-GB" sz="320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Saturday 14</a:t>
            </a:r>
            <a:r>
              <a:rPr lang="en-GB" sz="3200" baseline="3000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</a:t>
            </a:r>
            <a:r>
              <a:rPr lang="en-GB" sz="3200">
                <a:solidFill>
                  <a:srgbClr val="00B0F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May 2022</a:t>
            </a:r>
            <a:endParaRPr lang="en-GB" sz="3200">
              <a:solidFill>
                <a:srgbClr val="00B0F0"/>
              </a:solidFill>
            </a:endParaRPr>
          </a:p>
        </p:txBody>
      </p:sp>
      <p:pic>
        <p:nvPicPr>
          <p:cNvPr id="3" name="Picture 2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1AD2D660-51AC-61BB-8EE5-EF034D949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804" y="835261"/>
            <a:ext cx="2508863" cy="252793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FF29313-EBBC-DE58-D78A-756AD5ED1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997" y="4087771"/>
            <a:ext cx="2664664" cy="1849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FAAEC4-CAA0-B9E8-ED4B-79E721708C0B}"/>
              </a:ext>
            </a:extLst>
          </p:cNvPr>
          <p:cNvSpPr txBox="1"/>
          <p:nvPr/>
        </p:nvSpPr>
        <p:spPr>
          <a:xfrm>
            <a:off x="690516" y="835261"/>
            <a:ext cx="78983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200" b="1" i="0">
                <a:solidFill>
                  <a:schemeClr val="bg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The Essential Guide to the new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7D170A-2236-613E-B036-0D4E6842FF31}"/>
              </a:ext>
            </a:extLst>
          </p:cNvPr>
          <p:cNvSpPr txBox="1"/>
          <p:nvPr/>
        </p:nvSpPr>
        <p:spPr>
          <a:xfrm>
            <a:off x="690516" y="1444960"/>
            <a:ext cx="87812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ctr"/>
            <a:r>
              <a:rPr lang="en-GB" sz="6000" b="0" i="0">
                <a:solidFill>
                  <a:schemeClr val="bg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Certified</a:t>
            </a:r>
            <a:endParaRPr lang="en-GB" sz="600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algn="l" fontAlgn="ctr"/>
            <a:r>
              <a:rPr lang="en-GB" sz="3600" b="0" i="0">
                <a:solidFill>
                  <a:schemeClr val="bg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Azure Enterprise Data Analyst Associate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7E263F-1EE8-B759-8408-0651D5BB16A3}"/>
              </a:ext>
            </a:extLst>
          </p:cNvPr>
          <p:cNvSpPr txBox="1"/>
          <p:nvPr/>
        </p:nvSpPr>
        <p:spPr>
          <a:xfrm>
            <a:off x="690516" y="3162654"/>
            <a:ext cx="609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>
                <a:solidFill>
                  <a:schemeClr val="bg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DP-500 Exam Guidance</a:t>
            </a:r>
            <a:endParaRPr lang="en-GB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C616E-042D-B987-EC8A-F0A667BCB14C}"/>
              </a:ext>
            </a:extLst>
          </p:cNvPr>
          <p:cNvSpPr txBox="1"/>
          <p:nvPr/>
        </p:nvSpPr>
        <p:spPr>
          <a:xfrm>
            <a:off x="690516" y="5339888"/>
            <a:ext cx="47891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>
                <a:solidFill>
                  <a:schemeClr val="bg1"/>
                </a:solidFill>
                <a:latin typeface="Segoe UI Semibold" panose="020B0702040204020203" pitchFamily="34" charset="0"/>
                <a:ea typeface="Roboto Slab ExtraLight" pitchFamily="2" charset="0"/>
                <a:cs typeface="Segoe UI Semibold" panose="020B0702040204020203" pitchFamily="34" charset="0"/>
              </a:rPr>
              <a:t>Nikola Ilic &amp; Andy Cutler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851710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7C92E-7F65-45AE-2255-7D5436CE32C0}"/>
              </a:ext>
            </a:extLst>
          </p:cNvPr>
          <p:cNvSpPr txBox="1"/>
          <p:nvPr/>
        </p:nvSpPr>
        <p:spPr>
          <a:xfrm>
            <a:off x="1267479" y="83771"/>
            <a:ext cx="112725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SegoeUI-Semibold"/>
                <a:cs typeface="Segoe UI Semibold" panose="020B0702040204020203" pitchFamily="34" charset="0"/>
              </a:rPr>
              <a:t>Integrating and Scanning Power BI with Microsoft Purview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EBA064-F77A-668C-E222-3909200B7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041" y="1638274"/>
            <a:ext cx="7068008" cy="421043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6D05E5-26EA-97B9-9793-204D96A9001D}"/>
              </a:ext>
            </a:extLst>
          </p:cNvPr>
          <p:cNvSpPr txBox="1"/>
          <p:nvPr/>
        </p:nvSpPr>
        <p:spPr>
          <a:xfrm>
            <a:off x="131551" y="1925001"/>
            <a:ext cx="46934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Purview will scan and register the following assets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0BE66-FDE9-0E05-961A-7E4890C66F5E}"/>
              </a:ext>
            </a:extLst>
          </p:cNvPr>
          <p:cNvSpPr txBox="1"/>
          <p:nvPr/>
        </p:nvSpPr>
        <p:spPr>
          <a:xfrm>
            <a:off x="298951" y="2753772"/>
            <a:ext cx="3319015" cy="1709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Dashboards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Reports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Datasets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Dataflows</a:t>
            </a:r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DE45CC-480F-1311-C8F0-663614AEFBA9}"/>
              </a:ext>
            </a:extLst>
          </p:cNvPr>
          <p:cNvSpPr txBox="1"/>
          <p:nvPr/>
        </p:nvSpPr>
        <p:spPr>
          <a:xfrm>
            <a:off x="131551" y="4925379"/>
            <a:ext cx="44059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Purview will create lineage between Power BI assets and and source data connections</a:t>
            </a:r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CAA869-6A22-BF67-88E6-BF3718A178D5}"/>
              </a:ext>
            </a:extLst>
          </p:cNvPr>
          <p:cNvSpPr txBox="1"/>
          <p:nvPr/>
        </p:nvSpPr>
        <p:spPr>
          <a:xfrm>
            <a:off x="131551" y="824625"/>
            <a:ext cx="117614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Microsoft Purview is a data governance service which catalogues an organisations data estate including Power BI tenants </a:t>
            </a:r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46361A-058D-F5FB-3EB0-254A9CF60BC4}"/>
              </a:ext>
            </a:extLst>
          </p:cNvPr>
          <p:cNvCxnSpPr/>
          <p:nvPr/>
        </p:nvCxnSpPr>
        <p:spPr>
          <a:xfrm>
            <a:off x="276568" y="1715912"/>
            <a:ext cx="339315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45C202-803A-39AC-C77E-971F33945190}"/>
              </a:ext>
            </a:extLst>
          </p:cNvPr>
          <p:cNvCxnSpPr/>
          <p:nvPr/>
        </p:nvCxnSpPr>
        <p:spPr>
          <a:xfrm>
            <a:off x="276568" y="4689150"/>
            <a:ext cx="339315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>
            <a:extLst>
              <a:ext uri="{FF2B5EF4-FFF2-40B4-BE49-F238E27FC236}">
                <a16:creationId xmlns:a16="http://schemas.microsoft.com/office/drawing/2014/main" id="{94004165-8E1A-AC87-A770-34D2093A2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87382" y="-272301"/>
            <a:ext cx="1500739" cy="1235365"/>
          </a:xfrm>
          <a:prstGeom prst="rect">
            <a:avLst/>
          </a:prstGeom>
        </p:spPr>
      </p:pic>
      <p:pic>
        <p:nvPicPr>
          <p:cNvPr id="17" name="Picture 16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10748FBA-DADA-BA38-F7D9-FA3C5668F4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9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BDEF7B-95CF-8557-F5CC-4C3D72A00BD4}"/>
              </a:ext>
            </a:extLst>
          </p:cNvPr>
          <p:cNvSpPr txBox="1"/>
          <p:nvPr/>
        </p:nvSpPr>
        <p:spPr>
          <a:xfrm>
            <a:off x="1115554" y="12087"/>
            <a:ext cx="112725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SegoeUI-Semibold"/>
                <a:cs typeface="Segoe UI Semibold" panose="020B0702040204020203" pitchFamily="34" charset="0"/>
              </a:rPr>
              <a:t>Using the Data Map and Data Catalog in Microsoft Purview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26CBE0-ED10-A0A4-9EC2-7D6FF1CCD033}"/>
              </a:ext>
            </a:extLst>
          </p:cNvPr>
          <p:cNvSpPr txBox="1"/>
          <p:nvPr/>
        </p:nvSpPr>
        <p:spPr>
          <a:xfrm>
            <a:off x="131551" y="824625"/>
            <a:ext cx="4823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Map in Purview allows: </a:t>
            </a:r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92D8FB-5ED7-7206-6BF1-3FB377FDC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4732" y="3714871"/>
            <a:ext cx="6938317" cy="250701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E282A8-C98E-4679-82AD-95AC6DF40978}"/>
              </a:ext>
            </a:extLst>
          </p:cNvPr>
          <p:cNvSpPr txBox="1"/>
          <p:nvPr/>
        </p:nvSpPr>
        <p:spPr>
          <a:xfrm>
            <a:off x="131551" y="3592058"/>
            <a:ext cx="4823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Catalog in Purview allows: 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B97F64-1924-46C0-75A7-D10C7DAC7A88}"/>
              </a:ext>
            </a:extLst>
          </p:cNvPr>
          <p:cNvSpPr txBox="1"/>
          <p:nvPr/>
        </p:nvSpPr>
        <p:spPr>
          <a:xfrm>
            <a:off x="202065" y="1287737"/>
            <a:ext cx="4464826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Registering new Data 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Viewing data sources in Collections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Initiate Scans on Data Sources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B1791D-ACC4-7CC6-0A56-8A23DAA2B699}"/>
              </a:ext>
            </a:extLst>
          </p:cNvPr>
          <p:cNvSpPr txBox="1"/>
          <p:nvPr/>
        </p:nvSpPr>
        <p:spPr>
          <a:xfrm>
            <a:off x="202065" y="4093090"/>
            <a:ext cx="4671860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Browse assets by either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Collection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Source Type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Search for assets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Define and Manage a Business Glossary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27BC79EB-B87E-344F-4E76-7C349E0898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87382" y="-272301"/>
            <a:ext cx="1500739" cy="1235365"/>
          </a:xfrm>
          <a:prstGeom prst="rect">
            <a:avLst/>
          </a:prstGeom>
        </p:spPr>
      </p:pic>
      <p:pic>
        <p:nvPicPr>
          <p:cNvPr id="12" name="Picture 11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86BA784A-2972-31CA-7885-4512FC755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BBCEA0-08B4-B35D-74B7-15E18BFE70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4732" y="821008"/>
            <a:ext cx="6938317" cy="2454291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46E047-441E-3B13-6391-0903DBF2600E}"/>
              </a:ext>
            </a:extLst>
          </p:cNvPr>
          <p:cNvSpPr/>
          <p:nvPr/>
        </p:nvSpPr>
        <p:spPr>
          <a:xfrm>
            <a:off x="7608498" y="1279111"/>
            <a:ext cx="621102" cy="2908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17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7C92E-7F65-45AE-2255-7D5436CE32C0}"/>
              </a:ext>
            </a:extLst>
          </p:cNvPr>
          <p:cNvSpPr txBox="1"/>
          <p:nvPr/>
        </p:nvSpPr>
        <p:spPr>
          <a:xfrm>
            <a:off x="4663196" y="108737"/>
            <a:ext cx="27375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UI-Semibold"/>
                <a:cs typeface="Segoe UI Semibold" panose="020B0702040204020203" pitchFamily="34" charset="0"/>
              </a:rPr>
              <a:t>Power BI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410B5-C7E7-DBE8-1ACE-7000D4811C04}"/>
              </a:ext>
            </a:extLst>
          </p:cNvPr>
          <p:cNvSpPr txBox="1"/>
          <p:nvPr/>
        </p:nvSpPr>
        <p:spPr>
          <a:xfrm>
            <a:off x="1051704" y="1808997"/>
            <a:ext cx="9435142" cy="35394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GB" sz="2800">
                <a:solidFill>
                  <a:schemeClr val="bg1"/>
                </a:solidFill>
                <a:latin typeface="Segoe UI Semibold"/>
                <a:cs typeface="Segoe UI Semibold"/>
              </a:rPr>
              <a:t>Data Model Creation &amp; Management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>
                <a:solidFill>
                  <a:schemeClr val="bg1"/>
                </a:solidFill>
                <a:latin typeface="Segoe UI Semibold"/>
                <a:cs typeface="Segoe UI Semibold"/>
              </a:rPr>
              <a:t>Performance &amp; Optimization</a:t>
            </a:r>
            <a:endParaRPr lang="en-GB" sz="280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>
                <a:solidFill>
                  <a:schemeClr val="bg1"/>
                </a:solidFill>
                <a:latin typeface="Segoe UI Semibold"/>
                <a:cs typeface="Segoe UI Semibold"/>
              </a:rPr>
              <a:t>Administration and Governance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>
                <a:solidFill>
                  <a:schemeClr val="bg1"/>
                </a:solidFill>
                <a:latin typeface="Segoe UI Semibold"/>
                <a:cs typeface="Segoe UI Semibold"/>
              </a:rPr>
              <a:t>Data Visualisation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EFC28-480F-9EC3-0394-A3216BD73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752" y="108737"/>
            <a:ext cx="370794" cy="473290"/>
          </a:xfrm>
          <a:prstGeom prst="rect">
            <a:avLst/>
          </a:prstGeom>
        </p:spPr>
      </p:pic>
      <p:pic>
        <p:nvPicPr>
          <p:cNvPr id="8" name="Picture 7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EC39F4D0-B7E6-EF39-4A92-4C0D44B3B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0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7C92E-7F65-45AE-2255-7D5436CE32C0}"/>
              </a:ext>
            </a:extLst>
          </p:cNvPr>
          <p:cNvSpPr txBox="1"/>
          <p:nvPr/>
        </p:nvSpPr>
        <p:spPr>
          <a:xfrm>
            <a:off x="1215985" y="335356"/>
            <a:ext cx="943514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SegoeUI-Semibold"/>
                <a:cs typeface="Segoe UI Semibold"/>
              </a:rPr>
              <a:t>Composite Models</a:t>
            </a:r>
            <a:endParaRPr lang="de-DE" sz="2400" dirty="0">
              <a:latin typeface="SegoeUI-Semibold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ED710EF0-C0F2-5D0D-39AB-D1FDF33AB9A2}"/>
              </a:ext>
            </a:extLst>
          </p:cNvPr>
          <p:cNvSpPr txBox="1"/>
          <p:nvPr/>
        </p:nvSpPr>
        <p:spPr>
          <a:xfrm>
            <a:off x="829945" y="2069093"/>
            <a:ext cx="11180310" cy="195104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Segoe UI Semibold"/>
                <a:cs typeface="Segoe UI Semibold"/>
              </a:rPr>
              <a:t>2 "versions" of Composite models</a:t>
            </a:r>
            <a:endParaRPr lang="de-DE" dirty="0">
              <a:solidFill>
                <a:schemeClr val="bg1">
                  <a:lumMod val="95000"/>
                </a:schemeClr>
              </a:solidFill>
              <a:cs typeface="Calibri" panose="020F0502020204030204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Segoe UI Semibold"/>
                <a:cs typeface="Segoe UI Semibold"/>
              </a:rPr>
              <a:t>Combine 1 or more </a:t>
            </a:r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Segoe UI Semibold"/>
                <a:cs typeface="Segoe UI Semibold"/>
              </a:rPr>
              <a:t>DirectQuery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Segoe UI Semibold"/>
                <a:cs typeface="Segoe UI Semibold"/>
              </a:rPr>
              <a:t> sources</a:t>
            </a:r>
            <a:endParaRPr lang="en-GB" sz="2800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Segoe UI Semibold"/>
                <a:cs typeface="Segoe UI Semibold"/>
              </a:rPr>
              <a:t>Combine 1 or more </a:t>
            </a:r>
            <a:r>
              <a:rPr lang="en-GB" sz="2800" dirty="0" err="1">
                <a:solidFill>
                  <a:schemeClr val="bg1">
                    <a:lumMod val="95000"/>
                  </a:schemeClr>
                </a:solidFill>
                <a:latin typeface="Segoe UI Semibold"/>
                <a:cs typeface="Segoe UI Semibold"/>
              </a:rPr>
              <a:t>DirectQuery</a:t>
            </a: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Segoe UI Semibold"/>
                <a:cs typeface="Segoe UI Semibold"/>
              </a:rPr>
              <a:t> sources AND Import mode</a:t>
            </a:r>
            <a:endParaRPr lang="en-GB" sz="2800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23B5A-D4F7-AAEA-283D-470EB50B0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752" y="108737"/>
            <a:ext cx="370794" cy="473290"/>
          </a:xfrm>
          <a:prstGeom prst="rect">
            <a:avLst/>
          </a:prstGeom>
        </p:spPr>
      </p:pic>
      <p:pic>
        <p:nvPicPr>
          <p:cNvPr id="7" name="Picture 6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0916CE70-A7BC-A8B8-4DC3-918A9D45D3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6EDE55-9E91-B66A-8CC1-AFAF820F1E7C}"/>
              </a:ext>
            </a:extLst>
          </p:cNvPr>
          <p:cNvSpPr txBox="1"/>
          <p:nvPr/>
        </p:nvSpPr>
        <p:spPr>
          <a:xfrm>
            <a:off x="4043934" y="6202867"/>
            <a:ext cx="6094476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>
                <a:solidFill>
                  <a:schemeClr val="bg1"/>
                </a:solidFill>
                <a:latin typeface="Segoe UI Semibold"/>
                <a:cs typeface="Segoe UI Semibold"/>
              </a:rPr>
              <a:t>Data Model Creation &amp; Management</a:t>
            </a:r>
          </a:p>
        </p:txBody>
      </p:sp>
    </p:spTree>
    <p:extLst>
      <p:ext uri="{BB962C8B-B14F-4D97-AF65-F5344CB8AC3E}">
        <p14:creationId xmlns:p14="http://schemas.microsoft.com/office/powerpoint/2010/main" val="189091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7C92E-7F65-45AE-2255-7D5436CE32C0}"/>
              </a:ext>
            </a:extLst>
          </p:cNvPr>
          <p:cNvSpPr txBox="1"/>
          <p:nvPr/>
        </p:nvSpPr>
        <p:spPr>
          <a:xfrm>
            <a:off x="1215985" y="335356"/>
            <a:ext cx="943514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SegoeUI-Semibold"/>
                <a:cs typeface="Segoe UI Semibold"/>
              </a:rPr>
              <a:t>Composite Models</a:t>
            </a:r>
            <a:endParaRPr lang="de-DE" sz="2400" dirty="0">
              <a:latin typeface="SegoeUI-Semibold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ED710EF0-C0F2-5D0D-39AB-D1FDF33AB9A2}"/>
              </a:ext>
            </a:extLst>
          </p:cNvPr>
          <p:cNvSpPr txBox="1"/>
          <p:nvPr/>
        </p:nvSpPr>
        <p:spPr>
          <a:xfrm>
            <a:off x="620427" y="1006237"/>
            <a:ext cx="11202722" cy="130471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Segoe UI Semibold"/>
                <a:cs typeface="Segoe UI Semibold"/>
              </a:rPr>
              <a:t>All Imported data = 1 source</a:t>
            </a:r>
            <a:endParaRPr lang="de-DE" dirty="0">
              <a:solidFill>
                <a:schemeClr val="bg1">
                  <a:lumMod val="95000"/>
                </a:schemeClr>
              </a:solidFill>
              <a:cs typeface="Calibri" panose="020F0502020204030204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GB" sz="2800" dirty="0">
                <a:solidFill>
                  <a:schemeClr val="bg1">
                    <a:lumMod val="95000"/>
                  </a:schemeClr>
                </a:solidFill>
                <a:latin typeface="Segoe UI Semibold"/>
                <a:cs typeface="Segoe UI Semibold"/>
              </a:rPr>
              <a:t>Regular vs Limited relationships</a:t>
            </a:r>
            <a:endParaRPr lang="en-GB" sz="2800" dirty="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7C1A83D-5338-973E-9B68-53EE7B86220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Text hinzufügen</a:t>
            </a:r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61DF19B0-7D07-AED1-E93C-F3201212A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302" y="2431826"/>
            <a:ext cx="5575286" cy="3650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A432A9-A068-5562-3DB4-E95540DC4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7752" y="108737"/>
            <a:ext cx="370794" cy="473290"/>
          </a:xfrm>
          <a:prstGeom prst="rect">
            <a:avLst/>
          </a:prstGeom>
        </p:spPr>
      </p:pic>
      <p:pic>
        <p:nvPicPr>
          <p:cNvPr id="10" name="Picture 9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5293C572-8F2C-DA2C-C64C-F21DB6E5D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132139-A8C8-94E5-8347-949C9F988BC4}"/>
              </a:ext>
            </a:extLst>
          </p:cNvPr>
          <p:cNvSpPr txBox="1"/>
          <p:nvPr/>
        </p:nvSpPr>
        <p:spPr>
          <a:xfrm>
            <a:off x="4043934" y="6202867"/>
            <a:ext cx="6094476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>
                <a:solidFill>
                  <a:schemeClr val="bg1"/>
                </a:solidFill>
                <a:latin typeface="Segoe UI Semibold"/>
                <a:cs typeface="Segoe UI Semibold"/>
              </a:rPr>
              <a:t>Data Model Creation &amp; Management</a:t>
            </a:r>
          </a:p>
        </p:txBody>
      </p:sp>
    </p:spTree>
    <p:extLst>
      <p:ext uri="{BB962C8B-B14F-4D97-AF65-F5344CB8AC3E}">
        <p14:creationId xmlns:p14="http://schemas.microsoft.com/office/powerpoint/2010/main" val="258954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7C92E-7F65-45AE-2255-7D5436CE32C0}"/>
              </a:ext>
            </a:extLst>
          </p:cNvPr>
          <p:cNvSpPr txBox="1"/>
          <p:nvPr/>
        </p:nvSpPr>
        <p:spPr>
          <a:xfrm>
            <a:off x="1215985" y="335356"/>
            <a:ext cx="943514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SegoeUI-Semibold"/>
                <a:cs typeface="Segoe UI Semibold"/>
              </a:rPr>
              <a:t>Aggregations</a:t>
            </a:r>
            <a:endParaRPr lang="de-DE" sz="4000" dirty="0">
              <a:solidFill>
                <a:schemeClr val="bg1"/>
              </a:solidFill>
              <a:latin typeface="SegoeUI-Semibold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ED710EF0-C0F2-5D0D-39AB-D1FDF33AB9A2}"/>
              </a:ext>
            </a:extLst>
          </p:cNvPr>
          <p:cNvSpPr txBox="1"/>
          <p:nvPr/>
        </p:nvSpPr>
        <p:spPr>
          <a:xfrm>
            <a:off x="509103" y="1828461"/>
            <a:ext cx="11180310" cy="22165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NZ" sz="3200" dirty="0">
                <a:solidFill>
                  <a:schemeClr val="bg1"/>
                </a:solidFill>
                <a:latin typeface="Segoe UI"/>
                <a:cs typeface="Segoe UI"/>
              </a:rPr>
              <a:t>User-defined vs Automatic</a:t>
            </a:r>
            <a:endParaRPr lang="de-DE" dirty="0">
              <a:solidFill>
                <a:schemeClr val="bg1"/>
              </a:solidFill>
              <a:latin typeface="Segoe UI"/>
              <a:cs typeface="Segoe UI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NZ" sz="3200" dirty="0">
                <a:solidFill>
                  <a:schemeClr val="bg1"/>
                </a:solidFill>
                <a:latin typeface="Segoe UI"/>
                <a:cs typeface="Segoe UI"/>
              </a:rPr>
              <a:t>Reducing the amount of data</a:t>
            </a:r>
            <a:endParaRPr lang="en-GB" sz="2800" dirty="0">
              <a:solidFill>
                <a:schemeClr val="bg1"/>
              </a:solidFill>
              <a:latin typeface="Segoe UI"/>
              <a:cs typeface="Segoe UI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NZ" sz="3200" b="1" dirty="0">
                <a:solidFill>
                  <a:schemeClr val="accent4"/>
                </a:solidFill>
                <a:latin typeface="Segoe UI"/>
                <a:cs typeface="Segoe UI"/>
              </a:rPr>
              <a:t>Make Power BI "aware" of aggregated tables!</a:t>
            </a:r>
          </a:p>
        </p:txBody>
      </p:sp>
      <p:pic>
        <p:nvPicPr>
          <p:cNvPr id="5" name="Picture 4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D247406F-9E3C-7821-6F01-E503F37F8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866C21-04CE-0ADA-6AD1-0E21C21B70B4}"/>
              </a:ext>
            </a:extLst>
          </p:cNvPr>
          <p:cNvSpPr txBox="1"/>
          <p:nvPr/>
        </p:nvSpPr>
        <p:spPr>
          <a:xfrm>
            <a:off x="4210812" y="6196604"/>
            <a:ext cx="3625596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>
                <a:solidFill>
                  <a:schemeClr val="bg1"/>
                </a:solidFill>
                <a:latin typeface="Segoe UI Semibold"/>
                <a:cs typeface="Segoe UI Semibold"/>
              </a:rPr>
              <a:t>Performance &amp; Optimization</a:t>
            </a:r>
            <a:endParaRPr lang="en-GB" sz="180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07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7C92E-7F65-45AE-2255-7D5436CE32C0}"/>
              </a:ext>
            </a:extLst>
          </p:cNvPr>
          <p:cNvSpPr txBox="1"/>
          <p:nvPr/>
        </p:nvSpPr>
        <p:spPr>
          <a:xfrm>
            <a:off x="1215985" y="335356"/>
            <a:ext cx="943514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SegoeUI-Semibold"/>
                <a:cs typeface="Segoe UI Semibold"/>
              </a:rPr>
              <a:t>Aggregations</a:t>
            </a:r>
            <a:endParaRPr lang="de-DE" sz="2000" dirty="0">
              <a:solidFill>
                <a:schemeClr val="bg1"/>
              </a:solidFill>
              <a:latin typeface="SegoeUI-Semibold"/>
            </a:endParaRPr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53EE7684-1E1E-B94B-0DF7-F091EBE22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695" y="1110188"/>
            <a:ext cx="5824817" cy="47720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7000B0-04D1-37DA-AAC2-83DAE8F60BEB}"/>
              </a:ext>
            </a:extLst>
          </p:cNvPr>
          <p:cNvSpPr txBox="1"/>
          <p:nvPr/>
        </p:nvSpPr>
        <p:spPr>
          <a:xfrm>
            <a:off x="105691" y="2243079"/>
            <a:ext cx="5599780" cy="195104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NZ" sz="2800" b="1">
                <a:solidFill>
                  <a:schemeClr val="accent6">
                    <a:lumMod val="40000"/>
                    <a:lumOff val="60000"/>
                  </a:schemeClr>
                </a:solidFill>
                <a:latin typeface="Segoe UI"/>
                <a:cs typeface="Segoe UI"/>
              </a:rPr>
              <a:t>Original table = </a:t>
            </a:r>
            <a:r>
              <a:rPr lang="en-NZ" sz="2800" b="1" err="1">
                <a:solidFill>
                  <a:schemeClr val="accent6">
                    <a:lumMod val="40000"/>
                    <a:lumOff val="60000"/>
                  </a:schemeClr>
                </a:solidFill>
                <a:latin typeface="Segoe UI"/>
                <a:cs typeface="Segoe UI"/>
              </a:rPr>
              <a:t>DirectQuery</a:t>
            </a:r>
            <a:endParaRPr lang="en-NZ" sz="2800" b="1">
              <a:solidFill>
                <a:schemeClr val="accent6">
                  <a:lumMod val="40000"/>
                  <a:lumOff val="60000"/>
                </a:schemeClr>
              </a:solidFill>
              <a:latin typeface="Segoe UI"/>
              <a:cs typeface="Segoe UI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NZ" sz="2800" b="1">
                <a:solidFill>
                  <a:schemeClr val="accent2">
                    <a:lumMod val="60000"/>
                    <a:lumOff val="40000"/>
                  </a:schemeClr>
                </a:solidFill>
                <a:latin typeface="Segoe UI"/>
                <a:cs typeface="Segoe UI"/>
              </a:rPr>
              <a:t>Dim tables = Dual</a:t>
            </a: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NZ" sz="2800" b="1">
                <a:solidFill>
                  <a:schemeClr val="accent4"/>
                </a:solidFill>
                <a:latin typeface="Segoe UI"/>
                <a:cs typeface="Segoe UI"/>
              </a:rPr>
              <a:t>Agg tables = Import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4BBF6-09E0-72D2-8D63-85CE762CD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7752" y="108737"/>
            <a:ext cx="370794" cy="473290"/>
          </a:xfrm>
          <a:prstGeom prst="rect">
            <a:avLst/>
          </a:prstGeom>
        </p:spPr>
      </p:pic>
      <p:pic>
        <p:nvPicPr>
          <p:cNvPr id="8" name="Picture 7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B42F4BF2-AE56-E884-9CBC-8B42542613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916EDD-BEC6-999E-1C8F-19F734DB4ECD}"/>
              </a:ext>
            </a:extLst>
          </p:cNvPr>
          <p:cNvSpPr txBox="1"/>
          <p:nvPr/>
        </p:nvSpPr>
        <p:spPr>
          <a:xfrm>
            <a:off x="4210812" y="6196604"/>
            <a:ext cx="3625596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>
                <a:solidFill>
                  <a:schemeClr val="bg1"/>
                </a:solidFill>
                <a:latin typeface="Segoe UI Semibold"/>
                <a:cs typeface="Segoe UI Semibold"/>
              </a:rPr>
              <a:t>Performance &amp; Optimization</a:t>
            </a:r>
            <a:endParaRPr lang="en-GB" sz="180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378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7C92E-7F65-45AE-2255-7D5436CE32C0}"/>
              </a:ext>
            </a:extLst>
          </p:cNvPr>
          <p:cNvSpPr txBox="1"/>
          <p:nvPr/>
        </p:nvSpPr>
        <p:spPr>
          <a:xfrm>
            <a:off x="1215985" y="335356"/>
            <a:ext cx="943514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SegoeUI-Semibold"/>
                <a:cs typeface="Segoe UI Semibold"/>
              </a:rPr>
              <a:t>DAX Variables &amp; Handling Blanks</a:t>
            </a:r>
            <a:endParaRPr lang="de-DE" sz="4000" dirty="0">
              <a:solidFill>
                <a:schemeClr val="bg1"/>
              </a:solidFill>
              <a:latin typeface="SegoeUI-Semibold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ED710EF0-C0F2-5D0D-39AB-D1FDF33AB9A2}"/>
              </a:ext>
            </a:extLst>
          </p:cNvPr>
          <p:cNvSpPr txBox="1"/>
          <p:nvPr/>
        </p:nvSpPr>
        <p:spPr>
          <a:xfrm>
            <a:off x="572209" y="3391387"/>
            <a:ext cx="5308428" cy="195104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Segoe UI Semibold"/>
                <a:cs typeface="Segoe UI Semibold"/>
              </a:rPr>
              <a:t>Reusable logic</a:t>
            </a:r>
            <a:endParaRPr lang="de-DE">
              <a:solidFill>
                <a:schemeClr val="bg1">
                  <a:lumMod val="95000"/>
                </a:schemeClr>
              </a:solidFill>
              <a:cs typeface="Calibri" panose="020F0502020204030204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Segoe UI Semibold"/>
                <a:cs typeface="Segoe UI Semibold"/>
              </a:rPr>
              <a:t>Code readability</a:t>
            </a:r>
            <a:endParaRPr lang="en-GB" sz="280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Segoe UI Semibold"/>
                <a:cs typeface="Segoe UI Semibold"/>
              </a:rPr>
              <a:t>Performance improvement</a:t>
            </a:r>
            <a:endParaRPr lang="en-GB" sz="280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4C69E47B-6639-F109-E7F7-32649A8E03C0}"/>
              </a:ext>
            </a:extLst>
          </p:cNvPr>
          <p:cNvSpPr txBox="1"/>
          <p:nvPr/>
        </p:nvSpPr>
        <p:spPr>
          <a:xfrm>
            <a:off x="7351767" y="3391387"/>
            <a:ext cx="4120605" cy="195104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Segoe UI Semibold"/>
                <a:cs typeface="Segoe UI Semibold"/>
              </a:rPr>
              <a:t>IF statement</a:t>
            </a:r>
            <a:endParaRPr lang="de-DE">
              <a:solidFill>
                <a:schemeClr val="bg1">
                  <a:lumMod val="95000"/>
                </a:schemeClr>
              </a:solidFill>
              <a:cs typeface="Calibri" panose="020F0502020204030204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GB" sz="2800">
                <a:solidFill>
                  <a:schemeClr val="bg1">
                    <a:lumMod val="95000"/>
                  </a:schemeClr>
                </a:solidFill>
                <a:latin typeface="Segoe UI Semibold"/>
                <a:cs typeface="Segoe UI Semibold"/>
              </a:rPr>
              <a:t>COALESCE()</a:t>
            </a:r>
            <a:endParaRPr lang="en-GB" sz="2800">
              <a:solidFill>
                <a:schemeClr val="bg1">
                  <a:lumMod val="95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GB" sz="2800">
                <a:solidFill>
                  <a:schemeClr val="accent4">
                    <a:lumMod val="40000"/>
                    <a:lumOff val="60000"/>
                  </a:schemeClr>
                </a:solidFill>
                <a:latin typeface="Segoe UI Semibold"/>
                <a:cs typeface="Segoe UI Semibold"/>
              </a:rPr>
              <a:t>Be careful!!!</a:t>
            </a:r>
            <a:endParaRPr lang="en-GB" sz="2800">
              <a:solidFill>
                <a:schemeClr val="accent4">
                  <a:lumMod val="40000"/>
                  <a:lumOff val="6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Grafik 7">
            <a:extLst>
              <a:ext uri="{FF2B5EF4-FFF2-40B4-BE49-F238E27FC236}">
                <a16:creationId xmlns:a16="http://schemas.microsoft.com/office/drawing/2014/main" id="{9DFD879C-C4D6-410D-AABC-7399FDD0A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12" y="2158650"/>
            <a:ext cx="4536142" cy="1274435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AB86F87-0A87-3308-EC83-C732940697DD}"/>
              </a:ext>
            </a:extLst>
          </p:cNvPr>
          <p:cNvSpPr txBox="1"/>
          <p:nvPr/>
        </p:nvSpPr>
        <p:spPr>
          <a:xfrm>
            <a:off x="1642783" y="147469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3200">
                <a:solidFill>
                  <a:srgbClr val="B4C6E7"/>
                </a:solidFill>
                <a:latin typeface="SegoeUI-Semibold"/>
                <a:cs typeface="Calibri"/>
              </a:rPr>
              <a:t>Variables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DE52CDF-0C36-0618-C6C1-0E0B08F28BD1}"/>
              </a:ext>
            </a:extLst>
          </p:cNvPr>
          <p:cNvSpPr txBox="1"/>
          <p:nvPr/>
        </p:nvSpPr>
        <p:spPr>
          <a:xfrm>
            <a:off x="7458636" y="1474695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3200">
                <a:solidFill>
                  <a:srgbClr val="B4C6E7"/>
                </a:solidFill>
                <a:latin typeface="SegoeUI-Semibold"/>
                <a:cs typeface="Calibri"/>
              </a:rPr>
              <a:t>Blanks</a:t>
            </a:r>
          </a:p>
        </p:txBody>
      </p:sp>
      <p:pic>
        <p:nvPicPr>
          <p:cNvPr id="9" name="Grafik 10" descr="Blind mit einfarbiger Füllung">
            <a:extLst>
              <a:ext uri="{FF2B5EF4-FFF2-40B4-BE49-F238E27FC236}">
                <a16:creationId xmlns:a16="http://schemas.microsoft.com/office/drawing/2014/main" id="{53BF582A-54CA-A327-C29E-B3255239EA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91183" y="2052918"/>
            <a:ext cx="1855693" cy="11945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512E33-6DDB-70C0-35EB-582DFA5838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37752" y="108737"/>
            <a:ext cx="370794" cy="473290"/>
          </a:xfrm>
          <a:prstGeom prst="rect">
            <a:avLst/>
          </a:prstGeom>
        </p:spPr>
      </p:pic>
      <p:pic>
        <p:nvPicPr>
          <p:cNvPr id="12" name="Picture 11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9979E179-D95D-579F-B5EA-05F227501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867AA38-8D38-CA42-7489-19C3C35ACC4F}"/>
              </a:ext>
            </a:extLst>
          </p:cNvPr>
          <p:cNvSpPr txBox="1"/>
          <p:nvPr/>
        </p:nvSpPr>
        <p:spPr>
          <a:xfrm>
            <a:off x="4043934" y="6202867"/>
            <a:ext cx="6094476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>
                <a:solidFill>
                  <a:schemeClr val="bg1"/>
                </a:solidFill>
                <a:latin typeface="Segoe UI Semibold"/>
                <a:cs typeface="Segoe UI Semibold"/>
              </a:rPr>
              <a:t>Data Model Creation &amp; Management</a:t>
            </a:r>
          </a:p>
        </p:txBody>
      </p:sp>
    </p:spTree>
    <p:extLst>
      <p:ext uri="{BB962C8B-B14F-4D97-AF65-F5344CB8AC3E}">
        <p14:creationId xmlns:p14="http://schemas.microsoft.com/office/powerpoint/2010/main" val="768390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7C92E-7F65-45AE-2255-7D5436CE32C0}"/>
              </a:ext>
            </a:extLst>
          </p:cNvPr>
          <p:cNvSpPr txBox="1"/>
          <p:nvPr/>
        </p:nvSpPr>
        <p:spPr>
          <a:xfrm>
            <a:off x="1215985" y="335356"/>
            <a:ext cx="943514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SegoeUI-Semibold"/>
                <a:cs typeface="Segoe UI Semibold"/>
              </a:rPr>
              <a:t>Data Refresh Performance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ED710EF0-C0F2-5D0D-39AB-D1FDF33AB9A2}"/>
              </a:ext>
            </a:extLst>
          </p:cNvPr>
          <p:cNvSpPr txBox="1"/>
          <p:nvPr/>
        </p:nvSpPr>
        <p:spPr>
          <a:xfrm>
            <a:off x="509103" y="1828461"/>
            <a:ext cx="11180310" cy="295523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NZ" sz="3200" kern="1200" dirty="0">
                <a:solidFill>
                  <a:schemeClr val="bg1"/>
                </a:solidFill>
                <a:latin typeface="Segoe UI"/>
                <a:cs typeface="Segoe UI"/>
              </a:rPr>
              <a:t>Translate M to a query </a:t>
            </a:r>
            <a:r>
              <a:rPr lang="en-NZ" sz="3200" dirty="0">
                <a:solidFill>
                  <a:schemeClr val="bg1"/>
                </a:solidFill>
                <a:latin typeface="Segoe UI"/>
                <a:cs typeface="Segoe UI"/>
              </a:rPr>
              <a:t>language</a:t>
            </a:r>
            <a:endParaRPr lang="de-DE" dirty="0">
              <a:solidFill>
                <a:schemeClr val="bg1"/>
              </a:solidFill>
              <a:latin typeface="Segoe UI"/>
              <a:cs typeface="Segoe UI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NZ" sz="3200" dirty="0">
                <a:solidFill>
                  <a:schemeClr val="bg1"/>
                </a:solidFill>
                <a:latin typeface="Segoe UI"/>
                <a:cs typeface="Segoe UI"/>
              </a:rPr>
              <a:t>Pushing</a:t>
            </a:r>
            <a:r>
              <a:rPr lang="en-NZ" sz="3200" kern="1200" dirty="0">
                <a:solidFill>
                  <a:schemeClr val="bg1"/>
                </a:solidFill>
                <a:latin typeface="Segoe UI"/>
                <a:cs typeface="Segoe UI"/>
              </a:rPr>
              <a:t> heavy lifting on the data </a:t>
            </a:r>
            <a:r>
              <a:rPr lang="en-NZ" sz="3200" dirty="0">
                <a:solidFill>
                  <a:schemeClr val="bg1"/>
                </a:solidFill>
                <a:latin typeface="Segoe UI"/>
                <a:cs typeface="Segoe UI"/>
              </a:rPr>
              <a:t>source</a:t>
            </a:r>
            <a:endParaRPr lang="en-GB" sz="2800" dirty="0">
              <a:solidFill>
                <a:schemeClr val="bg1"/>
              </a:solidFill>
              <a:latin typeface="Segoe UI"/>
              <a:cs typeface="Segoe UI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NZ" sz="3200" b="1" dirty="0">
                <a:solidFill>
                  <a:schemeClr val="accent4"/>
                </a:solidFill>
                <a:latin typeface="Segoe UI"/>
                <a:cs typeface="Segoe UI"/>
              </a:rPr>
              <a:t>Ability</a:t>
            </a:r>
            <a:r>
              <a:rPr lang="en-NZ" sz="3200" b="1" kern="1200" dirty="0">
                <a:solidFill>
                  <a:schemeClr val="accent4"/>
                </a:solidFill>
                <a:latin typeface="Segoe UI"/>
                <a:cs typeface="Segoe UI"/>
              </a:rPr>
              <a:t> to generate single SQL query that’s going to be executed on the data source side!</a:t>
            </a:r>
            <a:endParaRPr lang="en-GB" sz="2800" dirty="0">
              <a:solidFill>
                <a:schemeClr val="accent4"/>
              </a:solidFill>
              <a:latin typeface="Segoe UI"/>
              <a:cs typeface="Segoe 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75ABC-7BF9-4E63-EAB8-3F856DE96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752" y="108737"/>
            <a:ext cx="370794" cy="473290"/>
          </a:xfrm>
          <a:prstGeom prst="rect">
            <a:avLst/>
          </a:prstGeom>
        </p:spPr>
      </p:pic>
      <p:pic>
        <p:nvPicPr>
          <p:cNvPr id="7" name="Picture 6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1C047FBA-0806-21C8-6827-C5E512EDCE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0C25C8-37DF-1232-98FF-69D5923DDBE1}"/>
              </a:ext>
            </a:extLst>
          </p:cNvPr>
          <p:cNvSpPr txBox="1"/>
          <p:nvPr/>
        </p:nvSpPr>
        <p:spPr>
          <a:xfrm>
            <a:off x="4210812" y="6196604"/>
            <a:ext cx="3625596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>
                <a:solidFill>
                  <a:schemeClr val="bg1"/>
                </a:solidFill>
                <a:latin typeface="Segoe UI Semibold"/>
                <a:cs typeface="Segoe UI Semibold"/>
              </a:rPr>
              <a:t>Performance &amp; Optimization</a:t>
            </a:r>
            <a:endParaRPr lang="en-GB" sz="180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54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686F-83F7-445E-B48C-2F5B5FF4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2057"/>
            <a:ext cx="10515600" cy="741016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SegoeUI-Semibold"/>
              </a:rPr>
              <a:t>Query Folding – why should I care?</a:t>
            </a:r>
            <a:endParaRPr lang="en-NZ" sz="4000" dirty="0">
              <a:solidFill>
                <a:schemeClr val="bg1"/>
              </a:solidFill>
              <a:latin typeface="SegoeUI-Semi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FA90F-1C36-4389-ABDB-BEA00743E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645" y="1825625"/>
            <a:ext cx="8800750" cy="21339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NZ">
                <a:solidFill>
                  <a:schemeClr val="bg1"/>
                </a:solidFill>
                <a:latin typeface="Segoe UI"/>
                <a:cs typeface="Segoe UI"/>
              </a:rPr>
              <a:t>Data refresh more efficient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>
                <a:solidFill>
                  <a:schemeClr val="bg1"/>
                </a:solidFill>
                <a:latin typeface="Segoe UI"/>
                <a:cs typeface="Segoe UI"/>
              </a:rPr>
              <a:t>With </a:t>
            </a:r>
            <a:r>
              <a:rPr lang="en-NZ" err="1">
                <a:solidFill>
                  <a:schemeClr val="bg1"/>
                </a:solidFill>
                <a:latin typeface="Segoe UI"/>
                <a:cs typeface="Segoe UI"/>
              </a:rPr>
              <a:t>DirectQuery</a:t>
            </a:r>
            <a:r>
              <a:rPr lang="en-NZ">
                <a:solidFill>
                  <a:schemeClr val="bg1"/>
                </a:solidFill>
                <a:latin typeface="Segoe UI"/>
                <a:cs typeface="Segoe UI"/>
              </a:rPr>
              <a:t>/Dual the query must fold!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>
                <a:solidFill>
                  <a:schemeClr val="bg1"/>
                </a:solidFill>
                <a:latin typeface="Segoe UI"/>
                <a:cs typeface="Segoe UI"/>
              </a:rPr>
              <a:t>Incremental refresh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NZ">
                <a:solidFill>
                  <a:schemeClr val="bg1"/>
                </a:solidFill>
                <a:latin typeface="Segoe UI"/>
                <a:cs typeface="Segoe UI"/>
              </a:rPr>
              <a:t>ALL or NOTHING?</a:t>
            </a:r>
          </a:p>
          <a:p>
            <a:pPr>
              <a:buFont typeface="Wingdings" panose="05000000000000000000" pitchFamily="2" charset="2"/>
              <a:buChar char="ü"/>
            </a:pPr>
            <a:endParaRPr lang="en-NZ">
              <a:solidFill>
                <a:schemeClr val="bg1"/>
              </a:solidFill>
              <a:latin typeface="Segoe UI"/>
              <a:cs typeface="Segoe UI"/>
            </a:endParaRPr>
          </a:p>
        </p:txBody>
      </p:sp>
      <p:sp>
        <p:nvSpPr>
          <p:cNvPr id="4" name="Flowchart: Summing Junction 3">
            <a:extLst>
              <a:ext uri="{FF2B5EF4-FFF2-40B4-BE49-F238E27FC236}">
                <a16:creationId xmlns:a16="http://schemas.microsoft.com/office/drawing/2014/main" id="{57A4BBCB-6532-4C49-9C4E-3831D19DDEEC}"/>
              </a:ext>
            </a:extLst>
          </p:cNvPr>
          <p:cNvSpPr/>
          <p:nvPr/>
        </p:nvSpPr>
        <p:spPr>
          <a:xfrm>
            <a:off x="839702" y="3294450"/>
            <a:ext cx="3089709" cy="587141"/>
          </a:xfrm>
          <a:prstGeom prst="flowChartSummingJunction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2A0D19-AD89-42A1-A382-565FED502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181" y="1453414"/>
            <a:ext cx="2311619" cy="468750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93F4C6-5F0E-4CB1-81ED-41567A59B294}"/>
              </a:ext>
            </a:extLst>
          </p:cNvPr>
          <p:cNvSpPr/>
          <p:nvPr/>
        </p:nvSpPr>
        <p:spPr>
          <a:xfrm>
            <a:off x="10058400" y="2338939"/>
            <a:ext cx="1145406" cy="49778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1E375A-DB29-4D51-AD21-9B39181345B1}"/>
              </a:ext>
            </a:extLst>
          </p:cNvPr>
          <p:cNvSpPr/>
          <p:nvPr/>
        </p:nvSpPr>
        <p:spPr>
          <a:xfrm>
            <a:off x="10058400" y="2926081"/>
            <a:ext cx="1145406" cy="3657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1350F-DAE7-44FE-AE9F-420DCC7F2010}"/>
              </a:ext>
            </a:extLst>
          </p:cNvPr>
          <p:cNvSpPr txBox="1"/>
          <p:nvPr/>
        </p:nvSpPr>
        <p:spPr>
          <a:xfrm>
            <a:off x="619645" y="4021285"/>
            <a:ext cx="4210416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de-AT" sz="3200">
                <a:solidFill>
                  <a:srgbClr val="FFE599"/>
                </a:solidFill>
                <a:latin typeface="Segoe UI"/>
                <a:cs typeface="Segoe UI"/>
              </a:rPr>
              <a:t>Slow report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AT" sz="3200">
                <a:solidFill>
                  <a:srgbClr val="FFE599"/>
                </a:solidFill>
                <a:latin typeface="Segoe UI"/>
                <a:cs typeface="Segoe UI"/>
              </a:rPr>
              <a:t>Slow visuals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de-AT" sz="3200">
                <a:solidFill>
                  <a:srgbClr val="FFE599"/>
                </a:solidFill>
                <a:latin typeface="Segoe UI"/>
                <a:cs typeface="Segoe UI"/>
              </a:rPr>
              <a:t>Large data model</a:t>
            </a:r>
            <a:endParaRPr lang="en-US" sz="3200">
              <a:solidFill>
                <a:srgbClr val="FFE599"/>
              </a:solidFill>
              <a:latin typeface="Segoe UI"/>
              <a:cs typeface="Segoe U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8AA9B8-BA45-4986-ADFD-2A9B74206032}"/>
              </a:ext>
            </a:extLst>
          </p:cNvPr>
          <p:cNvSpPr txBox="1"/>
          <p:nvPr/>
        </p:nvSpPr>
        <p:spPr>
          <a:xfrm>
            <a:off x="907563" y="5658009"/>
            <a:ext cx="10664792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AT" sz="2800">
                <a:solidFill>
                  <a:srgbClr val="FF0000"/>
                </a:solidFill>
                <a:latin typeface="Segoe UI"/>
                <a:cs typeface="Segoe UI"/>
              </a:rPr>
              <a:t>IT‘S NOT BECAUSE OF QUERY (NON)FOLDING!!!</a:t>
            </a:r>
            <a:endParaRPr lang="en-US" sz="2800">
              <a:solidFill>
                <a:srgbClr val="FF0000"/>
              </a:solidFill>
              <a:latin typeface="Segoe UI"/>
              <a:cs typeface="Segoe U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E6CA55-2320-5120-2C58-B6034144E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752" y="108737"/>
            <a:ext cx="370794" cy="473290"/>
          </a:xfrm>
          <a:prstGeom prst="rect">
            <a:avLst/>
          </a:prstGeom>
        </p:spPr>
      </p:pic>
      <p:pic>
        <p:nvPicPr>
          <p:cNvPr id="13" name="Picture 12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C238BBF1-8213-16FE-6862-1FAF09AC1C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D7C0FA-0AE9-2F70-2183-3B04E4A0D599}"/>
              </a:ext>
            </a:extLst>
          </p:cNvPr>
          <p:cNvSpPr txBox="1"/>
          <p:nvPr/>
        </p:nvSpPr>
        <p:spPr>
          <a:xfrm>
            <a:off x="4210812" y="6196604"/>
            <a:ext cx="3625596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>
                <a:solidFill>
                  <a:schemeClr val="bg1"/>
                </a:solidFill>
                <a:latin typeface="Segoe UI Semibold"/>
                <a:cs typeface="Segoe UI Semibold"/>
              </a:rPr>
              <a:t>Performance &amp; Optimization</a:t>
            </a:r>
            <a:endParaRPr lang="en-GB" sz="180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43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5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85AB1D0-7AE4-C196-6992-6581E8EB4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B70C04-B930-9A16-251A-CAC4E85A95D7}"/>
              </a:ext>
            </a:extLst>
          </p:cNvPr>
          <p:cNvSpPr txBox="1"/>
          <p:nvPr/>
        </p:nvSpPr>
        <p:spPr>
          <a:xfrm>
            <a:off x="814129" y="403934"/>
            <a:ext cx="3319013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3200">
                <a:solidFill>
                  <a:schemeClr val="bg1"/>
                </a:solidFill>
                <a:latin typeface="Segoe UI Semibold" panose="020B0702040204020203" pitchFamily="34" charset="0"/>
                <a:ea typeface="Roboto Slab ExtraLight" pitchFamily="2" charset="0"/>
                <a:cs typeface="Segoe UI Semibold" panose="020B0702040204020203" pitchFamily="34" charset="0"/>
              </a:rPr>
              <a:t>Nikola Ilic</a:t>
            </a:r>
            <a:endParaRPr lang="en-GB" sz="3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72B6EB-16B8-E9CD-1A4D-D3B163FEB4F3}"/>
              </a:ext>
            </a:extLst>
          </p:cNvPr>
          <p:cNvSpPr txBox="1"/>
          <p:nvPr/>
        </p:nvSpPr>
        <p:spPr>
          <a:xfrm>
            <a:off x="8232821" y="427759"/>
            <a:ext cx="33190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Segoe UI Semibold" panose="020B0702040204020203" pitchFamily="34" charset="0"/>
                <a:ea typeface="Roboto Slab ExtraLight" pitchFamily="2" charset="0"/>
                <a:cs typeface="Segoe UI Semibold" panose="020B0702040204020203" pitchFamily="34" charset="0"/>
              </a:rPr>
              <a:t>Andy Cutler</a:t>
            </a:r>
            <a:endParaRPr lang="en-GB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570CC5-C72E-8D3A-5B56-0F8A2496D91D}"/>
              </a:ext>
            </a:extLst>
          </p:cNvPr>
          <p:cNvSpPr txBox="1"/>
          <p:nvPr/>
        </p:nvSpPr>
        <p:spPr>
          <a:xfrm>
            <a:off x="3516702" y="50165"/>
            <a:ext cx="4716119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200">
                <a:solidFill>
                  <a:srgbClr val="00B0F0"/>
                </a:solidFill>
                <a:latin typeface="Segoe UI Semibold"/>
                <a:cs typeface="Segoe UI Semibold"/>
              </a:rPr>
              <a:t>Your DP-500 van drivers</a:t>
            </a:r>
            <a:endParaRPr lang="de-DE" sz="3200">
              <a:solidFill>
                <a:srgbClr val="00B0F0"/>
              </a:solidFill>
            </a:endParaRPr>
          </a:p>
        </p:txBody>
      </p:sp>
      <p:pic>
        <p:nvPicPr>
          <p:cNvPr id="2" name="Grafik 2" descr="Ein Bild, das Text, draußen, Person, Stadion enthält.&#10;&#10;Beschreibung automatisch generiert.">
            <a:extLst>
              <a:ext uri="{FF2B5EF4-FFF2-40B4-BE49-F238E27FC236}">
                <a16:creationId xmlns:a16="http://schemas.microsoft.com/office/drawing/2014/main" id="{8EF2185E-ED34-3302-67BB-5974D7D17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865" y="991302"/>
            <a:ext cx="1784131" cy="235890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9288374-4A5B-C75B-E31D-034F32279D90}"/>
              </a:ext>
            </a:extLst>
          </p:cNvPr>
          <p:cNvSpPr txBox="1"/>
          <p:nvPr/>
        </p:nvSpPr>
        <p:spPr>
          <a:xfrm>
            <a:off x="310055" y="5151383"/>
            <a:ext cx="479928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US" sz="2000" i="1">
                <a:solidFill>
                  <a:schemeClr val="bg1"/>
                </a:solidFill>
                <a:latin typeface="Segoe UI"/>
                <a:cs typeface="Segoe UI"/>
              </a:rPr>
              <a:t>I'm making music from the data</a:t>
            </a:r>
            <a:r>
              <a:rPr lang="en-US" sz="2000">
                <a:solidFill>
                  <a:schemeClr val="bg1"/>
                </a:solidFill>
                <a:latin typeface="Segoe UI"/>
                <a:cs typeface="Segoe UI"/>
              </a:rPr>
              <a:t>!</a:t>
            </a:r>
            <a:endParaRPr lang="de-DE" sz="2000">
              <a:solidFill>
                <a:schemeClr val="bg1"/>
              </a:solidFill>
              <a:latin typeface="Segoe UI"/>
              <a:cs typeface="Calibri" panose="020F0502020204030204"/>
            </a:endParaRPr>
          </a:p>
          <a:p>
            <a:pPr marL="342900" indent="-342900">
              <a:buFont typeface="Wingdings"/>
              <a:buChar char="v"/>
            </a:pPr>
            <a:r>
              <a:rPr lang="en-US" sz="2000">
                <a:solidFill>
                  <a:schemeClr val="bg1"/>
                </a:solidFill>
                <a:latin typeface="Segoe UI"/>
                <a:cs typeface="Segoe UI"/>
              </a:rPr>
              <a:t>Power BI and SQL Server addict, MCT, blogger, speaker...</a:t>
            </a:r>
            <a:endParaRPr lang="en-US" sz="2000">
              <a:solidFill>
                <a:schemeClr val="bg1"/>
              </a:solidFill>
              <a:latin typeface="Segoe UI"/>
              <a:cs typeface="Calibri"/>
            </a:endParaRPr>
          </a:p>
          <a:p>
            <a:pPr marL="342900" indent="-342900">
              <a:buFont typeface="Wingdings"/>
              <a:buChar char="v"/>
            </a:pPr>
            <a:r>
              <a:rPr lang="en-US" sz="2000">
                <a:solidFill>
                  <a:schemeClr val="bg1"/>
                </a:solidFill>
                <a:latin typeface="Segoe UI"/>
                <a:cs typeface="Segoe UI"/>
              </a:rPr>
              <a:t>Father of 2,</a:t>
            </a:r>
            <a:r>
              <a:rPr lang="en-US" sz="2000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Segoe UI"/>
                <a:cs typeface="Segoe UI"/>
              </a:rPr>
              <a:t>B</a:t>
            </a:r>
            <a:r>
              <a:rPr lang="en-US" sz="2000">
                <a:solidFill>
                  <a:srgbClr val="C00000"/>
                </a:solidFill>
                <a:latin typeface="Segoe UI"/>
                <a:cs typeface="Segoe UI"/>
              </a:rPr>
              <a:t>a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Segoe UI"/>
                <a:cs typeface="Segoe UI"/>
              </a:rPr>
              <a:t>r</a:t>
            </a:r>
            <a:r>
              <a:rPr lang="en-US" sz="2000">
                <a:solidFill>
                  <a:srgbClr val="C00000"/>
                </a:solidFill>
                <a:latin typeface="Segoe UI"/>
                <a:cs typeface="Segoe UI"/>
              </a:rPr>
              <a:t>c</a:t>
            </a: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Segoe UI"/>
                <a:cs typeface="Segoe UI"/>
              </a:rPr>
              <a:t>a</a:t>
            </a:r>
            <a:r>
              <a:rPr lang="en-US" sz="20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en-US" sz="2000">
                <a:solidFill>
                  <a:schemeClr val="bg1"/>
                </a:solidFill>
                <a:latin typeface="Segoe UI"/>
                <a:cs typeface="Segoe UI"/>
              </a:rPr>
              <a:t>&amp; Leo Messi fan...</a:t>
            </a:r>
            <a:endParaRPr lang="en-US" sz="2000">
              <a:solidFill>
                <a:schemeClr val="bg1"/>
              </a:solidFill>
              <a:latin typeface="Segoe UI"/>
              <a:cs typeface="Calibri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95826CA-0F36-1CC1-C026-9EE5ECC6944F}"/>
              </a:ext>
            </a:extLst>
          </p:cNvPr>
          <p:cNvSpPr txBox="1"/>
          <p:nvPr/>
        </p:nvSpPr>
        <p:spPr>
          <a:xfrm>
            <a:off x="671348" y="3354481"/>
            <a:ext cx="38730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i="1">
                <a:solidFill>
                  <a:srgbClr val="ED7D31"/>
                </a:solidFill>
                <a:latin typeface="Segoe UI"/>
                <a:ea typeface="Segoe UI Black"/>
                <a:cs typeface="Segoe UI"/>
              </a:rPr>
              <a:t>Data Platform Consultant &amp; Trainer</a:t>
            </a:r>
            <a:endParaRPr lang="de-DE">
              <a:solidFill>
                <a:srgbClr val="ED7D3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BC7A059-4E0F-5F86-1199-473A4DEF035C}"/>
              </a:ext>
            </a:extLst>
          </p:cNvPr>
          <p:cNvSpPr txBox="1"/>
          <p:nvPr/>
        </p:nvSpPr>
        <p:spPr>
          <a:xfrm>
            <a:off x="310055" y="394861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i="1">
                <a:solidFill>
                  <a:srgbClr val="F2F2F2"/>
                </a:solidFill>
                <a:latin typeface="Segoe UI"/>
                <a:cs typeface="Segoe UI"/>
              </a:rPr>
              <a:t>Data-mozart.com</a:t>
            </a:r>
            <a:endParaRPr lang="de-DE">
              <a:solidFill>
                <a:srgbClr val="F2F2F2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77A8F2C-590C-CDB5-319C-136CBF69A054}"/>
              </a:ext>
            </a:extLst>
          </p:cNvPr>
          <p:cNvSpPr txBox="1"/>
          <p:nvPr/>
        </p:nvSpPr>
        <p:spPr>
          <a:xfrm>
            <a:off x="310056" y="440844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i="1">
                <a:solidFill>
                  <a:srgbClr val="F2F2F2"/>
                </a:solidFill>
                <a:latin typeface="Segoe UI"/>
                <a:cs typeface="Segoe UI"/>
              </a:rPr>
              <a:t>@DataMozart</a:t>
            </a:r>
          </a:p>
        </p:txBody>
      </p:sp>
      <p:sp>
        <p:nvSpPr>
          <p:cNvPr id="15" name="Textfeld 6">
            <a:extLst>
              <a:ext uri="{FF2B5EF4-FFF2-40B4-BE49-F238E27FC236}">
                <a16:creationId xmlns:a16="http://schemas.microsoft.com/office/drawing/2014/main" id="{ABE19513-5BC4-F274-9DEE-05383772E951}"/>
              </a:ext>
            </a:extLst>
          </p:cNvPr>
          <p:cNvSpPr txBox="1"/>
          <p:nvPr/>
        </p:nvSpPr>
        <p:spPr>
          <a:xfrm>
            <a:off x="7823438" y="3350204"/>
            <a:ext cx="38730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i="1">
                <a:solidFill>
                  <a:srgbClr val="ED7D31"/>
                </a:solidFill>
                <a:latin typeface="Segoe UI"/>
                <a:ea typeface="Segoe UI Black"/>
                <a:cs typeface="Segoe UI"/>
              </a:rPr>
              <a:t>Azure Data Platform Consultant</a:t>
            </a:r>
            <a:endParaRPr lang="de-DE">
              <a:solidFill>
                <a:srgbClr val="ED7D31"/>
              </a:solidFill>
            </a:endParaRPr>
          </a:p>
        </p:txBody>
      </p:sp>
      <p:sp>
        <p:nvSpPr>
          <p:cNvPr id="16" name="Textfeld 7">
            <a:extLst>
              <a:ext uri="{FF2B5EF4-FFF2-40B4-BE49-F238E27FC236}">
                <a16:creationId xmlns:a16="http://schemas.microsoft.com/office/drawing/2014/main" id="{BA9BB2C5-DBCB-ECAA-BE56-58073F5A5C26}"/>
              </a:ext>
            </a:extLst>
          </p:cNvPr>
          <p:cNvSpPr txBox="1"/>
          <p:nvPr/>
        </p:nvSpPr>
        <p:spPr>
          <a:xfrm>
            <a:off x="7083301" y="3789127"/>
            <a:ext cx="39691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i="1" dirty="0">
                <a:solidFill>
                  <a:srgbClr val="F2F2F2"/>
                </a:solidFill>
                <a:latin typeface="Segoe UI"/>
                <a:cs typeface="Segoe UI"/>
              </a:rPr>
              <a:t>Datahai.co.uk &amp; </a:t>
            </a:r>
          </a:p>
          <a:p>
            <a:r>
              <a:rPr lang="en-CA" i="1" dirty="0">
                <a:solidFill>
                  <a:srgbClr val="F2F2F2"/>
                </a:solidFill>
                <a:latin typeface="Segoe UI"/>
                <a:cs typeface="Segoe UI"/>
              </a:rPr>
              <a:t>Serverlesssql.com</a:t>
            </a:r>
            <a:endParaRPr lang="de-DE" dirty="0">
              <a:solidFill>
                <a:srgbClr val="F2F2F2"/>
              </a:solidFill>
            </a:endParaRPr>
          </a:p>
        </p:txBody>
      </p:sp>
      <p:sp>
        <p:nvSpPr>
          <p:cNvPr id="17" name="Textfeld 8">
            <a:extLst>
              <a:ext uri="{FF2B5EF4-FFF2-40B4-BE49-F238E27FC236}">
                <a16:creationId xmlns:a16="http://schemas.microsoft.com/office/drawing/2014/main" id="{AA76E062-4C66-8471-3848-96E766892144}"/>
              </a:ext>
            </a:extLst>
          </p:cNvPr>
          <p:cNvSpPr txBox="1"/>
          <p:nvPr/>
        </p:nvSpPr>
        <p:spPr>
          <a:xfrm>
            <a:off x="7083301" y="458405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i="1" dirty="0">
                <a:solidFill>
                  <a:srgbClr val="F2F2F2"/>
                </a:solidFill>
                <a:latin typeface="Segoe UI"/>
                <a:cs typeface="Segoe UI"/>
              </a:rPr>
              <a:t>@MrAndyCutler</a:t>
            </a:r>
          </a:p>
        </p:txBody>
      </p:sp>
      <p:sp>
        <p:nvSpPr>
          <p:cNvPr id="18" name="Textfeld 4">
            <a:extLst>
              <a:ext uri="{FF2B5EF4-FFF2-40B4-BE49-F238E27FC236}">
                <a16:creationId xmlns:a16="http://schemas.microsoft.com/office/drawing/2014/main" id="{F618C82A-7EA1-EC06-6EC3-1C81859CF1AF}"/>
              </a:ext>
            </a:extLst>
          </p:cNvPr>
          <p:cNvSpPr txBox="1"/>
          <p:nvPr/>
        </p:nvSpPr>
        <p:spPr>
          <a:xfrm>
            <a:off x="7083301" y="5151382"/>
            <a:ext cx="479928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v"/>
            </a:pPr>
            <a:r>
              <a:rPr lang="en-GB" sz="2000" i="1" dirty="0">
                <a:solidFill>
                  <a:schemeClr val="bg1"/>
                </a:solidFill>
                <a:latin typeface="Segoe UI"/>
                <a:cs typeface="Segoe UI"/>
              </a:rPr>
              <a:t>Working with Azure Synapse Analytics</a:t>
            </a:r>
            <a:endParaRPr lang="de-DE" sz="2000" dirty="0">
              <a:solidFill>
                <a:schemeClr val="bg1"/>
              </a:solidFill>
              <a:latin typeface="Segoe UI"/>
              <a:cs typeface="Calibri" panose="020F0502020204030204"/>
            </a:endParaRPr>
          </a:p>
          <a:p>
            <a:pPr marL="342900" indent="-342900">
              <a:buFont typeface="Wingdings"/>
              <a:buChar char="v"/>
            </a:pPr>
            <a:r>
              <a:rPr lang="en-US" sz="2000" dirty="0">
                <a:solidFill>
                  <a:schemeClr val="bg1"/>
                </a:solidFill>
                <a:latin typeface="Segoe UI"/>
                <a:cs typeface="Segoe UI"/>
              </a:rPr>
              <a:t>Synapse Analytics blogger and speaker</a:t>
            </a:r>
            <a:endParaRPr lang="en-US" sz="2000" dirty="0">
              <a:solidFill>
                <a:schemeClr val="bg1"/>
              </a:solidFill>
              <a:latin typeface="Segoe UI"/>
              <a:cs typeface="Calibri"/>
            </a:endParaRPr>
          </a:p>
          <a:p>
            <a:pPr marL="342900" indent="-342900">
              <a:buFont typeface="Wingdings"/>
              <a:buChar char="v"/>
            </a:pPr>
            <a:r>
              <a:rPr lang="en-US" sz="2000" dirty="0">
                <a:solidFill>
                  <a:schemeClr val="bg1"/>
                </a:solidFill>
                <a:latin typeface="Segoe UI"/>
                <a:cs typeface="Segoe UI"/>
              </a:rPr>
              <a:t>Father of 2,</a:t>
            </a:r>
            <a:r>
              <a:rPr lang="en-US" sz="2000" dirty="0">
                <a:solidFill>
                  <a:srgbClr val="0D0D0D"/>
                </a:solidFill>
                <a:latin typeface="Segoe UI"/>
                <a:cs typeface="Segoe UI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Segoe UI"/>
                <a:cs typeface="Segoe UI"/>
              </a:rPr>
              <a:t>W</a:t>
            </a:r>
            <a:r>
              <a:rPr lang="en-US" sz="2000" dirty="0">
                <a:solidFill>
                  <a:srgbClr val="FFFF00"/>
                </a:solidFill>
                <a:latin typeface="Segoe UI"/>
                <a:cs typeface="Segoe UI"/>
              </a:rPr>
              <a:t>a</a:t>
            </a:r>
            <a:r>
              <a:rPr lang="en-US" sz="2000" dirty="0">
                <a:solidFill>
                  <a:srgbClr val="FF0000"/>
                </a:solidFill>
                <a:latin typeface="Segoe UI"/>
                <a:cs typeface="Segoe UI"/>
              </a:rPr>
              <a:t>t</a:t>
            </a:r>
            <a:r>
              <a:rPr lang="en-US" sz="2000" dirty="0">
                <a:solidFill>
                  <a:srgbClr val="FFFF00"/>
                </a:solidFill>
                <a:latin typeface="Segoe UI"/>
                <a:cs typeface="Segoe UI"/>
              </a:rPr>
              <a:t>f</a:t>
            </a:r>
            <a:r>
              <a:rPr lang="en-US" sz="2000" dirty="0">
                <a:solidFill>
                  <a:srgbClr val="FF0000"/>
                </a:solidFill>
                <a:latin typeface="Segoe UI"/>
                <a:cs typeface="Segoe UI"/>
              </a:rPr>
              <a:t>o</a:t>
            </a:r>
            <a:r>
              <a:rPr lang="en-US" sz="2000" dirty="0">
                <a:solidFill>
                  <a:srgbClr val="FFFF00"/>
                </a:solidFill>
                <a:latin typeface="Segoe UI"/>
                <a:cs typeface="Segoe UI"/>
              </a:rPr>
              <a:t>r</a:t>
            </a:r>
            <a:r>
              <a:rPr lang="en-US" sz="2000" dirty="0">
                <a:solidFill>
                  <a:srgbClr val="FF0000"/>
                </a:solidFill>
                <a:latin typeface="Segoe UI"/>
                <a:cs typeface="Segoe UI"/>
              </a:rPr>
              <a:t>d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egoe UI"/>
                <a:cs typeface="Segoe UI"/>
              </a:rPr>
              <a:t>fan...</a:t>
            </a:r>
            <a:endParaRPr lang="en-US" sz="2000" dirty="0">
              <a:solidFill>
                <a:schemeClr val="bg1"/>
              </a:solidFill>
              <a:latin typeface="Segoe UI"/>
              <a:cs typeface="Calibri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7312C3D-2521-E092-6D81-E34C1D1A5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461" y="991302"/>
            <a:ext cx="1685766" cy="235890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D035F3D5-7522-B344-E480-7E36CB5C3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315" y="3784837"/>
            <a:ext cx="1305522" cy="1305522"/>
          </a:xfrm>
          <a:prstGeom prst="rect">
            <a:avLst/>
          </a:prstGeom>
        </p:spPr>
      </p:pic>
      <p:pic>
        <p:nvPicPr>
          <p:cNvPr id="14" name="Picture 13" descr="Qr code&#10;&#10;Description automatically generated">
            <a:extLst>
              <a:ext uri="{FF2B5EF4-FFF2-40B4-BE49-F238E27FC236}">
                <a16:creationId xmlns:a16="http://schemas.microsoft.com/office/drawing/2014/main" id="{5E0A76E4-3135-6948-C274-70091EFD83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327" y="3789127"/>
            <a:ext cx="1305522" cy="130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2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7C92E-7F65-45AE-2255-7D5436CE32C0}"/>
              </a:ext>
            </a:extLst>
          </p:cNvPr>
          <p:cNvSpPr txBox="1"/>
          <p:nvPr/>
        </p:nvSpPr>
        <p:spPr>
          <a:xfrm>
            <a:off x="1215985" y="335356"/>
            <a:ext cx="943514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SegoeUI-Semibold"/>
                <a:cs typeface="Segoe UI Semibold"/>
              </a:rPr>
              <a:t>Direct Query Scenarios</a:t>
            </a:r>
            <a:endParaRPr lang="de-DE" sz="2000" dirty="0">
              <a:latin typeface="SegoeUI-Semibold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ED710EF0-C0F2-5D0D-39AB-D1FDF33AB9A2}"/>
              </a:ext>
            </a:extLst>
          </p:cNvPr>
          <p:cNvSpPr txBox="1"/>
          <p:nvPr/>
        </p:nvSpPr>
        <p:spPr>
          <a:xfrm>
            <a:off x="509103" y="1828461"/>
            <a:ext cx="11180310" cy="259737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NZ" sz="2800" dirty="0">
                <a:solidFill>
                  <a:srgbClr val="FFFFFF"/>
                </a:solidFill>
                <a:latin typeface="Segoe UI"/>
                <a:ea typeface="+mn-lt"/>
                <a:cs typeface="+mn-lt"/>
              </a:rPr>
              <a:t>Data is too large for Import mode</a:t>
            </a:r>
            <a:endParaRPr lang="de-DE" sz="2800" dirty="0">
              <a:solidFill>
                <a:srgbClr val="FFFFFF"/>
              </a:solidFill>
              <a:latin typeface="Segoe UI"/>
              <a:cs typeface="Segoe UI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NZ" sz="2800" dirty="0">
                <a:solidFill>
                  <a:srgbClr val="FFFFFF"/>
                </a:solidFill>
                <a:latin typeface="Segoe UI"/>
                <a:ea typeface="+mn-lt"/>
                <a:cs typeface="+mn-lt"/>
              </a:rPr>
              <a:t>Real-time reporting requirements </a:t>
            </a:r>
            <a:endParaRPr lang="de-DE" sz="2800" dirty="0">
              <a:solidFill>
                <a:srgbClr val="FFFFFF"/>
              </a:solidFill>
              <a:latin typeface="Segoe UI"/>
              <a:cs typeface="Calibri" panose="020F0502020204030204"/>
            </a:endParaRPr>
          </a:p>
          <a:p>
            <a:pPr marL="914400" lvl="1" indent="-457200">
              <a:lnSpc>
                <a:spcPct val="150000"/>
              </a:lnSpc>
              <a:buFont typeface="Courier New"/>
              <a:buChar char="o"/>
            </a:pPr>
            <a:r>
              <a:rPr lang="en-NZ" sz="2800" dirty="0">
                <a:solidFill>
                  <a:srgbClr val="FFFFFF"/>
                </a:solidFill>
                <a:latin typeface="Segoe UI"/>
                <a:ea typeface="+mn-lt"/>
                <a:cs typeface="+mn-lt"/>
              </a:rPr>
              <a:t>Is it really necessary?</a:t>
            </a:r>
            <a:endParaRPr lang="de-DE" sz="2800" dirty="0">
              <a:solidFill>
                <a:srgbClr val="FFFFFF"/>
              </a:solidFill>
              <a:latin typeface="Segoe UI"/>
              <a:cs typeface="Calibri" panose="020F0502020204030204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NZ" sz="2800" dirty="0">
                <a:solidFill>
                  <a:srgbClr val="FFFFFF"/>
                </a:solidFill>
                <a:latin typeface="Segoe UI"/>
                <a:ea typeface="+mn-lt"/>
                <a:cs typeface="+mn-lt"/>
              </a:rPr>
              <a:t>Security policies on the data source side</a:t>
            </a:r>
            <a:endParaRPr lang="en-NZ" sz="2800" dirty="0">
              <a:solidFill>
                <a:srgbClr val="FFFFFF"/>
              </a:solidFill>
              <a:latin typeface="Segoe UI"/>
            </a:endParaRPr>
          </a:p>
        </p:txBody>
      </p:sp>
      <p:pic>
        <p:nvPicPr>
          <p:cNvPr id="3" name="Grafik 3" descr="Ein Bild, das Wand, drinnen, dunkel enthält.&#10;&#10;Beschreibung automatisch generiert.">
            <a:extLst>
              <a:ext uri="{FF2B5EF4-FFF2-40B4-BE49-F238E27FC236}">
                <a16:creationId xmlns:a16="http://schemas.microsoft.com/office/drawing/2014/main" id="{7A460F50-8A0B-442B-E00B-D14458999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312" y="777688"/>
            <a:ext cx="3404347" cy="5112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963C5E-0475-913D-938A-026A892AB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7752" y="108737"/>
            <a:ext cx="370794" cy="473290"/>
          </a:xfrm>
          <a:prstGeom prst="rect">
            <a:avLst/>
          </a:prstGeom>
        </p:spPr>
      </p:pic>
      <p:pic>
        <p:nvPicPr>
          <p:cNvPr id="8" name="Picture 7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712235D8-BEB7-06D4-7E35-D0C6D87682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A597C8-40AF-88BD-93D7-E708921A5EEE}"/>
              </a:ext>
            </a:extLst>
          </p:cNvPr>
          <p:cNvSpPr txBox="1"/>
          <p:nvPr/>
        </p:nvSpPr>
        <p:spPr>
          <a:xfrm>
            <a:off x="4210812" y="6196604"/>
            <a:ext cx="3625596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>
                <a:solidFill>
                  <a:schemeClr val="bg1"/>
                </a:solidFill>
                <a:latin typeface="Segoe UI Semibold"/>
                <a:cs typeface="Segoe UI Semibold"/>
              </a:rPr>
              <a:t>Performance &amp; Optimization</a:t>
            </a:r>
            <a:endParaRPr lang="en-GB" sz="180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47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7C92E-7F65-45AE-2255-7D5436CE32C0}"/>
              </a:ext>
            </a:extLst>
          </p:cNvPr>
          <p:cNvSpPr txBox="1"/>
          <p:nvPr/>
        </p:nvSpPr>
        <p:spPr>
          <a:xfrm>
            <a:off x="1215985" y="335356"/>
            <a:ext cx="943514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SegoeUI-Semibold"/>
                <a:cs typeface="Segoe UI Semibold"/>
              </a:rPr>
              <a:t>Licensing Options</a:t>
            </a:r>
            <a:endParaRPr lang="de-DE" sz="2000" dirty="0">
              <a:solidFill>
                <a:schemeClr val="bg1"/>
              </a:solidFill>
              <a:latin typeface="SegoeUI-Semibold"/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D700E8A1-7B0D-946E-F855-7951975902B9}"/>
              </a:ext>
            </a:extLst>
          </p:cNvPr>
          <p:cNvSpPr/>
          <p:nvPr/>
        </p:nvSpPr>
        <p:spPr>
          <a:xfrm>
            <a:off x="758059" y="2196662"/>
            <a:ext cx="4867602" cy="3330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de-DE" sz="2800">
                <a:latin typeface="Segoe UI Semibold"/>
                <a:cs typeface="Calibri" panose="020F0502020204030204"/>
              </a:rPr>
              <a:t>Pay-per-user</a:t>
            </a:r>
            <a:endParaRPr lang="de-DE" sz="2800">
              <a:latin typeface="Segoe UI Semibold"/>
              <a:cs typeface="Segoe UI Semibold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de-DE" sz="2800">
                <a:latin typeface="Segoe UI Semibold"/>
                <a:cs typeface="Calibri" panose="020F0502020204030204"/>
              </a:rPr>
              <a:t>10 $/</a:t>
            </a:r>
            <a:r>
              <a:rPr lang="de-DE" sz="2800" err="1">
                <a:latin typeface="Segoe UI Semibold"/>
                <a:cs typeface="Calibri" panose="020F0502020204030204"/>
              </a:rPr>
              <a:t>month</a:t>
            </a:r>
            <a:r>
              <a:rPr lang="de-DE" sz="2800">
                <a:latin typeface="Segoe UI Semibold"/>
                <a:cs typeface="Calibri" panose="020F0502020204030204"/>
              </a:rPr>
              <a:t> PRO</a:t>
            </a: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de-DE" sz="2800">
                <a:latin typeface="Segoe UI Semibold"/>
                <a:cs typeface="Calibri" panose="020F0502020204030204"/>
              </a:rPr>
              <a:t>20$/</a:t>
            </a:r>
            <a:r>
              <a:rPr lang="de-DE" sz="2800" err="1">
                <a:latin typeface="Segoe UI Semibold"/>
                <a:cs typeface="Calibri" panose="020F0502020204030204"/>
              </a:rPr>
              <a:t>month</a:t>
            </a:r>
            <a:r>
              <a:rPr lang="de-DE" sz="2800">
                <a:latin typeface="Segoe UI Semibold"/>
                <a:cs typeface="Calibri" panose="020F0502020204030204"/>
              </a:rPr>
              <a:t> Premium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D7CEC31B-F087-2492-E806-427912F23C94}"/>
              </a:ext>
            </a:extLst>
          </p:cNvPr>
          <p:cNvSpPr/>
          <p:nvPr/>
        </p:nvSpPr>
        <p:spPr>
          <a:xfrm>
            <a:off x="6906610" y="2157249"/>
            <a:ext cx="4867602" cy="3369878"/>
          </a:xfrm>
          <a:prstGeom prst="roundRect">
            <a:avLst/>
          </a:prstGeom>
          <a:solidFill>
            <a:srgbClr val="ED7D3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de-DE" sz="2800">
                <a:latin typeface="Segoe UI Semibold"/>
                <a:cs typeface="Calibri" panose="020F0502020204030204"/>
              </a:rPr>
              <a:t>Pay-per-</a:t>
            </a:r>
            <a:r>
              <a:rPr lang="de-DE" sz="2800" err="1">
                <a:latin typeface="Segoe UI Semibold"/>
                <a:cs typeface="Calibri" panose="020F0502020204030204"/>
              </a:rPr>
              <a:t>capacity</a:t>
            </a:r>
            <a:endParaRPr lang="de-DE" sz="2800" err="1">
              <a:latin typeface="Segoe UI Semibold"/>
              <a:cs typeface="Segoe UI Semibold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de-DE" sz="2800">
                <a:latin typeface="Segoe UI Semibold"/>
                <a:cs typeface="Calibri" panose="020F0502020204030204"/>
              </a:rPr>
              <a:t>Price </a:t>
            </a:r>
            <a:r>
              <a:rPr lang="de-DE" sz="2800" err="1">
                <a:latin typeface="Segoe UI Semibold"/>
                <a:cs typeface="Calibri" panose="020F0502020204030204"/>
              </a:rPr>
              <a:t>depends</a:t>
            </a:r>
            <a:r>
              <a:rPr lang="de-DE" sz="2800">
                <a:latin typeface="Segoe UI Semibold"/>
                <a:cs typeface="Calibri" panose="020F0502020204030204"/>
              </a:rPr>
              <a:t> on </a:t>
            </a:r>
            <a:r>
              <a:rPr lang="de-DE" sz="2800" err="1">
                <a:latin typeface="Segoe UI Semibold"/>
                <a:cs typeface="Calibri" panose="020F0502020204030204"/>
              </a:rPr>
              <a:t>the</a:t>
            </a:r>
            <a:r>
              <a:rPr lang="de-DE" sz="2800">
                <a:latin typeface="Segoe UI Semibold"/>
                <a:cs typeface="Calibri" panose="020F0502020204030204"/>
              </a:rPr>
              <a:t> </a:t>
            </a:r>
            <a:r>
              <a:rPr lang="de-DE" sz="2800" err="1">
                <a:latin typeface="Segoe UI Semibold"/>
                <a:cs typeface="Calibri" panose="020F0502020204030204"/>
              </a:rPr>
              <a:t>capacity</a:t>
            </a:r>
            <a:r>
              <a:rPr lang="de-DE" sz="2800">
                <a:latin typeface="Segoe UI Semibold"/>
                <a:cs typeface="Calibri" panose="020F0502020204030204"/>
              </a:rPr>
              <a:t> </a:t>
            </a:r>
            <a:r>
              <a:rPr lang="de-DE" sz="2800" err="1">
                <a:latin typeface="Segoe UI Semibold"/>
                <a:cs typeface="Calibri" panose="020F0502020204030204"/>
              </a:rPr>
              <a:t>features</a:t>
            </a: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de-DE" sz="2800" err="1">
                <a:latin typeface="Segoe UI Semibold"/>
                <a:cs typeface="Calibri" panose="020F0502020204030204"/>
              </a:rPr>
              <a:t>Assigning</a:t>
            </a:r>
            <a:r>
              <a:rPr lang="de-DE" sz="2800">
                <a:latin typeface="Segoe UI Semibold"/>
                <a:cs typeface="Calibri" panose="020F0502020204030204"/>
              </a:rPr>
              <a:t> </a:t>
            </a:r>
            <a:r>
              <a:rPr lang="de-DE" sz="2800" b="1" i="1">
                <a:latin typeface="Segoe UI Semibold"/>
                <a:cs typeface="Calibri" panose="020F0502020204030204"/>
              </a:rPr>
              <a:t>CONTENT</a:t>
            </a:r>
            <a:r>
              <a:rPr lang="de-DE" sz="2800">
                <a:latin typeface="Segoe UI Semibold"/>
                <a:cs typeface="Calibri" panose="020F0502020204030204"/>
              </a:rPr>
              <a:t> </a:t>
            </a:r>
            <a:r>
              <a:rPr lang="de-DE" sz="2800" err="1">
                <a:latin typeface="Segoe UI Semibold"/>
                <a:cs typeface="Calibri" panose="020F0502020204030204"/>
              </a:rPr>
              <a:t>to</a:t>
            </a:r>
            <a:r>
              <a:rPr lang="de-DE" sz="2800">
                <a:latin typeface="Segoe UI Semibold"/>
                <a:cs typeface="Calibri" panose="020F0502020204030204"/>
              </a:rPr>
              <a:t> </a:t>
            </a:r>
            <a:r>
              <a:rPr lang="de-DE" sz="2800" err="1">
                <a:latin typeface="Segoe UI Semibold"/>
                <a:cs typeface="Calibri" panose="020F0502020204030204"/>
              </a:rPr>
              <a:t>capacity</a:t>
            </a:r>
            <a:endParaRPr lang="de-DE" err="1">
              <a:cs typeface="Calibri" panose="020F0502020204030204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209A273-6A8A-1581-5DB8-E504E0645042}"/>
              </a:ext>
            </a:extLst>
          </p:cNvPr>
          <p:cNvSpPr txBox="1"/>
          <p:nvPr/>
        </p:nvSpPr>
        <p:spPr>
          <a:xfrm>
            <a:off x="1674758" y="1457982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3200" b="1">
                <a:solidFill>
                  <a:srgbClr val="FFFFFF"/>
                </a:solidFill>
                <a:latin typeface="Segoe UI"/>
                <a:cs typeface="Segoe UI"/>
              </a:rPr>
              <a:t>User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724860A-F1A4-6B20-5D3D-2ADCAB826CCA}"/>
              </a:ext>
            </a:extLst>
          </p:cNvPr>
          <p:cNvSpPr txBox="1"/>
          <p:nvPr/>
        </p:nvSpPr>
        <p:spPr>
          <a:xfrm>
            <a:off x="7875861" y="1457982"/>
            <a:ext cx="27431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3200" b="1" err="1">
                <a:solidFill>
                  <a:srgbClr val="FFFFFF"/>
                </a:solidFill>
                <a:latin typeface="Segoe UI"/>
                <a:cs typeface="Segoe UI"/>
              </a:rPr>
              <a:t>Capacity</a:t>
            </a:r>
            <a:endParaRPr lang="de-DE" err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D52745-86CF-BBFE-FBD6-25F2EB3A9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752" y="108737"/>
            <a:ext cx="370794" cy="473290"/>
          </a:xfrm>
          <a:prstGeom prst="rect">
            <a:avLst/>
          </a:prstGeom>
        </p:spPr>
      </p:pic>
      <p:pic>
        <p:nvPicPr>
          <p:cNvPr id="10" name="Picture 9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FCC2C979-4320-2D7A-D0AF-06B5D7E6F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E9A642-2FE0-0A41-0EB7-25209EE28760}"/>
              </a:ext>
            </a:extLst>
          </p:cNvPr>
          <p:cNvSpPr txBox="1"/>
          <p:nvPr/>
        </p:nvSpPr>
        <p:spPr>
          <a:xfrm>
            <a:off x="4067728" y="6208122"/>
            <a:ext cx="3949604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>
                <a:solidFill>
                  <a:schemeClr val="bg1"/>
                </a:solidFill>
                <a:latin typeface="Segoe UI Semibold"/>
                <a:cs typeface="Segoe UI Semibold"/>
              </a:rPr>
              <a:t>Administration and Governance</a:t>
            </a:r>
          </a:p>
        </p:txBody>
      </p:sp>
    </p:spTree>
    <p:extLst>
      <p:ext uri="{BB962C8B-B14F-4D97-AF65-F5344CB8AC3E}">
        <p14:creationId xmlns:p14="http://schemas.microsoft.com/office/powerpoint/2010/main" val="1654874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7C92E-7F65-45AE-2255-7D5436CE32C0}"/>
              </a:ext>
            </a:extLst>
          </p:cNvPr>
          <p:cNvSpPr txBox="1"/>
          <p:nvPr/>
        </p:nvSpPr>
        <p:spPr>
          <a:xfrm>
            <a:off x="1215985" y="335356"/>
            <a:ext cx="943514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SegoeUI-Semibold"/>
                <a:cs typeface="Segoe UI Semibold"/>
              </a:rPr>
              <a:t>Sharing Options</a:t>
            </a:r>
            <a:endParaRPr lang="de-DE" sz="4000" dirty="0">
              <a:solidFill>
                <a:schemeClr val="bg1"/>
              </a:solidFill>
              <a:latin typeface="SegoeUI-Semibold"/>
            </a:endParaRPr>
          </a:p>
        </p:txBody>
      </p:sp>
      <p:pic>
        <p:nvPicPr>
          <p:cNvPr id="3" name="Grafik 3" descr="Ein Bild, das Tisch enthält.&#10;&#10;Beschreibung automatisch generiert.">
            <a:extLst>
              <a:ext uri="{FF2B5EF4-FFF2-40B4-BE49-F238E27FC236}">
                <a16:creationId xmlns:a16="http://schemas.microsoft.com/office/drawing/2014/main" id="{772E9754-D5FD-938F-E472-4D3A855E9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193" y="1150068"/>
            <a:ext cx="9257404" cy="2794617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73182066-3C42-92DA-74CE-D64972A2FC39}"/>
              </a:ext>
            </a:extLst>
          </p:cNvPr>
          <p:cNvSpPr/>
          <p:nvPr/>
        </p:nvSpPr>
        <p:spPr>
          <a:xfrm>
            <a:off x="4958069" y="2636548"/>
            <a:ext cx="1638636" cy="613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96A515F-742F-A907-1FAE-8D34F6C06152}"/>
              </a:ext>
            </a:extLst>
          </p:cNvPr>
          <p:cNvSpPr/>
          <p:nvPr/>
        </p:nvSpPr>
        <p:spPr>
          <a:xfrm>
            <a:off x="8787950" y="2636547"/>
            <a:ext cx="1928600" cy="613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3E636B6-9378-9911-35D0-8210CD881E94}"/>
              </a:ext>
            </a:extLst>
          </p:cNvPr>
          <p:cNvSpPr/>
          <p:nvPr/>
        </p:nvSpPr>
        <p:spPr>
          <a:xfrm>
            <a:off x="8787950" y="2003195"/>
            <a:ext cx="1921857" cy="6136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045271E-C2D0-510A-DF67-046E88F15E08}"/>
              </a:ext>
            </a:extLst>
          </p:cNvPr>
          <p:cNvSpPr txBox="1"/>
          <p:nvPr/>
        </p:nvSpPr>
        <p:spPr>
          <a:xfrm>
            <a:off x="745550" y="4116038"/>
            <a:ext cx="111656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ü"/>
            </a:pPr>
            <a:r>
              <a:rPr lang="de-DE" sz="2400" b="1">
                <a:solidFill>
                  <a:srgbClr val="FFFFFF"/>
                </a:solidFill>
                <a:latin typeface="Segoe UI Semibold"/>
                <a:cs typeface="Segoe UI"/>
              </a:rPr>
              <a:t>Premium capacity makes sense for large number of consumers: 250-500+</a:t>
            </a:r>
            <a:endParaRPr lang="de-DE" sz="2400">
              <a:latin typeface="Segoe UI Semibold"/>
              <a:cs typeface="Calibri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4DF7DFF-9734-DDEE-297E-278BEBDD5C26}"/>
              </a:ext>
            </a:extLst>
          </p:cNvPr>
          <p:cNvSpPr txBox="1"/>
          <p:nvPr/>
        </p:nvSpPr>
        <p:spPr>
          <a:xfrm>
            <a:off x="745549" y="4702710"/>
            <a:ext cx="111656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ü"/>
            </a:pPr>
            <a:r>
              <a:rPr lang="de-DE" sz="2400" b="1">
                <a:solidFill>
                  <a:srgbClr val="FFFFFF"/>
                </a:solidFill>
                <a:latin typeface="Segoe UI Semibold"/>
                <a:cs typeface="Segoe UI"/>
              </a:rPr>
              <a:t>Premium capacity makes sense for very large data models</a:t>
            </a:r>
            <a:endParaRPr lang="de-DE" sz="2400">
              <a:latin typeface="Segoe UI Semibold"/>
              <a:cs typeface="Calibri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FE9097A-5A77-F61F-601F-BE77D9C05790}"/>
              </a:ext>
            </a:extLst>
          </p:cNvPr>
          <p:cNvSpPr txBox="1"/>
          <p:nvPr/>
        </p:nvSpPr>
        <p:spPr>
          <a:xfrm>
            <a:off x="745548" y="5302869"/>
            <a:ext cx="1116565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/>
              <a:buChar char="ü"/>
            </a:pPr>
            <a:r>
              <a:rPr lang="de-DE" sz="2400" b="1">
                <a:solidFill>
                  <a:srgbClr val="FFFFFF"/>
                </a:solidFill>
                <a:latin typeface="Segoe UI Semibold"/>
                <a:cs typeface="Segoe UI"/>
              </a:rPr>
              <a:t>Premium-per-user </a:t>
            </a:r>
            <a:r>
              <a:rPr lang="de-DE" sz="2400" b="1" err="1">
                <a:solidFill>
                  <a:srgbClr val="FFFFFF"/>
                </a:solidFill>
                <a:latin typeface="Segoe UI Semibold"/>
                <a:cs typeface="Segoe UI"/>
              </a:rPr>
              <a:t>makes</a:t>
            </a:r>
            <a:r>
              <a:rPr lang="de-DE" sz="2400" b="1">
                <a:solidFill>
                  <a:srgbClr val="FFFFFF"/>
                </a:solidFill>
                <a:latin typeface="Segoe UI Semibold"/>
                <a:cs typeface="Segoe UI"/>
              </a:rPr>
              <a:t> sense </a:t>
            </a:r>
            <a:r>
              <a:rPr lang="de-DE" sz="2400" b="1" err="1">
                <a:solidFill>
                  <a:srgbClr val="FFFFFF"/>
                </a:solidFill>
                <a:latin typeface="Segoe UI Semibold"/>
                <a:cs typeface="Segoe UI"/>
              </a:rPr>
              <a:t>for</a:t>
            </a:r>
            <a:r>
              <a:rPr lang="de-DE" sz="2400" b="1">
                <a:solidFill>
                  <a:srgbClr val="FFFFFF"/>
                </a:solidFill>
                <a:latin typeface="Segoe UI Semibold"/>
                <a:cs typeface="Segoe UI"/>
              </a:rPr>
              <a:t> </a:t>
            </a:r>
            <a:r>
              <a:rPr lang="de-DE" sz="2400" b="1" err="1">
                <a:solidFill>
                  <a:srgbClr val="FFFFFF"/>
                </a:solidFill>
                <a:latin typeface="Segoe UI Semibold"/>
                <a:cs typeface="Segoe UI"/>
              </a:rPr>
              <a:t>small</a:t>
            </a:r>
            <a:r>
              <a:rPr lang="de-DE" sz="2400" b="1">
                <a:solidFill>
                  <a:srgbClr val="FFFFFF"/>
                </a:solidFill>
                <a:latin typeface="Segoe UI Semibold"/>
                <a:cs typeface="Segoe UI"/>
              </a:rPr>
              <a:t> </a:t>
            </a:r>
            <a:r>
              <a:rPr lang="de-DE" sz="2400" b="1" err="1">
                <a:solidFill>
                  <a:srgbClr val="FFFFFF"/>
                </a:solidFill>
                <a:latin typeface="Segoe UI Semibold"/>
                <a:cs typeface="Segoe UI"/>
              </a:rPr>
              <a:t>number</a:t>
            </a:r>
            <a:r>
              <a:rPr lang="de-DE" sz="2400" b="1">
                <a:solidFill>
                  <a:srgbClr val="FFFFFF"/>
                </a:solidFill>
                <a:latin typeface="Segoe UI Semibold"/>
                <a:cs typeface="Segoe UI"/>
              </a:rPr>
              <a:t> </a:t>
            </a:r>
            <a:r>
              <a:rPr lang="de-DE" sz="2400" b="1" err="1">
                <a:solidFill>
                  <a:srgbClr val="FFFFFF"/>
                </a:solidFill>
                <a:latin typeface="Segoe UI Semibold"/>
                <a:cs typeface="Segoe UI"/>
              </a:rPr>
              <a:t>of</a:t>
            </a:r>
            <a:r>
              <a:rPr lang="de-DE" sz="2400" b="1">
                <a:solidFill>
                  <a:srgbClr val="FFFFFF"/>
                </a:solidFill>
                <a:latin typeface="Segoe UI Semibold"/>
                <a:cs typeface="Segoe UI"/>
              </a:rPr>
              <a:t> </a:t>
            </a:r>
            <a:r>
              <a:rPr lang="de-DE" sz="2400" b="1" err="1">
                <a:solidFill>
                  <a:srgbClr val="FFFFFF"/>
                </a:solidFill>
                <a:latin typeface="Segoe UI Semibold"/>
                <a:cs typeface="Segoe UI"/>
              </a:rPr>
              <a:t>users</a:t>
            </a:r>
            <a:r>
              <a:rPr lang="de-DE" sz="2400" b="1">
                <a:solidFill>
                  <a:srgbClr val="FFFFFF"/>
                </a:solidFill>
                <a:latin typeface="Segoe UI Semibold"/>
                <a:cs typeface="Segoe UI"/>
              </a:rPr>
              <a:t> </a:t>
            </a:r>
            <a:r>
              <a:rPr lang="de-DE" sz="2400" b="1" err="1">
                <a:solidFill>
                  <a:srgbClr val="FFFFFF"/>
                </a:solidFill>
                <a:latin typeface="Segoe UI Semibold"/>
                <a:cs typeface="Segoe UI"/>
              </a:rPr>
              <a:t>that</a:t>
            </a:r>
            <a:r>
              <a:rPr lang="de-DE" sz="2400" b="1">
                <a:solidFill>
                  <a:srgbClr val="FFFFFF"/>
                </a:solidFill>
                <a:latin typeface="Segoe UI Semibold"/>
                <a:cs typeface="Segoe UI"/>
              </a:rPr>
              <a:t> </a:t>
            </a:r>
            <a:r>
              <a:rPr lang="de-DE" sz="2400" b="1" err="1">
                <a:solidFill>
                  <a:srgbClr val="FFFFFF"/>
                </a:solidFill>
                <a:latin typeface="Segoe UI Semibold"/>
                <a:cs typeface="Segoe UI"/>
              </a:rPr>
              <a:t>need</a:t>
            </a:r>
            <a:r>
              <a:rPr lang="de-DE" sz="2400" b="1">
                <a:solidFill>
                  <a:srgbClr val="FFFFFF"/>
                </a:solidFill>
                <a:latin typeface="Segoe UI Semibold"/>
                <a:cs typeface="Segoe UI"/>
              </a:rPr>
              <a:t> premium </a:t>
            </a:r>
            <a:r>
              <a:rPr lang="de-DE" sz="2400" b="1" err="1">
                <a:solidFill>
                  <a:srgbClr val="FFFFFF"/>
                </a:solidFill>
                <a:latin typeface="Segoe UI Semibold"/>
                <a:cs typeface="Segoe UI"/>
              </a:rPr>
              <a:t>features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4D174B-BD71-F7B4-F7E2-B922EE25C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7752" y="108737"/>
            <a:ext cx="370794" cy="473290"/>
          </a:xfrm>
          <a:prstGeom prst="rect">
            <a:avLst/>
          </a:prstGeom>
        </p:spPr>
      </p:pic>
      <p:pic>
        <p:nvPicPr>
          <p:cNvPr id="14" name="Picture 13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C003F77B-8F66-3A87-8E93-1043FBD463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DE01B4-CE99-6A23-347C-39FB9AD8105F}"/>
              </a:ext>
            </a:extLst>
          </p:cNvPr>
          <p:cNvSpPr txBox="1"/>
          <p:nvPr/>
        </p:nvSpPr>
        <p:spPr>
          <a:xfrm>
            <a:off x="4067728" y="6208122"/>
            <a:ext cx="3949604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>
                <a:solidFill>
                  <a:schemeClr val="bg1"/>
                </a:solidFill>
                <a:latin typeface="Segoe UI Semibold"/>
                <a:cs typeface="Segoe UI Semibold"/>
              </a:rPr>
              <a:t>Administration and Governance</a:t>
            </a:r>
          </a:p>
        </p:txBody>
      </p:sp>
    </p:spTree>
    <p:extLst>
      <p:ext uri="{BB962C8B-B14F-4D97-AF65-F5344CB8AC3E}">
        <p14:creationId xmlns:p14="http://schemas.microsoft.com/office/powerpoint/2010/main" val="208350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5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7C92E-7F65-45AE-2255-7D5436CE32C0}"/>
              </a:ext>
            </a:extLst>
          </p:cNvPr>
          <p:cNvSpPr txBox="1"/>
          <p:nvPr/>
        </p:nvSpPr>
        <p:spPr>
          <a:xfrm>
            <a:off x="1215985" y="335356"/>
            <a:ext cx="943514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SegoeUI-Semibold"/>
                <a:cs typeface="Segoe UI Semibold"/>
              </a:rPr>
              <a:t>Creating Reusable Assets</a:t>
            </a:r>
            <a:endParaRPr lang="de-DE" sz="2000" dirty="0">
              <a:latin typeface="SegoeUI-Semibold"/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350DFA46-2595-DA58-3450-83FD7B637938}"/>
              </a:ext>
            </a:extLst>
          </p:cNvPr>
          <p:cNvSpPr/>
          <p:nvPr/>
        </p:nvSpPr>
        <p:spPr>
          <a:xfrm>
            <a:off x="528918" y="1716741"/>
            <a:ext cx="2669380" cy="918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>
                <a:latin typeface="Segoe UI"/>
                <a:cs typeface="Calibri"/>
              </a:rPr>
              <a:t>PBIX</a:t>
            </a:r>
            <a:endParaRPr lang="de-DE" sz="2400" b="1">
              <a:latin typeface="Segoe UI"/>
              <a:cs typeface="Segoe UI"/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5566AC14-D0C8-9768-7214-B64CAA3D1AD2}"/>
              </a:ext>
            </a:extLst>
          </p:cNvPr>
          <p:cNvSpPr/>
          <p:nvPr/>
        </p:nvSpPr>
        <p:spPr>
          <a:xfrm>
            <a:off x="533380" y="3146334"/>
            <a:ext cx="2669380" cy="918882"/>
          </a:xfrm>
          <a:prstGeom prst="roundRect">
            <a:avLst/>
          </a:prstGeom>
          <a:solidFill>
            <a:srgbClr val="ED7D3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 b="1">
                <a:latin typeface="Segoe UI"/>
                <a:cs typeface="Calibri"/>
              </a:rPr>
              <a:t>PBIT</a:t>
            </a:r>
            <a:endParaRPr lang="de-DE" sz="2400" b="1">
              <a:latin typeface="Segoe UI"/>
              <a:cs typeface="Segoe UI"/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1393EE81-A885-4B4B-A6D7-E2BC66D71C3C}"/>
              </a:ext>
            </a:extLst>
          </p:cNvPr>
          <p:cNvSpPr/>
          <p:nvPr/>
        </p:nvSpPr>
        <p:spPr>
          <a:xfrm>
            <a:off x="531099" y="4575926"/>
            <a:ext cx="2669380" cy="918882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de-DE" sz="2400" b="1">
                <a:latin typeface="Segoe UI"/>
                <a:cs typeface="Calibri"/>
              </a:rPr>
              <a:t>PBIDS</a:t>
            </a:r>
            <a:endParaRPr lang="de-DE" sz="2400" b="1">
              <a:latin typeface="Segoe UI"/>
              <a:cs typeface="Segoe UI"/>
            </a:endParaRP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DE13DEF-57F5-FF17-7E51-97C1D49B87FE}"/>
              </a:ext>
            </a:extLst>
          </p:cNvPr>
          <p:cNvSpPr/>
          <p:nvPr/>
        </p:nvSpPr>
        <p:spPr>
          <a:xfrm>
            <a:off x="4136617" y="1717534"/>
            <a:ext cx="7834795" cy="9223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Wingdings"/>
              <a:buChar char="ü"/>
            </a:pPr>
            <a:r>
              <a:rPr lang="de-DE" sz="2400" b="1" err="1">
                <a:latin typeface="Segoe UI"/>
                <a:cs typeface="Calibri"/>
              </a:rPr>
              <a:t>Contains</a:t>
            </a:r>
            <a:r>
              <a:rPr lang="de-DE" sz="2400" b="1">
                <a:latin typeface="Segoe UI"/>
                <a:cs typeface="Calibri"/>
              </a:rPr>
              <a:t> </a:t>
            </a:r>
            <a:r>
              <a:rPr lang="de-DE" sz="2400" b="1" err="1">
                <a:latin typeface="Segoe UI"/>
                <a:cs typeface="Calibri"/>
              </a:rPr>
              <a:t>connections</a:t>
            </a:r>
            <a:r>
              <a:rPr lang="de-DE" sz="2400" b="1">
                <a:latin typeface="Segoe UI"/>
                <a:cs typeface="Calibri"/>
              </a:rPr>
              <a:t>, </a:t>
            </a:r>
            <a:r>
              <a:rPr lang="de-DE" sz="2400" b="1" err="1">
                <a:latin typeface="Segoe UI"/>
                <a:cs typeface="Calibri"/>
              </a:rPr>
              <a:t>datasets</a:t>
            </a:r>
            <a:r>
              <a:rPr lang="de-DE" sz="2400" b="1">
                <a:latin typeface="Segoe UI"/>
                <a:cs typeface="Calibri"/>
              </a:rPr>
              <a:t>, </a:t>
            </a:r>
            <a:r>
              <a:rPr lang="de-DE" sz="2400" b="1" err="1">
                <a:latin typeface="Segoe UI"/>
                <a:cs typeface="Calibri"/>
              </a:rPr>
              <a:t>transformations</a:t>
            </a:r>
            <a:r>
              <a:rPr lang="de-DE" sz="2400" b="1">
                <a:latin typeface="Segoe UI"/>
                <a:cs typeface="Calibri"/>
              </a:rPr>
              <a:t>, </a:t>
            </a:r>
            <a:r>
              <a:rPr lang="de-DE" sz="2400" b="1" err="1">
                <a:latin typeface="Segoe UI"/>
                <a:cs typeface="Calibri"/>
              </a:rPr>
              <a:t>visualizations</a:t>
            </a:r>
            <a:r>
              <a:rPr lang="de-DE" sz="2400" b="1">
                <a:latin typeface="Segoe UI"/>
                <a:cs typeface="Calibri"/>
              </a:rPr>
              <a:t>...</a:t>
            </a:r>
            <a:r>
              <a:rPr lang="de-DE" sz="2400" b="1" err="1">
                <a:latin typeface="Segoe UI"/>
                <a:cs typeface="Calibri"/>
              </a:rPr>
              <a:t>including</a:t>
            </a:r>
            <a:r>
              <a:rPr lang="de-DE" sz="2400" b="1">
                <a:latin typeface="Segoe UI"/>
                <a:cs typeface="Calibri"/>
              </a:rPr>
              <a:t> </a:t>
            </a:r>
            <a:r>
              <a:rPr lang="de-DE" sz="2400" b="1" err="1">
                <a:latin typeface="Segoe UI"/>
                <a:cs typeface="Calibri"/>
              </a:rPr>
              <a:t>data</a:t>
            </a:r>
            <a:r>
              <a:rPr lang="de-DE" sz="2400" b="1">
                <a:latin typeface="Segoe UI"/>
                <a:cs typeface="Calibri"/>
              </a:rPr>
              <a:t>!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E147385-7C42-EE82-51E6-96DBC052F7D9}"/>
              </a:ext>
            </a:extLst>
          </p:cNvPr>
          <p:cNvSpPr/>
          <p:nvPr/>
        </p:nvSpPr>
        <p:spPr>
          <a:xfrm>
            <a:off x="4134335" y="3147126"/>
            <a:ext cx="7834795" cy="895380"/>
          </a:xfrm>
          <a:prstGeom prst="roundRect">
            <a:avLst/>
          </a:prstGeom>
          <a:solidFill>
            <a:srgbClr val="ED7D3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Wingdings"/>
              <a:buChar char="ü"/>
            </a:pPr>
            <a:r>
              <a:rPr lang="de-DE" sz="2400" b="1" err="1">
                <a:latin typeface="Segoe UI"/>
                <a:cs typeface="Calibri"/>
              </a:rPr>
              <a:t>No</a:t>
            </a:r>
            <a:r>
              <a:rPr lang="de-DE" sz="2400" b="1">
                <a:latin typeface="Segoe UI"/>
                <a:cs typeface="Calibri"/>
              </a:rPr>
              <a:t> </a:t>
            </a:r>
            <a:r>
              <a:rPr lang="de-DE" sz="2400" b="1" err="1">
                <a:latin typeface="Segoe UI"/>
                <a:cs typeface="Calibri"/>
              </a:rPr>
              <a:t>data</a:t>
            </a:r>
            <a:r>
              <a:rPr lang="de-DE" sz="2400" b="1">
                <a:latin typeface="Segoe UI"/>
                <a:cs typeface="Calibri"/>
              </a:rPr>
              <a:t>! </a:t>
            </a:r>
            <a:r>
              <a:rPr lang="de-DE" sz="2400" b="1" err="1">
                <a:latin typeface="Segoe UI"/>
                <a:cs typeface="Calibri"/>
              </a:rPr>
              <a:t>Only</a:t>
            </a:r>
            <a:r>
              <a:rPr lang="de-DE" sz="2400" b="1">
                <a:latin typeface="Segoe UI"/>
                <a:cs typeface="Calibri"/>
              </a:rPr>
              <a:t> </a:t>
            </a:r>
            <a:r>
              <a:rPr lang="de-DE" sz="2400" b="1" err="1">
                <a:latin typeface="Segoe UI"/>
                <a:cs typeface="Calibri"/>
              </a:rPr>
              <a:t>metadata</a:t>
            </a:r>
            <a:r>
              <a:rPr lang="de-DE" sz="2400" b="1">
                <a:latin typeface="Segoe UI"/>
                <a:cs typeface="Calibri"/>
              </a:rPr>
              <a:t> (</a:t>
            </a:r>
            <a:r>
              <a:rPr lang="de-DE" sz="2400" b="1" err="1">
                <a:latin typeface="Segoe UI"/>
                <a:cs typeface="Calibri"/>
              </a:rPr>
              <a:t>data</a:t>
            </a:r>
            <a:r>
              <a:rPr lang="de-DE" sz="2400" b="1">
                <a:latin typeface="Segoe UI"/>
                <a:cs typeface="Calibri"/>
              </a:rPr>
              <a:t> </a:t>
            </a:r>
            <a:r>
              <a:rPr lang="de-DE" sz="2400" b="1" err="1">
                <a:latin typeface="Segoe UI"/>
                <a:cs typeface="Calibri"/>
              </a:rPr>
              <a:t>model</a:t>
            </a:r>
            <a:r>
              <a:rPr lang="de-DE" sz="2400" b="1">
                <a:latin typeface="Segoe UI"/>
                <a:cs typeface="Calibri"/>
              </a:rPr>
              <a:t>, </a:t>
            </a:r>
            <a:r>
              <a:rPr lang="de-DE" sz="2400" b="1" err="1">
                <a:latin typeface="Segoe UI"/>
                <a:cs typeface="Calibri"/>
              </a:rPr>
              <a:t>pages</a:t>
            </a:r>
            <a:r>
              <a:rPr lang="de-DE" sz="2400" b="1">
                <a:latin typeface="Segoe UI"/>
                <a:cs typeface="Calibri"/>
              </a:rPr>
              <a:t>...)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B697E1C-1239-01DB-638D-18EAA58591DF}"/>
              </a:ext>
            </a:extLst>
          </p:cNvPr>
          <p:cNvSpPr/>
          <p:nvPr/>
        </p:nvSpPr>
        <p:spPr>
          <a:xfrm>
            <a:off x="4138798" y="4576718"/>
            <a:ext cx="7834795" cy="861663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buFont typeface="Wingdings"/>
              <a:buChar char="ü"/>
            </a:pPr>
            <a:r>
              <a:rPr lang="de-DE" sz="2400" b="1" err="1">
                <a:latin typeface="Segoe UI"/>
                <a:cs typeface="Calibri"/>
              </a:rPr>
              <a:t>Saves</a:t>
            </a:r>
            <a:r>
              <a:rPr lang="de-DE" sz="2400" b="1">
                <a:latin typeface="Segoe UI"/>
                <a:cs typeface="Calibri"/>
              </a:rPr>
              <a:t> </a:t>
            </a:r>
            <a:r>
              <a:rPr lang="de-DE" sz="2400" b="1" err="1">
                <a:latin typeface="Segoe UI"/>
                <a:cs typeface="Calibri"/>
              </a:rPr>
              <a:t>only</a:t>
            </a:r>
            <a:r>
              <a:rPr lang="de-DE" sz="2400" b="1">
                <a:latin typeface="Segoe UI"/>
                <a:cs typeface="Calibri"/>
              </a:rPr>
              <a:t> </a:t>
            </a:r>
            <a:r>
              <a:rPr lang="de-DE" sz="2400" b="1" err="1">
                <a:latin typeface="Segoe UI"/>
                <a:cs typeface="Calibri"/>
              </a:rPr>
              <a:t>the</a:t>
            </a:r>
            <a:r>
              <a:rPr lang="de-DE" sz="2400" b="1">
                <a:latin typeface="Segoe UI"/>
                <a:cs typeface="Calibri"/>
              </a:rPr>
              <a:t> link </a:t>
            </a:r>
            <a:r>
              <a:rPr lang="de-DE" sz="2400" b="1" err="1">
                <a:latin typeface="Segoe UI"/>
                <a:cs typeface="Calibri"/>
              </a:rPr>
              <a:t>to</a:t>
            </a:r>
            <a:r>
              <a:rPr lang="de-DE" sz="2400" b="1">
                <a:latin typeface="Segoe UI"/>
                <a:cs typeface="Calibri"/>
              </a:rPr>
              <a:t> </a:t>
            </a:r>
            <a:r>
              <a:rPr lang="de-DE" sz="2400" b="1" err="1">
                <a:latin typeface="Segoe UI"/>
                <a:cs typeface="Calibri"/>
              </a:rPr>
              <a:t>the</a:t>
            </a:r>
            <a:r>
              <a:rPr lang="de-DE" sz="2400" b="1">
                <a:latin typeface="Segoe UI"/>
                <a:cs typeface="Calibri"/>
              </a:rPr>
              <a:t> </a:t>
            </a:r>
            <a:r>
              <a:rPr lang="de-DE" sz="2400" b="1" err="1">
                <a:latin typeface="Segoe UI"/>
                <a:cs typeface="Calibri"/>
              </a:rPr>
              <a:t>data</a:t>
            </a:r>
            <a:r>
              <a:rPr lang="de-DE" sz="2400" b="1">
                <a:latin typeface="Segoe UI"/>
                <a:cs typeface="Calibri"/>
              </a:rPr>
              <a:t> source</a:t>
            </a:r>
            <a:endParaRPr lang="de-DE" sz="2400" b="1">
              <a:latin typeface="Segoe UI"/>
              <a:cs typeface="Segoe U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6E05AB-A12A-963C-0DBC-168DE2CDC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752" y="108737"/>
            <a:ext cx="370794" cy="473290"/>
          </a:xfrm>
          <a:prstGeom prst="rect">
            <a:avLst/>
          </a:prstGeom>
        </p:spPr>
      </p:pic>
      <p:pic>
        <p:nvPicPr>
          <p:cNvPr id="13" name="Picture 12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71CE1FAD-5B08-F1CF-A67A-F1D0513CC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4A1055-EE85-232F-E945-327A6973C11F}"/>
              </a:ext>
            </a:extLst>
          </p:cNvPr>
          <p:cNvSpPr txBox="1"/>
          <p:nvPr/>
        </p:nvSpPr>
        <p:spPr>
          <a:xfrm>
            <a:off x="4067728" y="6208122"/>
            <a:ext cx="3949604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>
                <a:solidFill>
                  <a:schemeClr val="bg1"/>
                </a:solidFill>
                <a:latin typeface="Segoe UI Semibold"/>
                <a:cs typeface="Segoe UI Semibold"/>
              </a:rPr>
              <a:t>Administration and Governance</a:t>
            </a:r>
          </a:p>
        </p:txBody>
      </p:sp>
    </p:spTree>
    <p:extLst>
      <p:ext uri="{BB962C8B-B14F-4D97-AF65-F5344CB8AC3E}">
        <p14:creationId xmlns:p14="http://schemas.microsoft.com/office/powerpoint/2010/main" val="4170805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7C92E-7F65-45AE-2255-7D5436CE32C0}"/>
              </a:ext>
            </a:extLst>
          </p:cNvPr>
          <p:cNvSpPr txBox="1"/>
          <p:nvPr/>
        </p:nvSpPr>
        <p:spPr>
          <a:xfrm>
            <a:off x="1215985" y="335356"/>
            <a:ext cx="943514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SegoeUI-Semibold"/>
                <a:cs typeface="Segoe UI Semibold"/>
              </a:rPr>
              <a:t>Deployment Pipelines</a:t>
            </a:r>
            <a:endParaRPr lang="de-DE" sz="2000" dirty="0">
              <a:latin typeface="SegoeUI-Semibold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ED710EF0-C0F2-5D0D-39AB-D1FDF33AB9A2}"/>
              </a:ext>
            </a:extLst>
          </p:cNvPr>
          <p:cNvSpPr txBox="1"/>
          <p:nvPr/>
        </p:nvSpPr>
        <p:spPr>
          <a:xfrm>
            <a:off x="235134" y="981687"/>
            <a:ext cx="11721731" cy="22165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NZ" sz="3200" dirty="0">
                <a:solidFill>
                  <a:schemeClr val="bg1"/>
                </a:solidFill>
                <a:latin typeface="Segoe UI"/>
                <a:cs typeface="Segoe UI"/>
              </a:rPr>
              <a:t>Permissions managed separately from workspace permissions</a:t>
            </a:r>
            <a:endParaRPr lang="de-DE" dirty="0">
              <a:solidFill>
                <a:schemeClr val="bg1"/>
              </a:solidFill>
              <a:latin typeface="Segoe UI"/>
              <a:cs typeface="Segoe UI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NZ" sz="3200" dirty="0">
                <a:solidFill>
                  <a:schemeClr val="bg1"/>
                </a:solidFill>
                <a:latin typeface="Segoe UI"/>
                <a:cs typeface="Segoe UI"/>
              </a:rPr>
              <a:t>Configure parameter rules</a:t>
            </a:r>
            <a:endParaRPr lang="en-GB" sz="2800" dirty="0">
              <a:solidFill>
                <a:schemeClr val="bg1"/>
              </a:solidFill>
              <a:latin typeface="Segoe UI"/>
              <a:cs typeface="Segoe UI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NZ" sz="3200" dirty="0">
                <a:solidFill>
                  <a:schemeClr val="bg1"/>
                </a:solidFill>
                <a:latin typeface="Segoe UI"/>
                <a:cs typeface="Segoe UI"/>
              </a:rPr>
              <a:t>Automation with Azure DevOps and APIs</a:t>
            </a:r>
            <a:endParaRPr lang="en-NZ" dirty="0">
              <a:solidFill>
                <a:schemeClr val="bg1"/>
              </a:solidFill>
              <a:latin typeface="Segoe UI"/>
              <a:cs typeface="Calibri"/>
            </a:endParaRPr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6687FC1D-FC1F-49E0-6BCA-EA68204A7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588" y="3323488"/>
            <a:ext cx="6041720" cy="2759401"/>
          </a:xfrm>
          <a:prstGeom prst="rect">
            <a:avLst/>
          </a:prstGeom>
        </p:spPr>
      </p:pic>
      <p:sp>
        <p:nvSpPr>
          <p:cNvPr id="4" name="Explosion: 8 Zacken 3">
            <a:extLst>
              <a:ext uri="{FF2B5EF4-FFF2-40B4-BE49-F238E27FC236}">
                <a16:creationId xmlns:a16="http://schemas.microsoft.com/office/drawing/2014/main" id="{2F534745-35FC-B5A3-3824-9AE05A0938A5}"/>
              </a:ext>
            </a:extLst>
          </p:cNvPr>
          <p:cNvSpPr/>
          <p:nvPr/>
        </p:nvSpPr>
        <p:spPr>
          <a:xfrm rot="-1440000">
            <a:off x="7131484" y="2742156"/>
            <a:ext cx="4718135" cy="2369505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>
                <a:latin typeface="Segoe UI"/>
                <a:cs typeface="Calibri"/>
              </a:rPr>
              <a:t>PREMIUM ONLY!</a:t>
            </a:r>
            <a:endParaRPr lang="de-DE" sz="2800" b="1">
              <a:latin typeface="Segoe UI"/>
              <a:cs typeface="Segoe U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96AEB7-AA49-8BE9-B84E-725A21588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7752" y="108737"/>
            <a:ext cx="370794" cy="473290"/>
          </a:xfrm>
          <a:prstGeom prst="rect">
            <a:avLst/>
          </a:prstGeom>
        </p:spPr>
      </p:pic>
      <p:pic>
        <p:nvPicPr>
          <p:cNvPr id="9" name="Picture 8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582628DE-9154-6235-BECE-703960B735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AAFCFC-C636-EC38-88D8-57B533AF2BC5}"/>
              </a:ext>
            </a:extLst>
          </p:cNvPr>
          <p:cNvSpPr txBox="1"/>
          <p:nvPr/>
        </p:nvSpPr>
        <p:spPr>
          <a:xfrm>
            <a:off x="4067728" y="6208122"/>
            <a:ext cx="3949604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>
                <a:solidFill>
                  <a:schemeClr val="bg1"/>
                </a:solidFill>
                <a:latin typeface="Segoe UI Semibold"/>
                <a:cs typeface="Segoe UI Semibold"/>
              </a:rPr>
              <a:t>Administration and Governance</a:t>
            </a:r>
          </a:p>
        </p:txBody>
      </p:sp>
    </p:spTree>
    <p:extLst>
      <p:ext uri="{BB962C8B-B14F-4D97-AF65-F5344CB8AC3E}">
        <p14:creationId xmlns:p14="http://schemas.microsoft.com/office/powerpoint/2010/main" val="53477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7C92E-7F65-45AE-2255-7D5436CE32C0}"/>
              </a:ext>
            </a:extLst>
          </p:cNvPr>
          <p:cNvSpPr txBox="1"/>
          <p:nvPr/>
        </p:nvSpPr>
        <p:spPr>
          <a:xfrm>
            <a:off x="1215985" y="335356"/>
            <a:ext cx="943514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SegoeUI-Semibold"/>
                <a:cs typeface="Segoe UI Semibold"/>
              </a:rPr>
              <a:t>Designing for Accessibility</a:t>
            </a:r>
            <a:endParaRPr lang="de-DE" sz="2000" dirty="0">
              <a:latin typeface="SegoeUI-Semibold"/>
            </a:endParaRPr>
          </a:p>
        </p:txBody>
      </p:sp>
      <p:pic>
        <p:nvPicPr>
          <p:cNvPr id="9" name="Grafik 9" descr="Ein Bild, das Ballon, Gras, Flugzeug, Transport enthält.&#10;&#10;Beschreibung automatisch generiert.">
            <a:extLst>
              <a:ext uri="{FF2B5EF4-FFF2-40B4-BE49-F238E27FC236}">
                <a16:creationId xmlns:a16="http://schemas.microsoft.com/office/drawing/2014/main" id="{4BCBFAAE-8EED-3101-E5B6-59442CCDF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59" y="1326716"/>
            <a:ext cx="3891419" cy="3901857"/>
          </a:xfrm>
          <a:prstGeom prst="rect">
            <a:avLst/>
          </a:prstGeom>
        </p:spPr>
      </p:pic>
      <p:pic>
        <p:nvPicPr>
          <p:cNvPr id="11" name="Grafik 11" descr="Ein Bild, das Ballon, Flugzeug, Transport, Himmel enthält.&#10;&#10;Beschreibung automatisch generiert.">
            <a:extLst>
              <a:ext uri="{FF2B5EF4-FFF2-40B4-BE49-F238E27FC236}">
                <a16:creationId xmlns:a16="http://schemas.microsoft.com/office/drawing/2014/main" id="{FE7DDD3A-FEA3-F875-A5C5-40FF1ECAD1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072" y="1284962"/>
            <a:ext cx="3943610" cy="394361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41C3016-F0C9-7767-0951-428FC4D46971}"/>
              </a:ext>
            </a:extLst>
          </p:cNvPr>
          <p:cNvSpPr txBox="1"/>
          <p:nvPr/>
        </p:nvSpPr>
        <p:spPr>
          <a:xfrm>
            <a:off x="1749468" y="5642975"/>
            <a:ext cx="274319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800" dirty="0">
                <a:solidFill>
                  <a:srgbClr val="FFFFFF"/>
                </a:solidFill>
                <a:latin typeface="SegoeUI-Semibold"/>
                <a:cs typeface="Calibri"/>
              </a:rPr>
              <a:t>Normal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610780E-02E4-2CDA-7AAE-F0249B76C3E7}"/>
              </a:ext>
            </a:extLst>
          </p:cNvPr>
          <p:cNvSpPr txBox="1"/>
          <p:nvPr/>
        </p:nvSpPr>
        <p:spPr>
          <a:xfrm>
            <a:off x="6718125" y="5590783"/>
            <a:ext cx="4319390" cy="96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800">
                <a:solidFill>
                  <a:srgbClr val="FFFFFF"/>
                </a:solidFill>
                <a:latin typeface="SegoeUI-Semibold"/>
                <a:cs typeface="Calibri"/>
              </a:rPr>
              <a:t>Green-Blind (</a:t>
            </a:r>
            <a:r>
              <a:rPr lang="de-DE" sz="2800" err="1">
                <a:solidFill>
                  <a:srgbClr val="FFFFFF"/>
                </a:solidFill>
                <a:latin typeface="SegoeUI-Semibold"/>
                <a:cs typeface="Calibri"/>
              </a:rPr>
              <a:t>Deuteranopia</a:t>
            </a:r>
            <a:r>
              <a:rPr lang="de-DE" sz="2800">
                <a:solidFill>
                  <a:srgbClr val="FFFFFF"/>
                </a:solidFill>
                <a:latin typeface="SegoeUI-Semibold"/>
                <a:cs typeface="Calibri"/>
              </a:rPr>
              <a:t>)</a:t>
            </a:r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40C017-96C4-9342-558C-374116FDB1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7752" y="108737"/>
            <a:ext cx="370794" cy="473290"/>
          </a:xfrm>
          <a:prstGeom prst="rect">
            <a:avLst/>
          </a:prstGeom>
        </p:spPr>
      </p:pic>
      <p:pic>
        <p:nvPicPr>
          <p:cNvPr id="10" name="Picture 9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57662568-D7C7-D5F5-865B-D5FA7C3B84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9F326A-BF82-60DB-CDD9-345A31A592BF}"/>
              </a:ext>
            </a:extLst>
          </p:cNvPr>
          <p:cNvSpPr txBox="1"/>
          <p:nvPr/>
        </p:nvSpPr>
        <p:spPr>
          <a:xfrm>
            <a:off x="4716952" y="6208122"/>
            <a:ext cx="2415368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>
                <a:solidFill>
                  <a:schemeClr val="bg1"/>
                </a:solidFill>
                <a:latin typeface="Segoe UI Semibold"/>
                <a:cs typeface="Segoe UI Semibold"/>
              </a:rPr>
              <a:t>Data Visualisation</a:t>
            </a:r>
          </a:p>
        </p:txBody>
      </p:sp>
    </p:spTree>
    <p:extLst>
      <p:ext uri="{BB962C8B-B14F-4D97-AF65-F5344CB8AC3E}">
        <p14:creationId xmlns:p14="http://schemas.microsoft.com/office/powerpoint/2010/main" val="2804404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7C92E-7F65-45AE-2255-7D5436CE32C0}"/>
              </a:ext>
            </a:extLst>
          </p:cNvPr>
          <p:cNvSpPr txBox="1"/>
          <p:nvPr/>
        </p:nvSpPr>
        <p:spPr>
          <a:xfrm>
            <a:off x="1215985" y="335356"/>
            <a:ext cx="943514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SegoeUI-Semibold"/>
                <a:cs typeface="Segoe UI Semibold"/>
              </a:rPr>
              <a:t>Accessibility Features</a:t>
            </a:r>
            <a:endParaRPr lang="de-DE" sz="2000" dirty="0">
              <a:latin typeface="SegoeUI-Semibold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3ABC289-7EE7-8FDA-6BCA-F84E7490A4F1}"/>
              </a:ext>
            </a:extLst>
          </p:cNvPr>
          <p:cNvSpPr txBox="1"/>
          <p:nvPr/>
        </p:nvSpPr>
        <p:spPr>
          <a:xfrm>
            <a:off x="513347" y="2318085"/>
            <a:ext cx="4778542" cy="38900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de-DE" sz="2800">
                <a:solidFill>
                  <a:srgbClr val="FFFFFF"/>
                </a:solidFill>
                <a:latin typeface="Segoe UI"/>
                <a:ea typeface="+mn-lt"/>
                <a:cs typeface="+mn-lt"/>
              </a:rPr>
              <a:t>Keyboard </a:t>
            </a:r>
            <a:r>
              <a:rPr lang="de-DE" sz="2800" err="1">
                <a:solidFill>
                  <a:srgbClr val="FFFFFF"/>
                </a:solidFill>
                <a:latin typeface="Segoe UI"/>
                <a:ea typeface="+mn-lt"/>
                <a:cs typeface="+mn-lt"/>
              </a:rPr>
              <a:t>navigation</a:t>
            </a:r>
            <a:endParaRPr lang="de-DE" sz="2800">
              <a:solidFill>
                <a:srgbClr val="FFFFFF"/>
              </a:solidFill>
              <a:latin typeface="Segoe UI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de-DE" sz="2800">
                <a:solidFill>
                  <a:srgbClr val="FFFFFF"/>
                </a:solidFill>
                <a:latin typeface="Segoe UI"/>
                <a:ea typeface="+mn-lt"/>
                <a:cs typeface="+mn-lt"/>
              </a:rPr>
              <a:t>Screen </a:t>
            </a:r>
            <a:r>
              <a:rPr lang="de-DE" sz="2800" err="1">
                <a:solidFill>
                  <a:srgbClr val="FFFFFF"/>
                </a:solidFill>
                <a:latin typeface="Segoe UI"/>
                <a:ea typeface="+mn-lt"/>
                <a:cs typeface="+mn-lt"/>
              </a:rPr>
              <a:t>reader</a:t>
            </a:r>
            <a:endParaRPr lang="de-DE" sz="2800">
              <a:solidFill>
                <a:srgbClr val="FFFFFF"/>
              </a:solidFill>
              <a:latin typeface="Segoe UI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de-DE" sz="2800">
                <a:solidFill>
                  <a:srgbClr val="FFFFFF"/>
                </a:solidFill>
                <a:latin typeface="Segoe UI"/>
                <a:ea typeface="+mn-lt"/>
                <a:cs typeface="+mn-lt"/>
              </a:rPr>
              <a:t>High </a:t>
            </a:r>
            <a:r>
              <a:rPr lang="de-DE" sz="2800" err="1">
                <a:solidFill>
                  <a:srgbClr val="FFFFFF"/>
                </a:solidFill>
                <a:latin typeface="Segoe UI"/>
                <a:ea typeface="+mn-lt"/>
                <a:cs typeface="+mn-lt"/>
              </a:rPr>
              <a:t>contrast</a:t>
            </a:r>
            <a:r>
              <a:rPr lang="de-DE" sz="2800">
                <a:solidFill>
                  <a:srgbClr val="FFFFFF"/>
                </a:solidFill>
                <a:latin typeface="Segoe UI"/>
                <a:ea typeface="+mn-lt"/>
                <a:cs typeface="+mn-lt"/>
              </a:rPr>
              <a:t> </a:t>
            </a:r>
            <a:r>
              <a:rPr lang="de-DE" sz="2800" err="1">
                <a:solidFill>
                  <a:srgbClr val="FFFFFF"/>
                </a:solidFill>
                <a:latin typeface="Segoe UI"/>
                <a:ea typeface="+mn-lt"/>
                <a:cs typeface="+mn-lt"/>
              </a:rPr>
              <a:t>color</a:t>
            </a:r>
            <a:endParaRPr lang="de-DE" sz="2800">
              <a:solidFill>
                <a:srgbClr val="FFFFFF"/>
              </a:solidFill>
              <a:latin typeface="Segoe UI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de-DE" sz="2800">
                <a:solidFill>
                  <a:srgbClr val="FFFFFF"/>
                </a:solidFill>
                <a:latin typeface="Segoe UI"/>
                <a:ea typeface="+mn-lt"/>
                <a:cs typeface="+mn-lt"/>
              </a:rPr>
              <a:t>Focus </a:t>
            </a:r>
            <a:r>
              <a:rPr lang="de-DE" sz="2800" err="1">
                <a:solidFill>
                  <a:srgbClr val="FFFFFF"/>
                </a:solidFill>
                <a:latin typeface="Segoe UI"/>
                <a:ea typeface="+mn-lt"/>
                <a:cs typeface="+mn-lt"/>
              </a:rPr>
              <a:t>mode</a:t>
            </a:r>
            <a:endParaRPr lang="de-DE" sz="2800">
              <a:solidFill>
                <a:srgbClr val="FFFFFF"/>
              </a:solidFill>
              <a:latin typeface="Segoe UI"/>
              <a:cs typeface="Calibri" panose="020F0502020204030204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de-DE" sz="2800">
                <a:solidFill>
                  <a:srgbClr val="FFFFFF"/>
                </a:solidFill>
                <a:latin typeface="Segoe UI"/>
                <a:ea typeface="+mn-lt"/>
                <a:cs typeface="+mn-lt"/>
              </a:rPr>
              <a:t>Show </a:t>
            </a:r>
            <a:r>
              <a:rPr lang="de-DE" sz="2800" err="1">
                <a:solidFill>
                  <a:srgbClr val="FFFFFF"/>
                </a:solidFill>
                <a:latin typeface="Segoe UI"/>
                <a:ea typeface="+mn-lt"/>
                <a:cs typeface="+mn-lt"/>
              </a:rPr>
              <a:t>data</a:t>
            </a:r>
            <a:r>
              <a:rPr lang="de-DE" sz="2800">
                <a:solidFill>
                  <a:srgbClr val="FFFFFF"/>
                </a:solidFill>
                <a:latin typeface="Segoe UI"/>
                <a:ea typeface="+mn-lt"/>
                <a:cs typeface="+mn-lt"/>
              </a:rPr>
              <a:t> </a:t>
            </a:r>
            <a:r>
              <a:rPr lang="de-DE" sz="2800" err="1">
                <a:solidFill>
                  <a:srgbClr val="FFFFFF"/>
                </a:solidFill>
                <a:latin typeface="Segoe UI"/>
                <a:ea typeface="+mn-lt"/>
                <a:cs typeface="+mn-lt"/>
              </a:rPr>
              <a:t>table</a:t>
            </a:r>
            <a:endParaRPr lang="de-DE" sz="2800">
              <a:solidFill>
                <a:srgbClr val="FFFFFF"/>
              </a:solidFill>
              <a:latin typeface="Segoe UI"/>
              <a:cs typeface="Calibri" panose="020F0502020204030204"/>
            </a:endParaRPr>
          </a:p>
          <a:p>
            <a:pPr marL="285750" indent="-285750" algn="l">
              <a:lnSpc>
                <a:spcPct val="150000"/>
              </a:lnSpc>
              <a:buFont typeface="Wingdings"/>
              <a:buChar char="ü"/>
            </a:pPr>
            <a:endParaRPr lang="de-DE" sz="2800">
              <a:solidFill>
                <a:srgbClr val="FFFFFF"/>
              </a:solidFill>
              <a:latin typeface="Segoe UI"/>
              <a:cs typeface="Calibri" panose="020F0502020204030204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5EEB08B-A5BE-3E3F-274B-02ADDC61A187}"/>
              </a:ext>
            </a:extLst>
          </p:cNvPr>
          <p:cNvSpPr txBox="1"/>
          <p:nvPr/>
        </p:nvSpPr>
        <p:spPr>
          <a:xfrm>
            <a:off x="1177591" y="159869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3200" b="1" err="1">
                <a:solidFill>
                  <a:srgbClr val="F4B183"/>
                </a:solidFill>
                <a:latin typeface="Segoe UI"/>
                <a:cs typeface="Calibri"/>
              </a:rPr>
              <a:t>Built</a:t>
            </a:r>
            <a:r>
              <a:rPr lang="de-DE" sz="3200" b="1">
                <a:solidFill>
                  <a:srgbClr val="F4B183"/>
                </a:solidFill>
                <a:latin typeface="Segoe UI"/>
                <a:cs typeface="Calibri"/>
              </a:rPr>
              <a:t>-in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923838E-E196-D9B3-1C3C-F53FAA270F92}"/>
              </a:ext>
            </a:extLst>
          </p:cNvPr>
          <p:cNvSpPr txBox="1"/>
          <p:nvPr/>
        </p:nvSpPr>
        <p:spPr>
          <a:xfrm>
            <a:off x="7865143" y="1598696"/>
            <a:ext cx="274320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3200" b="1" err="1">
                <a:solidFill>
                  <a:srgbClr val="8EAADB"/>
                </a:solidFill>
                <a:latin typeface="Segoe UI"/>
                <a:cs typeface="Calibri"/>
              </a:rPr>
              <a:t>Configurable</a:t>
            </a:r>
            <a:endParaRPr lang="de-DE" err="1">
              <a:solidFill>
                <a:srgbClr val="8EAADB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2CE0C29-EB05-F5DE-8F9D-1767342A4DB9}"/>
              </a:ext>
            </a:extLst>
          </p:cNvPr>
          <p:cNvSpPr txBox="1"/>
          <p:nvPr/>
        </p:nvSpPr>
        <p:spPr>
          <a:xfrm>
            <a:off x="6920162" y="2318085"/>
            <a:ext cx="4778542" cy="45363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de-DE" sz="2800">
                <a:solidFill>
                  <a:srgbClr val="FFFFFF"/>
                </a:solidFill>
                <a:latin typeface="Segoe UI"/>
                <a:ea typeface="+mn-lt"/>
                <a:cs typeface="+mn-lt"/>
              </a:rPr>
              <a:t>Alt </a:t>
            </a:r>
            <a:r>
              <a:rPr lang="de-DE" sz="2800" err="1">
                <a:solidFill>
                  <a:srgbClr val="FFFFFF"/>
                </a:solidFill>
                <a:latin typeface="Segoe UI"/>
                <a:ea typeface="+mn-lt"/>
                <a:cs typeface="+mn-lt"/>
              </a:rPr>
              <a:t>text</a:t>
            </a:r>
            <a:endParaRPr lang="de-DE" sz="2800">
              <a:solidFill>
                <a:srgbClr val="FFFFFF"/>
              </a:solidFill>
              <a:latin typeface="Segoe UI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de-DE" sz="2800">
                <a:solidFill>
                  <a:srgbClr val="FFFFFF"/>
                </a:solidFill>
                <a:latin typeface="Segoe UI"/>
                <a:ea typeface="+mn-lt"/>
                <a:cs typeface="+mn-lt"/>
              </a:rPr>
              <a:t>Tab </a:t>
            </a:r>
            <a:r>
              <a:rPr lang="de-DE" sz="2800" err="1">
                <a:solidFill>
                  <a:srgbClr val="FFFFFF"/>
                </a:solidFill>
                <a:latin typeface="Segoe UI"/>
                <a:ea typeface="+mn-lt"/>
                <a:cs typeface="+mn-lt"/>
              </a:rPr>
              <a:t>order</a:t>
            </a:r>
            <a:endParaRPr lang="de-DE" sz="2800">
              <a:solidFill>
                <a:srgbClr val="FFFFFF"/>
              </a:solidFill>
              <a:latin typeface="Segoe UI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de-DE" sz="2800">
                <a:solidFill>
                  <a:srgbClr val="FFFFFF"/>
                </a:solidFill>
                <a:latin typeface="Segoe UI"/>
                <a:ea typeface="+mn-lt"/>
                <a:cs typeface="+mn-lt"/>
              </a:rPr>
              <a:t>Labels &amp; </a:t>
            </a:r>
            <a:r>
              <a:rPr lang="de-DE" sz="2800" err="1">
                <a:solidFill>
                  <a:srgbClr val="FFFFFF"/>
                </a:solidFill>
                <a:latin typeface="Segoe UI"/>
                <a:ea typeface="+mn-lt"/>
                <a:cs typeface="+mn-lt"/>
              </a:rPr>
              <a:t>Titles</a:t>
            </a:r>
            <a:endParaRPr lang="de-DE" sz="2800">
              <a:solidFill>
                <a:srgbClr val="FFFFFF"/>
              </a:solidFill>
              <a:latin typeface="Segoe UI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de-DE" sz="2800">
                <a:solidFill>
                  <a:srgbClr val="FFFFFF"/>
                </a:solidFill>
                <a:latin typeface="Segoe UI"/>
                <a:ea typeface="+mn-lt"/>
                <a:cs typeface="+mn-lt"/>
              </a:rPr>
              <a:t>Markers</a:t>
            </a: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de-DE" sz="2800" err="1">
                <a:solidFill>
                  <a:srgbClr val="FFFFFF"/>
                </a:solidFill>
                <a:latin typeface="Segoe UI"/>
                <a:ea typeface="+mn-lt"/>
                <a:cs typeface="+mn-lt"/>
              </a:rPr>
              <a:t>Themes</a:t>
            </a:r>
            <a:r>
              <a:rPr lang="de-DE" sz="2800">
                <a:solidFill>
                  <a:srgbClr val="FFFFFF"/>
                </a:solidFill>
                <a:latin typeface="Segoe UI"/>
                <a:ea typeface="+mn-lt"/>
                <a:cs typeface="+mn-lt"/>
              </a:rPr>
              <a:t>, </a:t>
            </a:r>
            <a:r>
              <a:rPr lang="de-DE" sz="2800" err="1">
                <a:solidFill>
                  <a:srgbClr val="FFFFFF"/>
                </a:solidFill>
                <a:latin typeface="Segoe UI"/>
                <a:ea typeface="+mn-lt"/>
                <a:cs typeface="+mn-lt"/>
              </a:rPr>
              <a:t>contrast</a:t>
            </a:r>
            <a:r>
              <a:rPr lang="de-DE" sz="2800">
                <a:solidFill>
                  <a:srgbClr val="FFFFFF"/>
                </a:solidFill>
                <a:latin typeface="Segoe UI"/>
                <a:ea typeface="+mn-lt"/>
                <a:cs typeface="+mn-lt"/>
              </a:rPr>
              <a:t>, </a:t>
            </a:r>
            <a:r>
              <a:rPr lang="de-DE" sz="2800" err="1">
                <a:solidFill>
                  <a:srgbClr val="FFFFFF"/>
                </a:solidFill>
                <a:latin typeface="Segoe UI"/>
                <a:ea typeface="+mn-lt"/>
                <a:cs typeface="+mn-lt"/>
              </a:rPr>
              <a:t>colors</a:t>
            </a:r>
            <a:endParaRPr lang="de-DE" sz="2800">
              <a:solidFill>
                <a:srgbClr val="FFFFFF"/>
              </a:solidFill>
              <a:latin typeface="Segoe UI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endParaRPr lang="de-DE" sz="2800">
              <a:solidFill>
                <a:srgbClr val="FFFFFF"/>
              </a:solidFill>
              <a:latin typeface="Segoe UI"/>
              <a:cs typeface="Calibri"/>
            </a:endParaRPr>
          </a:p>
          <a:p>
            <a:pPr marL="285750" indent="-285750" algn="l">
              <a:lnSpc>
                <a:spcPct val="150000"/>
              </a:lnSpc>
              <a:buFont typeface="Wingdings"/>
              <a:buChar char="ü"/>
            </a:pPr>
            <a:endParaRPr lang="de-DE" sz="2800">
              <a:solidFill>
                <a:srgbClr val="FFFFFF"/>
              </a:solidFill>
              <a:latin typeface="Segoe UI"/>
              <a:cs typeface="Calibri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7B5851B6-092D-08B3-12B0-F9990EE6236C}"/>
              </a:ext>
            </a:extLst>
          </p:cNvPr>
          <p:cNvCxnSpPr/>
          <p:nvPr/>
        </p:nvCxnSpPr>
        <p:spPr>
          <a:xfrm>
            <a:off x="5874419" y="1162051"/>
            <a:ext cx="10026" cy="5043235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0A635A0-3FD7-1272-E908-B713C5168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752" y="108737"/>
            <a:ext cx="370794" cy="473290"/>
          </a:xfrm>
          <a:prstGeom prst="rect">
            <a:avLst/>
          </a:prstGeom>
        </p:spPr>
      </p:pic>
      <p:pic>
        <p:nvPicPr>
          <p:cNvPr id="10" name="Picture 9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A7CC16FC-ADD9-C0D4-5BF8-D7D99A04D9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4A07D77-24C3-D079-9940-8A187087892D}"/>
              </a:ext>
            </a:extLst>
          </p:cNvPr>
          <p:cNvSpPr txBox="1"/>
          <p:nvPr/>
        </p:nvSpPr>
        <p:spPr>
          <a:xfrm>
            <a:off x="4716952" y="6208122"/>
            <a:ext cx="2415368" cy="456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800">
                <a:solidFill>
                  <a:schemeClr val="bg1"/>
                </a:solidFill>
                <a:latin typeface="Segoe UI Semibold"/>
                <a:cs typeface="Segoe UI Semibold"/>
              </a:rPr>
              <a:t>Data Visualisation</a:t>
            </a:r>
          </a:p>
        </p:txBody>
      </p:sp>
    </p:spTree>
    <p:extLst>
      <p:ext uri="{BB962C8B-B14F-4D97-AF65-F5344CB8AC3E}">
        <p14:creationId xmlns:p14="http://schemas.microsoft.com/office/powerpoint/2010/main" val="1107199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B410B5-C7E7-DBE8-1ACE-7000D4811C04}"/>
              </a:ext>
            </a:extLst>
          </p:cNvPr>
          <p:cNvSpPr txBox="1"/>
          <p:nvPr/>
        </p:nvSpPr>
        <p:spPr>
          <a:xfrm>
            <a:off x="1017198" y="1259175"/>
            <a:ext cx="9435142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Integrate Power BI Workspace with Synapse Analytics Studio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Dedicated and Serverless SQL Pools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Querying Data Lake using Serverless SQL Pools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Querying Complex Data using Serverless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Creating Spark notebook visuals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Creating Synapse Studio visuals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Using PREDICT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F5671-47E9-A678-5B69-32525540324E}"/>
              </a:ext>
            </a:extLst>
          </p:cNvPr>
          <p:cNvSpPr txBox="1"/>
          <p:nvPr/>
        </p:nvSpPr>
        <p:spPr>
          <a:xfrm>
            <a:off x="1215985" y="335356"/>
            <a:ext cx="943514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SegoeUI-Semibold"/>
                <a:cs typeface="Segoe UI Semibold"/>
              </a:rPr>
              <a:t>Azure Synapse Analytics</a:t>
            </a:r>
            <a:endParaRPr lang="de-DE" sz="2000" dirty="0">
              <a:latin typeface="SegoeUI-Semibold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B76BA87-6C75-6C89-B630-6BE11BEC5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2082" y="179457"/>
            <a:ext cx="519284" cy="519284"/>
          </a:xfrm>
          <a:prstGeom prst="rect">
            <a:avLst/>
          </a:prstGeom>
        </p:spPr>
      </p:pic>
      <p:pic>
        <p:nvPicPr>
          <p:cNvPr id="9" name="Picture 8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0E79C1CC-4E15-E48C-BBAC-3B614FE12E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779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7C92E-7F65-45AE-2255-7D5436CE32C0}"/>
              </a:ext>
            </a:extLst>
          </p:cNvPr>
          <p:cNvSpPr txBox="1"/>
          <p:nvPr/>
        </p:nvSpPr>
        <p:spPr>
          <a:xfrm>
            <a:off x="985568" y="0"/>
            <a:ext cx="10582454" cy="658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  <a:latin typeface="SegoeUI-Semibold"/>
                <a:cs typeface="Segoe UI Semibold" panose="020B0702040204020203" pitchFamily="34" charset="0"/>
              </a:rPr>
              <a:t>Integrate Power BI Workspace with Synapse Analytics Studio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1E43CD6-75EB-ED6C-2261-C700002EA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2082" y="179457"/>
            <a:ext cx="519284" cy="519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375D0F-4F74-46DD-E1EB-0D7B601A4511}"/>
              </a:ext>
            </a:extLst>
          </p:cNvPr>
          <p:cNvSpPr txBox="1"/>
          <p:nvPr/>
        </p:nvSpPr>
        <p:spPr>
          <a:xfrm>
            <a:off x="298951" y="855326"/>
            <a:ext cx="8529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 BI can be integrated into an Azure Synapse Analytics workspace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59904-3A67-8426-335A-3964BF0CAECD}"/>
              </a:ext>
            </a:extLst>
          </p:cNvPr>
          <p:cNvSpPr txBox="1"/>
          <p:nvPr/>
        </p:nvSpPr>
        <p:spPr>
          <a:xfrm>
            <a:off x="298951" y="1332009"/>
            <a:ext cx="7973781" cy="2533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Multiple workspaces supported by creating multiple Linked Services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Create Datasets from either Dedicated or Serverless SQL Pools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 BI Desktop is required to open the .</a:t>
            </a:r>
            <a:r>
              <a:rPr lang="en-GB" sz="18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pbids</a:t>
            </a:r>
            <a:r>
              <a:rPr lang="en-GB" sz="1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file (Data Connection)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Create &amp; edit Reports from Datasets</a:t>
            </a:r>
            <a:endParaRPr lang="en-GB" sz="18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8" name="Picture 7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171057C7-987B-5F79-99A6-FFA29B5184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8A1CBD-A9D7-6B6C-C199-171FD40F51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7932" y="3299443"/>
            <a:ext cx="7013276" cy="32661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469D9FB-A513-836E-4F23-7ED47E5FFE4F}"/>
              </a:ext>
            </a:extLst>
          </p:cNvPr>
          <p:cNvSpPr txBox="1"/>
          <p:nvPr/>
        </p:nvSpPr>
        <p:spPr>
          <a:xfrm>
            <a:off x="442256" y="3591524"/>
            <a:ext cx="366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Report authoring is available</a:t>
            </a:r>
          </a:p>
          <a:p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From within Synapse Studio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63C9EE-91B3-4AFC-31AC-73523A1A9F63}"/>
              </a:ext>
            </a:extLst>
          </p:cNvPr>
          <p:cNvSpPr txBox="1"/>
          <p:nvPr/>
        </p:nvSpPr>
        <p:spPr>
          <a:xfrm>
            <a:off x="442256" y="4725983"/>
            <a:ext cx="36640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Datasets cannot be created or edited in Synapse Studio, this must be done by Power BI Desktop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1549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7C92E-7F65-45AE-2255-7D5436CE32C0}"/>
              </a:ext>
            </a:extLst>
          </p:cNvPr>
          <p:cNvSpPr txBox="1"/>
          <p:nvPr/>
        </p:nvSpPr>
        <p:spPr>
          <a:xfrm>
            <a:off x="2736731" y="143040"/>
            <a:ext cx="62606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SegoeUI-Semibold"/>
                <a:cs typeface="Segoe UI Semibold" panose="020B0702040204020203" pitchFamily="34" charset="0"/>
              </a:rPr>
              <a:t>Dedicated and Serverless SQL Pools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B8DEE36-C50A-E46A-BDD5-E838EFD47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2082" y="179457"/>
            <a:ext cx="519284" cy="519284"/>
          </a:xfrm>
          <a:prstGeom prst="rect">
            <a:avLst/>
          </a:prstGeom>
        </p:spPr>
      </p:pic>
      <p:pic>
        <p:nvPicPr>
          <p:cNvPr id="5" name="Picture 4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55C7D582-33F6-C940-AB1A-B8876F902B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F6DE73-B313-0AC2-8D20-08D121CE1A45}"/>
              </a:ext>
            </a:extLst>
          </p:cNvPr>
          <p:cNvSpPr txBox="1"/>
          <p:nvPr/>
        </p:nvSpPr>
        <p:spPr>
          <a:xfrm>
            <a:off x="864798" y="1217126"/>
            <a:ext cx="34742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Dedicated SQL Pools</a:t>
            </a:r>
            <a:endParaRPr lang="en-GB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98CD1F-5F8D-A69F-CBFB-FF5AF21A91D7}"/>
              </a:ext>
            </a:extLst>
          </p:cNvPr>
          <p:cNvSpPr txBox="1"/>
          <p:nvPr/>
        </p:nvSpPr>
        <p:spPr>
          <a:xfrm>
            <a:off x="7159205" y="1217126"/>
            <a:ext cx="38481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Serverless SQL Pools</a:t>
            </a:r>
            <a:endParaRPr lang="en-GB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4C182-C4F0-38C4-2B70-DECB367D5BA1}"/>
              </a:ext>
            </a:extLst>
          </p:cNvPr>
          <p:cNvSpPr txBox="1"/>
          <p:nvPr/>
        </p:nvSpPr>
        <p:spPr>
          <a:xfrm>
            <a:off x="864798" y="2229657"/>
            <a:ext cx="44577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exists within internal distributed tables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Supports large amounts of data (measured in Terabytes)</a:t>
            </a:r>
          </a:p>
          <a:p>
            <a:endParaRPr lang="en-GB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Query Concurrency scales with the service tier, measured in DWUs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Supports Data Masking and Column-Level Encryption 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CB2AC3-E2CF-9EA0-D55F-13CA38C886AA}"/>
              </a:ext>
            </a:extLst>
          </p:cNvPr>
          <p:cNvSpPr txBox="1"/>
          <p:nvPr/>
        </p:nvSpPr>
        <p:spPr>
          <a:xfrm>
            <a:off x="7159205" y="2229656"/>
            <a:ext cx="44577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exists external to Synapse Analytics, no data is imported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Supports Azure Storage, Data Lake Gen1 and Data Lake Gen2</a:t>
            </a:r>
          </a:p>
          <a:p>
            <a:endParaRPr lang="en-GB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Can create External Tables and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Supports Managed Identity, Service Principal and User Identity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72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85AB1D0-7AE4-C196-6992-6581E8EB4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4EC9E8-1EF0-C5AE-6BCB-40A33E891230}"/>
              </a:ext>
            </a:extLst>
          </p:cNvPr>
          <p:cNvSpPr txBox="1"/>
          <p:nvPr/>
        </p:nvSpPr>
        <p:spPr>
          <a:xfrm>
            <a:off x="562873" y="366468"/>
            <a:ext cx="120489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>
                <a:solidFill>
                  <a:schemeClr val="bg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Microsoft has released a new certification...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9894A-26B5-3D74-CE54-CFC7B7E70B00}"/>
              </a:ext>
            </a:extLst>
          </p:cNvPr>
          <p:cNvSpPr txBox="1"/>
          <p:nvPr/>
        </p:nvSpPr>
        <p:spPr>
          <a:xfrm>
            <a:off x="562873" y="5144365"/>
            <a:ext cx="109792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solidFill>
                  <a:schemeClr val="bg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After this session you'll understand which features and services in Power BI and the Azure Data Platform you need to know when approaching the DP-500 exam with confidence.</a:t>
            </a:r>
            <a:endParaRPr lang="en-GB" sz="2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13B47B-1F32-E8EF-DD1C-B77DCE149E45}"/>
              </a:ext>
            </a:extLst>
          </p:cNvPr>
          <p:cNvSpPr txBox="1"/>
          <p:nvPr/>
        </p:nvSpPr>
        <p:spPr>
          <a:xfrm>
            <a:off x="562873" y="2690032"/>
            <a:ext cx="812392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chemeClr val="bg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One exam: </a:t>
            </a:r>
            <a:r>
              <a:rPr lang="en-US" sz="3200" i="0">
                <a:solidFill>
                  <a:srgbClr val="00B0F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DP-500</a:t>
            </a:r>
            <a:r>
              <a:rPr lang="en-US" b="0" i="0">
                <a:solidFill>
                  <a:schemeClr val="bg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 Designing and Implementing Enterprise-Scale Analytics Solutions Using Microsoft Azure and Microsoft Power BI</a:t>
            </a:r>
            <a:endParaRPr lang="en-GB"/>
          </a:p>
        </p:txBody>
      </p:sp>
      <p:pic>
        <p:nvPicPr>
          <p:cNvPr id="8" name="Picture 7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EC2987B2-3B12-432D-DDD9-61BC75A32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196" y="2414781"/>
            <a:ext cx="2508863" cy="25279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2ED760-20E1-9AD9-9A38-008832422ED8}"/>
              </a:ext>
            </a:extLst>
          </p:cNvPr>
          <p:cNvSpPr txBox="1"/>
          <p:nvPr/>
        </p:nvSpPr>
        <p:spPr>
          <a:xfrm>
            <a:off x="562873" y="1389470"/>
            <a:ext cx="110662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i="0">
                <a:solidFill>
                  <a:schemeClr val="bg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Azure Enterprise Data Analyst Associate</a:t>
            </a:r>
            <a:endParaRPr lang="en-GB" sz="480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A81F8B-EE83-6C9A-C3AF-4BBEEEA62853}"/>
              </a:ext>
            </a:extLst>
          </p:cNvPr>
          <p:cNvSpPr txBox="1"/>
          <p:nvPr/>
        </p:nvSpPr>
        <p:spPr>
          <a:xfrm>
            <a:off x="562873" y="3897700"/>
            <a:ext cx="7813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solidFill>
                  <a:schemeClr val="bg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If you work in the space involving </a:t>
            </a:r>
            <a:r>
              <a:rPr lang="en-US" b="0" i="0">
                <a:solidFill>
                  <a:srgbClr val="00B0F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Data Analysis </a:t>
            </a:r>
            <a:r>
              <a:rPr lang="en-US" b="0" i="0">
                <a:solidFill>
                  <a:schemeClr val="bg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and </a:t>
            </a:r>
            <a:r>
              <a:rPr lang="en-US" b="0" i="0">
                <a:solidFill>
                  <a:srgbClr val="00B0F0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Data Engineering</a:t>
            </a:r>
            <a:r>
              <a:rPr lang="en-US" b="0" i="0">
                <a:solidFill>
                  <a:schemeClr val="bg1"/>
                </a:solidFill>
                <a:effectLst/>
                <a:latin typeface="Segoe UI Semilight" panose="020B0402040204020203" pitchFamily="34" charset="0"/>
                <a:cs typeface="Segoe UI Semilight" panose="020B0402040204020203" pitchFamily="34" charset="0"/>
              </a:rPr>
              <a:t>, then this certification is for you.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3417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7C92E-7F65-45AE-2255-7D5436CE32C0}"/>
              </a:ext>
            </a:extLst>
          </p:cNvPr>
          <p:cNvSpPr txBox="1"/>
          <p:nvPr/>
        </p:nvSpPr>
        <p:spPr>
          <a:xfrm>
            <a:off x="2296582" y="179457"/>
            <a:ext cx="84950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SegoeUI-Semibold"/>
                <a:cs typeface="Segoe UI Semibold" panose="020B0702040204020203" pitchFamily="34" charset="0"/>
              </a:rPr>
              <a:t>Querying Data Lake using Serverless SQL Pools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A8B8539-F3C6-64F0-56C5-ECB3A85E4C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2082" y="179457"/>
            <a:ext cx="519284" cy="519284"/>
          </a:xfrm>
          <a:prstGeom prst="rect">
            <a:avLst/>
          </a:prstGeom>
        </p:spPr>
      </p:pic>
      <p:pic>
        <p:nvPicPr>
          <p:cNvPr id="5" name="Picture 4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65FCA5A0-008D-B2E0-13DF-429ABBC85B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D6B6E6-CEB1-A9CB-4BBA-ED3DC1D4109E}"/>
              </a:ext>
            </a:extLst>
          </p:cNvPr>
          <p:cNvSpPr txBox="1"/>
          <p:nvPr/>
        </p:nvSpPr>
        <p:spPr>
          <a:xfrm>
            <a:off x="218537" y="2010462"/>
            <a:ext cx="6094562" cy="3373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Read and Write (to Azure Storage)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Uses the OPENROWSET command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filepath(*) is used to select partitions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filename() is used to return the file name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External Tables and Views are supported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Cost is based on amount of Data Processed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 configuration of Serverless required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50282-4C54-E934-2EA2-578CA1739422}"/>
              </a:ext>
            </a:extLst>
          </p:cNvPr>
          <p:cNvSpPr txBox="1"/>
          <p:nvPr/>
        </p:nvSpPr>
        <p:spPr>
          <a:xfrm>
            <a:off x="8032219" y="2916906"/>
            <a:ext cx="8502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Read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EA2530-7AA2-A845-2BA1-A96CC8F2588D}"/>
              </a:ext>
            </a:extLst>
          </p:cNvPr>
          <p:cNvSpPr txBox="1"/>
          <p:nvPr/>
        </p:nvSpPr>
        <p:spPr>
          <a:xfrm>
            <a:off x="9894017" y="1725992"/>
            <a:ext cx="24344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Write using </a:t>
            </a:r>
          </a:p>
          <a:p>
            <a:r>
              <a:rPr lang="en-GB" sz="1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CREATE EXTERNAL TABLE AS SELECT</a:t>
            </a:r>
            <a:endParaRPr lang="en-GB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A475DBD-7C38-59EE-E2E0-6300DCFAEFA8}"/>
              </a:ext>
            </a:extLst>
          </p:cNvPr>
          <p:cNvCxnSpPr>
            <a:cxnSpLocks/>
            <a:stCxn id="13" idx="0"/>
            <a:endCxn id="23" idx="0"/>
          </p:cNvCxnSpPr>
          <p:nvPr/>
        </p:nvCxnSpPr>
        <p:spPr>
          <a:xfrm rot="16200000" flipV="1">
            <a:off x="8254283" y="949304"/>
            <a:ext cx="853010" cy="2292134"/>
          </a:xfrm>
          <a:prstGeom prst="bentConnector3">
            <a:avLst>
              <a:gd name="adj1" fmla="val 126799"/>
            </a:avLst>
          </a:prstGeom>
          <a:ln w="1905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4B4531-72F2-9BC3-69B5-501C94AC6211}"/>
              </a:ext>
            </a:extLst>
          </p:cNvPr>
          <p:cNvCxnSpPr>
            <a:cxnSpLocks/>
          </p:cNvCxnSpPr>
          <p:nvPr/>
        </p:nvCxnSpPr>
        <p:spPr>
          <a:xfrm>
            <a:off x="7909976" y="2126575"/>
            <a:ext cx="1186840" cy="1120535"/>
          </a:xfrm>
          <a:prstGeom prst="straightConnector1">
            <a:avLst/>
          </a:prstGeom>
          <a:ln w="19050">
            <a:solidFill>
              <a:srgbClr val="FCF031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7736C2-AD31-C515-50C7-7929C3C1F918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8028291" y="3248814"/>
            <a:ext cx="1071626" cy="17114"/>
          </a:xfrm>
          <a:prstGeom prst="straightConnector1">
            <a:avLst/>
          </a:prstGeom>
          <a:ln w="19050">
            <a:solidFill>
              <a:srgbClr val="FCF031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BB2F0B7-DA3F-EDE2-B081-30888A2345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9917" y="2521876"/>
            <a:ext cx="1453875" cy="14538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2E74271-5130-B9F4-D218-5D0CD3E4734C}"/>
              </a:ext>
            </a:extLst>
          </p:cNvPr>
          <p:cNvGrpSpPr/>
          <p:nvPr/>
        </p:nvGrpSpPr>
        <p:grpSpPr>
          <a:xfrm>
            <a:off x="7039876" y="2782000"/>
            <a:ext cx="988425" cy="983310"/>
            <a:chOff x="5832325" y="2742549"/>
            <a:chExt cx="478313" cy="475838"/>
          </a:xfrm>
        </p:grpSpPr>
        <p:sp>
          <p:nvSpPr>
            <p:cNvPr id="15" name="Graphic 33">
              <a:extLst>
                <a:ext uri="{FF2B5EF4-FFF2-40B4-BE49-F238E27FC236}">
                  <a16:creationId xmlns:a16="http://schemas.microsoft.com/office/drawing/2014/main" id="{0A07595E-D750-D1AD-B8AC-78152B98F4AF}"/>
                </a:ext>
              </a:extLst>
            </p:cNvPr>
            <p:cNvSpPr/>
            <p:nvPr/>
          </p:nvSpPr>
          <p:spPr>
            <a:xfrm>
              <a:off x="5834941" y="2742549"/>
              <a:ext cx="132858" cy="132858"/>
            </a:xfrm>
            <a:custGeom>
              <a:avLst/>
              <a:gdLst>
                <a:gd name="connsiteX0" fmla="*/ 66429 w 132858"/>
                <a:gd name="connsiteY0" fmla="*/ 132859 h 132858"/>
                <a:gd name="connsiteX1" fmla="*/ 61477 w 132858"/>
                <a:gd name="connsiteY1" fmla="*/ 127963 h 132858"/>
                <a:gd name="connsiteX2" fmla="*/ 61477 w 132858"/>
                <a:gd name="connsiteY2" fmla="*/ 127907 h 132858"/>
                <a:gd name="connsiteX3" fmla="*/ 61477 w 132858"/>
                <a:gd name="connsiteY3" fmla="*/ 127907 h 132858"/>
                <a:gd name="connsiteX4" fmla="*/ 4952 w 132858"/>
                <a:gd name="connsiteY4" fmla="*/ 71381 h 132858"/>
                <a:gd name="connsiteX5" fmla="*/ 0 w 132858"/>
                <a:gd name="connsiteY5" fmla="*/ 66458 h 132858"/>
                <a:gd name="connsiteX6" fmla="*/ 0 w 132858"/>
                <a:gd name="connsiteY6" fmla="*/ 66458 h 132858"/>
                <a:gd name="connsiteX7" fmla="*/ 4952 w 132858"/>
                <a:gd name="connsiteY7" fmla="*/ 61506 h 132858"/>
                <a:gd name="connsiteX8" fmla="*/ 61477 w 132858"/>
                <a:gd name="connsiteY8" fmla="*/ 4952 h 132858"/>
                <a:gd name="connsiteX9" fmla="*/ 66373 w 132858"/>
                <a:gd name="connsiteY9" fmla="*/ 0 h 132858"/>
                <a:gd name="connsiteX10" fmla="*/ 66429 w 132858"/>
                <a:gd name="connsiteY10" fmla="*/ 0 h 132858"/>
                <a:gd name="connsiteX11" fmla="*/ 66429 w 132858"/>
                <a:gd name="connsiteY11" fmla="*/ 0 h 132858"/>
                <a:gd name="connsiteX12" fmla="*/ 71381 w 132858"/>
                <a:gd name="connsiteY12" fmla="*/ 4896 h 132858"/>
                <a:gd name="connsiteX13" fmla="*/ 71381 w 132858"/>
                <a:gd name="connsiteY13" fmla="*/ 4952 h 132858"/>
                <a:gd name="connsiteX14" fmla="*/ 71381 w 132858"/>
                <a:gd name="connsiteY14" fmla="*/ 4952 h 132858"/>
                <a:gd name="connsiteX15" fmla="*/ 127907 w 132858"/>
                <a:gd name="connsiteY15" fmla="*/ 61477 h 132858"/>
                <a:gd name="connsiteX16" fmla="*/ 132859 w 132858"/>
                <a:gd name="connsiteY16" fmla="*/ 66373 h 132858"/>
                <a:gd name="connsiteX17" fmla="*/ 132859 w 132858"/>
                <a:gd name="connsiteY17" fmla="*/ 66429 h 132858"/>
                <a:gd name="connsiteX18" fmla="*/ 132859 w 132858"/>
                <a:gd name="connsiteY18" fmla="*/ 66429 h 132858"/>
                <a:gd name="connsiteX19" fmla="*/ 127963 w 132858"/>
                <a:gd name="connsiteY19" fmla="*/ 71381 h 132858"/>
                <a:gd name="connsiteX20" fmla="*/ 127907 w 132858"/>
                <a:gd name="connsiteY20" fmla="*/ 71381 h 132858"/>
                <a:gd name="connsiteX21" fmla="*/ 127907 w 132858"/>
                <a:gd name="connsiteY21" fmla="*/ 71381 h 132858"/>
                <a:gd name="connsiteX22" fmla="*/ 71381 w 132858"/>
                <a:gd name="connsiteY22" fmla="*/ 127907 h 132858"/>
                <a:gd name="connsiteX23" fmla="*/ 66429 w 132858"/>
                <a:gd name="connsiteY23" fmla="*/ 132859 h 13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32858" h="132858">
                  <a:moveTo>
                    <a:pt x="66429" y="132859"/>
                  </a:moveTo>
                  <a:cubicBezTo>
                    <a:pt x="63710" y="132874"/>
                    <a:pt x="61493" y="130682"/>
                    <a:pt x="61477" y="127963"/>
                  </a:cubicBezTo>
                  <a:cubicBezTo>
                    <a:pt x="61477" y="127945"/>
                    <a:pt x="61477" y="127926"/>
                    <a:pt x="61477" y="127907"/>
                  </a:cubicBezTo>
                  <a:lnTo>
                    <a:pt x="61477" y="127907"/>
                  </a:lnTo>
                  <a:cubicBezTo>
                    <a:pt x="61431" y="96708"/>
                    <a:pt x="36151" y="71428"/>
                    <a:pt x="4952" y="71381"/>
                  </a:cubicBezTo>
                  <a:cubicBezTo>
                    <a:pt x="2228" y="71381"/>
                    <a:pt x="15" y="69181"/>
                    <a:pt x="0" y="66458"/>
                  </a:cubicBezTo>
                  <a:lnTo>
                    <a:pt x="0" y="66458"/>
                  </a:lnTo>
                  <a:cubicBezTo>
                    <a:pt x="0" y="63723"/>
                    <a:pt x="2217" y="61506"/>
                    <a:pt x="4952" y="61506"/>
                  </a:cubicBezTo>
                  <a:cubicBezTo>
                    <a:pt x="36162" y="61459"/>
                    <a:pt x="61446" y="36162"/>
                    <a:pt x="61477" y="4952"/>
                  </a:cubicBezTo>
                  <a:cubicBezTo>
                    <a:pt x="61462" y="2233"/>
                    <a:pt x="63654" y="16"/>
                    <a:pt x="66373" y="0"/>
                  </a:cubicBezTo>
                  <a:cubicBezTo>
                    <a:pt x="66392" y="0"/>
                    <a:pt x="66411" y="0"/>
                    <a:pt x="66429" y="0"/>
                  </a:cubicBezTo>
                  <a:lnTo>
                    <a:pt x="66429" y="0"/>
                  </a:lnTo>
                  <a:cubicBezTo>
                    <a:pt x="69149" y="-16"/>
                    <a:pt x="71366" y="2176"/>
                    <a:pt x="71381" y="4896"/>
                  </a:cubicBezTo>
                  <a:cubicBezTo>
                    <a:pt x="71381" y="4914"/>
                    <a:pt x="71381" y="4933"/>
                    <a:pt x="71381" y="4952"/>
                  </a:cubicBezTo>
                  <a:lnTo>
                    <a:pt x="71381" y="4952"/>
                  </a:lnTo>
                  <a:cubicBezTo>
                    <a:pt x="71428" y="36151"/>
                    <a:pt x="96708" y="61431"/>
                    <a:pt x="127907" y="61477"/>
                  </a:cubicBezTo>
                  <a:cubicBezTo>
                    <a:pt x="130626" y="61462"/>
                    <a:pt x="132843" y="63654"/>
                    <a:pt x="132859" y="66373"/>
                  </a:cubicBezTo>
                  <a:cubicBezTo>
                    <a:pt x="132859" y="66392"/>
                    <a:pt x="132859" y="66411"/>
                    <a:pt x="132859" y="66429"/>
                  </a:cubicBezTo>
                  <a:lnTo>
                    <a:pt x="132859" y="66429"/>
                  </a:lnTo>
                  <a:cubicBezTo>
                    <a:pt x="132874" y="69149"/>
                    <a:pt x="130682" y="71366"/>
                    <a:pt x="127963" y="71381"/>
                  </a:cubicBezTo>
                  <a:cubicBezTo>
                    <a:pt x="127944" y="71381"/>
                    <a:pt x="127926" y="71381"/>
                    <a:pt x="127907" y="71381"/>
                  </a:cubicBezTo>
                  <a:lnTo>
                    <a:pt x="127907" y="71381"/>
                  </a:lnTo>
                  <a:cubicBezTo>
                    <a:pt x="96702" y="71412"/>
                    <a:pt x="71412" y="96702"/>
                    <a:pt x="71381" y="127907"/>
                  </a:cubicBezTo>
                  <a:cubicBezTo>
                    <a:pt x="71366" y="130635"/>
                    <a:pt x="69158" y="132843"/>
                    <a:pt x="66429" y="132859"/>
                  </a:cubicBezTo>
                  <a:close/>
                </a:path>
              </a:pathLst>
            </a:custGeom>
            <a:solidFill>
              <a:srgbClr val="50E6FF"/>
            </a:solidFill>
            <a:ln w="280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Graphic 33">
              <a:extLst>
                <a:ext uri="{FF2B5EF4-FFF2-40B4-BE49-F238E27FC236}">
                  <a16:creationId xmlns:a16="http://schemas.microsoft.com/office/drawing/2014/main" id="{E626F1C2-10FE-5341-7D71-658BB15085FD}"/>
                </a:ext>
              </a:extLst>
            </p:cNvPr>
            <p:cNvSpPr/>
            <p:nvPr/>
          </p:nvSpPr>
          <p:spPr>
            <a:xfrm>
              <a:off x="6204340" y="3112117"/>
              <a:ext cx="106298" cy="106270"/>
            </a:xfrm>
            <a:custGeom>
              <a:avLst/>
              <a:gdLst>
                <a:gd name="connsiteX0" fmla="*/ 53149 w 106298"/>
                <a:gd name="connsiteY0" fmla="*/ 106270 h 106270"/>
                <a:gd name="connsiteX1" fmla="*/ 49182 w 106298"/>
                <a:gd name="connsiteY1" fmla="*/ 102303 h 106270"/>
                <a:gd name="connsiteX2" fmla="*/ 49182 w 106298"/>
                <a:gd name="connsiteY2" fmla="*/ 102303 h 106270"/>
                <a:gd name="connsiteX3" fmla="*/ 3967 w 106298"/>
                <a:gd name="connsiteY3" fmla="*/ 57088 h 106270"/>
                <a:gd name="connsiteX4" fmla="*/ 0 w 106298"/>
                <a:gd name="connsiteY4" fmla="*/ 53149 h 106270"/>
                <a:gd name="connsiteX5" fmla="*/ 0 w 106298"/>
                <a:gd name="connsiteY5" fmla="*/ 53149 h 106270"/>
                <a:gd name="connsiteX6" fmla="*/ 3967 w 106298"/>
                <a:gd name="connsiteY6" fmla="*/ 49182 h 106270"/>
                <a:gd name="connsiteX7" fmla="*/ 3967 w 106298"/>
                <a:gd name="connsiteY7" fmla="*/ 49182 h 106270"/>
                <a:gd name="connsiteX8" fmla="*/ 49182 w 106298"/>
                <a:gd name="connsiteY8" fmla="*/ 3967 h 106270"/>
                <a:gd name="connsiteX9" fmla="*/ 53149 w 106298"/>
                <a:gd name="connsiteY9" fmla="*/ 0 h 106270"/>
                <a:gd name="connsiteX10" fmla="*/ 53149 w 106298"/>
                <a:gd name="connsiteY10" fmla="*/ 0 h 106270"/>
                <a:gd name="connsiteX11" fmla="*/ 57116 w 106298"/>
                <a:gd name="connsiteY11" fmla="*/ 3967 h 106270"/>
                <a:gd name="connsiteX12" fmla="*/ 57116 w 106298"/>
                <a:gd name="connsiteY12" fmla="*/ 3967 h 106270"/>
                <a:gd name="connsiteX13" fmla="*/ 102331 w 106298"/>
                <a:gd name="connsiteY13" fmla="*/ 49182 h 106270"/>
                <a:gd name="connsiteX14" fmla="*/ 106298 w 106298"/>
                <a:gd name="connsiteY14" fmla="*/ 53149 h 106270"/>
                <a:gd name="connsiteX15" fmla="*/ 102331 w 106298"/>
                <a:gd name="connsiteY15" fmla="*/ 57116 h 106270"/>
                <a:gd name="connsiteX16" fmla="*/ 102331 w 106298"/>
                <a:gd name="connsiteY16" fmla="*/ 57116 h 106270"/>
                <a:gd name="connsiteX17" fmla="*/ 57116 w 106298"/>
                <a:gd name="connsiteY17" fmla="*/ 102331 h 106270"/>
                <a:gd name="connsiteX18" fmla="*/ 53149 w 106298"/>
                <a:gd name="connsiteY18" fmla="*/ 106270 h 106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298" h="106270">
                  <a:moveTo>
                    <a:pt x="53149" y="106270"/>
                  </a:moveTo>
                  <a:cubicBezTo>
                    <a:pt x="50957" y="106270"/>
                    <a:pt x="49182" y="104495"/>
                    <a:pt x="49182" y="102303"/>
                  </a:cubicBezTo>
                  <a:lnTo>
                    <a:pt x="49182" y="102303"/>
                  </a:lnTo>
                  <a:cubicBezTo>
                    <a:pt x="49151" y="77343"/>
                    <a:pt x="28927" y="57119"/>
                    <a:pt x="3967" y="57088"/>
                  </a:cubicBezTo>
                  <a:cubicBezTo>
                    <a:pt x="1787" y="57088"/>
                    <a:pt x="14" y="55330"/>
                    <a:pt x="0" y="53149"/>
                  </a:cubicBezTo>
                  <a:lnTo>
                    <a:pt x="0" y="53149"/>
                  </a:lnTo>
                  <a:cubicBezTo>
                    <a:pt x="0" y="50957"/>
                    <a:pt x="1775" y="49182"/>
                    <a:pt x="3967" y="49182"/>
                  </a:cubicBezTo>
                  <a:lnTo>
                    <a:pt x="3967" y="49182"/>
                  </a:lnTo>
                  <a:cubicBezTo>
                    <a:pt x="28932" y="49165"/>
                    <a:pt x="49165" y="28932"/>
                    <a:pt x="49182" y="3967"/>
                  </a:cubicBezTo>
                  <a:cubicBezTo>
                    <a:pt x="49182" y="1775"/>
                    <a:pt x="50957" y="0"/>
                    <a:pt x="53149" y="0"/>
                  </a:cubicBezTo>
                  <a:lnTo>
                    <a:pt x="53149" y="0"/>
                  </a:lnTo>
                  <a:cubicBezTo>
                    <a:pt x="55341" y="0"/>
                    <a:pt x="57116" y="1775"/>
                    <a:pt x="57116" y="3967"/>
                  </a:cubicBezTo>
                  <a:lnTo>
                    <a:pt x="57116" y="3967"/>
                  </a:lnTo>
                  <a:cubicBezTo>
                    <a:pt x="57133" y="28932"/>
                    <a:pt x="77366" y="49165"/>
                    <a:pt x="102331" y="49182"/>
                  </a:cubicBezTo>
                  <a:cubicBezTo>
                    <a:pt x="104523" y="49182"/>
                    <a:pt x="106298" y="50957"/>
                    <a:pt x="106298" y="53149"/>
                  </a:cubicBezTo>
                  <a:cubicBezTo>
                    <a:pt x="106298" y="55341"/>
                    <a:pt x="104523" y="57116"/>
                    <a:pt x="102331" y="57116"/>
                  </a:cubicBezTo>
                  <a:lnTo>
                    <a:pt x="102331" y="57116"/>
                  </a:lnTo>
                  <a:cubicBezTo>
                    <a:pt x="77372" y="57147"/>
                    <a:pt x="57147" y="77371"/>
                    <a:pt x="57116" y="102331"/>
                  </a:cubicBezTo>
                  <a:cubicBezTo>
                    <a:pt x="57099" y="104512"/>
                    <a:pt x="55330" y="106270"/>
                    <a:pt x="53149" y="106270"/>
                  </a:cubicBezTo>
                  <a:close/>
                </a:path>
              </a:pathLst>
            </a:custGeom>
            <a:solidFill>
              <a:srgbClr val="50E6FF"/>
            </a:solidFill>
            <a:ln w="280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7" name="Graphic 33">
              <a:extLst>
                <a:ext uri="{FF2B5EF4-FFF2-40B4-BE49-F238E27FC236}">
                  <a16:creationId xmlns:a16="http://schemas.microsoft.com/office/drawing/2014/main" id="{E89673FF-F5DC-B1A4-E0A4-FF061E689D79}"/>
                </a:ext>
              </a:extLst>
            </p:cNvPr>
            <p:cNvGrpSpPr/>
            <p:nvPr/>
          </p:nvGrpSpPr>
          <p:grpSpPr>
            <a:xfrm>
              <a:off x="5897591" y="2831567"/>
              <a:ext cx="347776" cy="345421"/>
              <a:chOff x="614610" y="4877922"/>
              <a:chExt cx="347776" cy="345421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1DEA7E6-36B5-BB73-E99B-0C8DE280ACA8}"/>
                  </a:ext>
                </a:extLst>
              </p:cNvPr>
              <p:cNvSpPr/>
              <p:nvPr/>
            </p:nvSpPr>
            <p:spPr>
              <a:xfrm>
                <a:off x="616965" y="4877922"/>
                <a:ext cx="345421" cy="345421"/>
              </a:xfrm>
              <a:custGeom>
                <a:avLst/>
                <a:gdLst>
                  <a:gd name="connsiteX0" fmla="*/ 340656 w 345421"/>
                  <a:gd name="connsiteY0" fmla="*/ 132587 h 345421"/>
                  <a:gd name="connsiteX1" fmla="*/ 212833 w 345421"/>
                  <a:gd name="connsiteY1" fmla="*/ 340657 h 345421"/>
                  <a:gd name="connsiteX2" fmla="*/ 4766 w 345421"/>
                  <a:gd name="connsiteY2" fmla="*/ 212834 h 345421"/>
                  <a:gd name="connsiteX3" fmla="*/ 132588 w 345421"/>
                  <a:gd name="connsiteY3" fmla="*/ 4765 h 345421"/>
                  <a:gd name="connsiteX4" fmla="*/ 340653 w 345421"/>
                  <a:gd name="connsiteY4" fmla="*/ 132588 h 345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5421" h="345421">
                    <a:moveTo>
                      <a:pt x="340656" y="132587"/>
                    </a:moveTo>
                    <a:cubicBezTo>
                      <a:pt x="362816" y="225341"/>
                      <a:pt x="305587" y="318497"/>
                      <a:pt x="212833" y="340657"/>
                    </a:cubicBezTo>
                    <a:cubicBezTo>
                      <a:pt x="120080" y="362814"/>
                      <a:pt x="26925" y="305588"/>
                      <a:pt x="4766" y="212834"/>
                    </a:cubicBezTo>
                    <a:cubicBezTo>
                      <a:pt x="-17394" y="120080"/>
                      <a:pt x="39834" y="26925"/>
                      <a:pt x="132588" y="4765"/>
                    </a:cubicBezTo>
                    <a:cubicBezTo>
                      <a:pt x="225340" y="-17393"/>
                      <a:pt x="318496" y="39835"/>
                      <a:pt x="340653" y="132588"/>
                    </a:cubicBezTo>
                    <a:close/>
                  </a:path>
                </a:pathLst>
              </a:custGeom>
              <a:solidFill>
                <a:srgbClr val="5EA0EF"/>
              </a:solidFill>
              <a:ln w="2804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20" name="Graphic 33">
                <a:extLst>
                  <a:ext uri="{FF2B5EF4-FFF2-40B4-BE49-F238E27FC236}">
                    <a16:creationId xmlns:a16="http://schemas.microsoft.com/office/drawing/2014/main" id="{F1622520-7C8B-8A9D-8969-4FB49E134DFD}"/>
                  </a:ext>
                </a:extLst>
              </p:cNvPr>
              <p:cNvGrpSpPr/>
              <p:nvPr/>
            </p:nvGrpSpPr>
            <p:grpSpPr>
              <a:xfrm>
                <a:off x="614610" y="4931763"/>
                <a:ext cx="345149" cy="235902"/>
                <a:chOff x="614610" y="4931763"/>
                <a:chExt cx="345149" cy="235902"/>
              </a:xfrm>
              <a:solidFill>
                <a:srgbClr val="F2F2F2"/>
              </a:solidFill>
            </p:grpSpPr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C986DF72-5BFA-DBBB-6C49-9C6FA348FD0E}"/>
                    </a:ext>
                  </a:extLst>
                </p:cNvPr>
                <p:cNvSpPr/>
                <p:nvPr/>
              </p:nvSpPr>
              <p:spPr>
                <a:xfrm>
                  <a:off x="614610" y="5025533"/>
                  <a:ext cx="129764" cy="142132"/>
                </a:xfrm>
                <a:custGeom>
                  <a:avLst/>
                  <a:gdLst>
                    <a:gd name="connsiteX0" fmla="*/ 82470 w 129764"/>
                    <a:gd name="connsiteY0" fmla="*/ 142116 h 142132"/>
                    <a:gd name="connsiteX1" fmla="*/ 129748 w 129764"/>
                    <a:gd name="connsiteY1" fmla="*/ 97253 h 142132"/>
                    <a:gd name="connsiteX2" fmla="*/ 84884 w 129764"/>
                    <a:gd name="connsiteY2" fmla="*/ 49974 h 142132"/>
                    <a:gd name="connsiteX3" fmla="*/ 82611 w 129764"/>
                    <a:gd name="connsiteY3" fmla="*/ 49971 h 142132"/>
                    <a:gd name="connsiteX4" fmla="*/ 82808 w 129764"/>
                    <a:gd name="connsiteY4" fmla="*/ 46032 h 142132"/>
                    <a:gd name="connsiteX5" fmla="*/ 36074 w 129764"/>
                    <a:gd name="connsiteY5" fmla="*/ 1 h 142132"/>
                    <a:gd name="connsiteX6" fmla="*/ 1523 w 129764"/>
                    <a:gd name="connsiteY6" fmla="*/ 1 h 142132"/>
                    <a:gd name="connsiteX7" fmla="*/ 46400 w 129764"/>
                    <a:gd name="connsiteY7" fmla="*/ 142116 h 142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9764" h="142132">
                      <a:moveTo>
                        <a:pt x="82470" y="142116"/>
                      </a:moveTo>
                      <a:cubicBezTo>
                        <a:pt x="107915" y="142783"/>
                        <a:pt x="129082" y="122697"/>
                        <a:pt x="129748" y="97253"/>
                      </a:cubicBezTo>
                      <a:cubicBezTo>
                        <a:pt x="130415" y="71807"/>
                        <a:pt x="110329" y="50641"/>
                        <a:pt x="84884" y="49974"/>
                      </a:cubicBezTo>
                      <a:cubicBezTo>
                        <a:pt x="84127" y="49954"/>
                        <a:pt x="83369" y="49953"/>
                        <a:pt x="82611" y="49971"/>
                      </a:cubicBezTo>
                      <a:cubicBezTo>
                        <a:pt x="82747" y="48662"/>
                        <a:pt x="82813" y="47347"/>
                        <a:pt x="82808" y="46032"/>
                      </a:cubicBezTo>
                      <a:cubicBezTo>
                        <a:pt x="82576" y="20431"/>
                        <a:pt x="61675" y="-155"/>
                        <a:pt x="36074" y="1"/>
                      </a:cubicBezTo>
                      <a:lnTo>
                        <a:pt x="1523" y="1"/>
                      </a:lnTo>
                      <a:cubicBezTo>
                        <a:pt x="-5320" y="51683"/>
                        <a:pt x="11118" y="103736"/>
                        <a:pt x="46400" y="142116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280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3764FDB6-EDDB-64AA-2A9C-BF9300C55B1B}"/>
                    </a:ext>
                  </a:extLst>
                </p:cNvPr>
                <p:cNvSpPr/>
                <p:nvPr/>
              </p:nvSpPr>
              <p:spPr>
                <a:xfrm>
                  <a:off x="792655" y="4931763"/>
                  <a:ext cx="167104" cy="146133"/>
                </a:xfrm>
                <a:custGeom>
                  <a:avLst/>
                  <a:gdLst>
                    <a:gd name="connsiteX0" fmla="*/ 167104 w 167104"/>
                    <a:gd name="connsiteY0" fmla="*/ 86765 h 146133"/>
                    <a:gd name="connsiteX1" fmla="*/ 166907 w 167104"/>
                    <a:gd name="connsiteY1" fmla="*/ 85527 h 146133"/>
                    <a:gd name="connsiteX2" fmla="*/ 127348 w 167104"/>
                    <a:gd name="connsiteY2" fmla="*/ 4495 h 146133"/>
                    <a:gd name="connsiteX3" fmla="*/ 119217 w 167104"/>
                    <a:gd name="connsiteY3" fmla="*/ 1963 h 146133"/>
                    <a:gd name="connsiteX4" fmla="*/ 56411 w 167104"/>
                    <a:gd name="connsiteY4" fmla="*/ 36885 h 146133"/>
                    <a:gd name="connsiteX5" fmla="*/ 54504 w 167104"/>
                    <a:gd name="connsiteY5" fmla="*/ 48753 h 146133"/>
                    <a:gd name="connsiteX6" fmla="*/ 48876 w 167104"/>
                    <a:gd name="connsiteY6" fmla="*/ 48388 h 146133"/>
                    <a:gd name="connsiteX7" fmla="*/ 0 w 167104"/>
                    <a:gd name="connsiteY7" fmla="*/ 97256 h 146133"/>
                    <a:gd name="connsiteX8" fmla="*/ 32529 w 167104"/>
                    <a:gd name="connsiteY8" fmla="*/ 143319 h 146133"/>
                    <a:gd name="connsiteX9" fmla="*/ 47751 w 167104"/>
                    <a:gd name="connsiteY9" fmla="*/ 146132 h 146133"/>
                    <a:gd name="connsiteX10" fmla="*/ 104867 w 167104"/>
                    <a:gd name="connsiteY10" fmla="*/ 146132 h 146133"/>
                    <a:gd name="connsiteX11" fmla="*/ 167104 w 167104"/>
                    <a:gd name="connsiteY11" fmla="*/ 86765 h 1461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67104" h="146133">
                      <a:moveTo>
                        <a:pt x="167104" y="86765"/>
                      </a:moveTo>
                      <a:cubicBezTo>
                        <a:pt x="167104" y="86343"/>
                        <a:pt x="167104" y="85921"/>
                        <a:pt x="166907" y="85527"/>
                      </a:cubicBezTo>
                      <a:cubicBezTo>
                        <a:pt x="161342" y="55419"/>
                        <a:pt x="147665" y="27402"/>
                        <a:pt x="127348" y="4495"/>
                      </a:cubicBezTo>
                      <a:cubicBezTo>
                        <a:pt x="124712" y="3428"/>
                        <a:pt x="121994" y="2581"/>
                        <a:pt x="119217" y="1963"/>
                      </a:cubicBezTo>
                      <a:cubicBezTo>
                        <a:pt x="92231" y="-5737"/>
                        <a:pt x="64112" y="9899"/>
                        <a:pt x="56411" y="36885"/>
                      </a:cubicBezTo>
                      <a:cubicBezTo>
                        <a:pt x="55308" y="40752"/>
                        <a:pt x="54667" y="44736"/>
                        <a:pt x="54504" y="48753"/>
                      </a:cubicBezTo>
                      <a:cubicBezTo>
                        <a:pt x="52635" y="48538"/>
                        <a:pt x="50756" y="48415"/>
                        <a:pt x="48876" y="48388"/>
                      </a:cubicBezTo>
                      <a:cubicBezTo>
                        <a:pt x="21885" y="48385"/>
                        <a:pt x="2" y="70265"/>
                        <a:pt x="0" y="97256"/>
                      </a:cubicBezTo>
                      <a:cubicBezTo>
                        <a:pt x="-2" y="117949"/>
                        <a:pt x="13028" y="136399"/>
                        <a:pt x="32529" y="143319"/>
                      </a:cubicBezTo>
                      <a:cubicBezTo>
                        <a:pt x="37377" y="145219"/>
                        <a:pt x="42543" y="146174"/>
                        <a:pt x="47751" y="146132"/>
                      </a:cubicBezTo>
                      <a:lnTo>
                        <a:pt x="104867" y="146132"/>
                      </a:lnTo>
                      <a:cubicBezTo>
                        <a:pt x="127801" y="128772"/>
                        <a:pt x="148681" y="108855"/>
                        <a:pt x="167104" y="86765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 w="2804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18" name="Graphic 33">
              <a:extLst>
                <a:ext uri="{FF2B5EF4-FFF2-40B4-BE49-F238E27FC236}">
                  <a16:creationId xmlns:a16="http://schemas.microsoft.com/office/drawing/2014/main" id="{7BBB7A9A-8DB0-2996-B814-47085CA5F17B}"/>
                </a:ext>
              </a:extLst>
            </p:cNvPr>
            <p:cNvSpPr/>
            <p:nvPr/>
          </p:nvSpPr>
          <p:spPr>
            <a:xfrm>
              <a:off x="5832325" y="2799944"/>
              <a:ext cx="478308" cy="346053"/>
            </a:xfrm>
            <a:custGeom>
              <a:avLst/>
              <a:gdLst>
                <a:gd name="connsiteX0" fmla="*/ 469619 w 478308"/>
                <a:gd name="connsiteY0" fmla="*/ 35117 h 346053"/>
                <a:gd name="connsiteX1" fmla="*/ 352714 w 478308"/>
                <a:gd name="connsiteY1" fmla="*/ 2789 h 346053"/>
                <a:gd name="connsiteX2" fmla="*/ 294134 w 478308"/>
                <a:gd name="connsiteY2" fmla="*/ 15506 h 346053"/>
                <a:gd name="connsiteX3" fmla="*/ 337126 w 478308"/>
                <a:gd name="connsiteY3" fmla="*/ 37086 h 346053"/>
                <a:gd name="connsiteX4" fmla="*/ 357244 w 478308"/>
                <a:gd name="connsiteY4" fmla="*/ 32838 h 346053"/>
                <a:gd name="connsiteX5" fmla="*/ 388278 w 478308"/>
                <a:gd name="connsiteY5" fmla="*/ 30334 h 346053"/>
                <a:gd name="connsiteX6" fmla="*/ 443396 w 478308"/>
                <a:gd name="connsiteY6" fmla="*/ 50732 h 346053"/>
                <a:gd name="connsiteX7" fmla="*/ 443396 w 478308"/>
                <a:gd name="connsiteY7" fmla="*/ 50732 h 346053"/>
                <a:gd name="connsiteX8" fmla="*/ 418468 w 478308"/>
                <a:gd name="connsiteY8" fmla="*/ 135141 h 346053"/>
                <a:gd name="connsiteX9" fmla="*/ 284849 w 478308"/>
                <a:gd name="connsiteY9" fmla="*/ 249120 h 346053"/>
                <a:gd name="connsiteX10" fmla="*/ 120985 w 478308"/>
                <a:gd name="connsiteY10" fmla="*/ 312764 h 346053"/>
                <a:gd name="connsiteX11" fmla="*/ 34747 w 478308"/>
                <a:gd name="connsiteY11" fmla="*/ 294869 h 346053"/>
                <a:gd name="connsiteX12" fmla="*/ 59676 w 478308"/>
                <a:gd name="connsiteY12" fmla="*/ 210602 h 346053"/>
                <a:gd name="connsiteX13" fmla="*/ 67526 w 478308"/>
                <a:gd name="connsiteY13" fmla="*/ 199572 h 346053"/>
                <a:gd name="connsiteX14" fmla="*/ 68258 w 478308"/>
                <a:gd name="connsiteY14" fmla="*/ 153711 h 346053"/>
                <a:gd name="connsiteX15" fmla="*/ 35338 w 478308"/>
                <a:gd name="connsiteY15" fmla="*/ 192313 h 346053"/>
                <a:gd name="connsiteX16" fmla="*/ 8693 w 478308"/>
                <a:gd name="connsiteY16" fmla="*/ 310316 h 346053"/>
                <a:gd name="connsiteX17" fmla="*/ 90288 w 478308"/>
                <a:gd name="connsiteY17" fmla="*/ 345458 h 346053"/>
                <a:gd name="connsiteX18" fmla="*/ 125486 w 478308"/>
                <a:gd name="connsiteY18" fmla="*/ 342645 h 346053"/>
                <a:gd name="connsiteX19" fmla="*/ 300465 w 478308"/>
                <a:gd name="connsiteY19" fmla="*/ 275118 h 346053"/>
                <a:gd name="connsiteX20" fmla="*/ 442862 w 478308"/>
                <a:gd name="connsiteY20" fmla="*/ 153232 h 346053"/>
                <a:gd name="connsiteX21" fmla="*/ 469619 w 478308"/>
                <a:gd name="connsiteY21" fmla="*/ 35117 h 346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78308" h="346053">
                  <a:moveTo>
                    <a:pt x="469619" y="35117"/>
                  </a:moveTo>
                  <a:cubicBezTo>
                    <a:pt x="451922" y="5658"/>
                    <a:pt x="410533" y="-5821"/>
                    <a:pt x="352714" y="2789"/>
                  </a:cubicBezTo>
                  <a:cubicBezTo>
                    <a:pt x="332903" y="5596"/>
                    <a:pt x="313326" y="9846"/>
                    <a:pt x="294134" y="15506"/>
                  </a:cubicBezTo>
                  <a:cubicBezTo>
                    <a:pt x="309359" y="20762"/>
                    <a:pt x="323815" y="28019"/>
                    <a:pt x="337126" y="37086"/>
                  </a:cubicBezTo>
                  <a:cubicBezTo>
                    <a:pt x="343907" y="35595"/>
                    <a:pt x="350716" y="33823"/>
                    <a:pt x="357244" y="32838"/>
                  </a:cubicBezTo>
                  <a:cubicBezTo>
                    <a:pt x="367513" y="31239"/>
                    <a:pt x="377884" y="30402"/>
                    <a:pt x="388278" y="30334"/>
                  </a:cubicBezTo>
                  <a:cubicBezTo>
                    <a:pt x="408918" y="27358"/>
                    <a:pt x="429666" y="35036"/>
                    <a:pt x="443396" y="50732"/>
                  </a:cubicBezTo>
                  <a:lnTo>
                    <a:pt x="443396" y="50732"/>
                  </a:lnTo>
                  <a:cubicBezTo>
                    <a:pt x="454172" y="68683"/>
                    <a:pt x="445084" y="99380"/>
                    <a:pt x="418468" y="135141"/>
                  </a:cubicBezTo>
                  <a:cubicBezTo>
                    <a:pt x="381477" y="181183"/>
                    <a:pt x="336147" y="219850"/>
                    <a:pt x="284849" y="249120"/>
                  </a:cubicBezTo>
                  <a:cubicBezTo>
                    <a:pt x="234700" y="280419"/>
                    <a:pt x="179113" y="302010"/>
                    <a:pt x="120985" y="312764"/>
                  </a:cubicBezTo>
                  <a:cubicBezTo>
                    <a:pt x="76980" y="319348"/>
                    <a:pt x="45524" y="312764"/>
                    <a:pt x="34747" y="294869"/>
                  </a:cubicBezTo>
                  <a:cubicBezTo>
                    <a:pt x="23971" y="276975"/>
                    <a:pt x="33059" y="246194"/>
                    <a:pt x="59676" y="210602"/>
                  </a:cubicBezTo>
                  <a:cubicBezTo>
                    <a:pt x="62968" y="206184"/>
                    <a:pt x="63784" y="204018"/>
                    <a:pt x="67526" y="199572"/>
                  </a:cubicBezTo>
                  <a:cubicBezTo>
                    <a:pt x="65767" y="184319"/>
                    <a:pt x="66013" y="168900"/>
                    <a:pt x="68258" y="153711"/>
                  </a:cubicBezTo>
                  <a:cubicBezTo>
                    <a:pt x="56295" y="165701"/>
                    <a:pt x="45289" y="178608"/>
                    <a:pt x="35338" y="192313"/>
                  </a:cubicBezTo>
                  <a:cubicBezTo>
                    <a:pt x="478" y="238935"/>
                    <a:pt x="-8976" y="280858"/>
                    <a:pt x="8693" y="310316"/>
                  </a:cubicBezTo>
                  <a:cubicBezTo>
                    <a:pt x="27689" y="335729"/>
                    <a:pt x="58771" y="349116"/>
                    <a:pt x="90288" y="345458"/>
                  </a:cubicBezTo>
                  <a:cubicBezTo>
                    <a:pt x="102074" y="345396"/>
                    <a:pt x="113840" y="344457"/>
                    <a:pt x="125486" y="342645"/>
                  </a:cubicBezTo>
                  <a:cubicBezTo>
                    <a:pt x="187534" y="331320"/>
                    <a:pt x="246895" y="308411"/>
                    <a:pt x="300465" y="275118"/>
                  </a:cubicBezTo>
                  <a:cubicBezTo>
                    <a:pt x="355176" y="243808"/>
                    <a:pt x="403485" y="202456"/>
                    <a:pt x="442862" y="153232"/>
                  </a:cubicBezTo>
                  <a:cubicBezTo>
                    <a:pt x="477835" y="106498"/>
                    <a:pt x="487289" y="64604"/>
                    <a:pt x="469619" y="35117"/>
                  </a:cubicBezTo>
                  <a:close/>
                </a:path>
              </a:pathLst>
            </a:custGeom>
            <a:solidFill>
              <a:srgbClr val="50E6FF"/>
            </a:solidFill>
            <a:ln w="280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pic>
        <p:nvPicPr>
          <p:cNvPr id="23" name="Picture 2" descr="Importing Data into Azure Data Lake Storage Gen2">
            <a:extLst>
              <a:ext uri="{FF2B5EF4-FFF2-40B4-BE49-F238E27FC236}">
                <a16:creationId xmlns:a16="http://schemas.microsoft.com/office/drawing/2014/main" id="{BD720C70-2D6A-59D2-ABD0-25A4D7B56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1514" y="1668866"/>
            <a:ext cx="1686414" cy="882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Power BI Desktop Connecting to Dataverse - Hat Full of Data">
            <a:extLst>
              <a:ext uri="{FF2B5EF4-FFF2-40B4-BE49-F238E27FC236}">
                <a16:creationId xmlns:a16="http://schemas.microsoft.com/office/drawing/2014/main" id="{8CA8D126-AC97-DE58-6F10-BE9F39B1B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876" y="3961132"/>
            <a:ext cx="988425" cy="98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06669F-DBF2-8D02-3C14-663D662608EF}"/>
              </a:ext>
            </a:extLst>
          </p:cNvPr>
          <p:cNvCxnSpPr>
            <a:cxnSpLocks/>
          </p:cNvCxnSpPr>
          <p:nvPr/>
        </p:nvCxnSpPr>
        <p:spPr>
          <a:xfrm flipV="1">
            <a:off x="8104948" y="3252171"/>
            <a:ext cx="976953" cy="824229"/>
          </a:xfrm>
          <a:prstGeom prst="straightConnector1">
            <a:avLst/>
          </a:prstGeom>
          <a:ln w="19050">
            <a:solidFill>
              <a:srgbClr val="FCF031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AC4450-FA83-4BF0-5EC6-F97D23ED548A}"/>
              </a:ext>
            </a:extLst>
          </p:cNvPr>
          <p:cNvSpPr txBox="1"/>
          <p:nvPr/>
        </p:nvSpPr>
        <p:spPr>
          <a:xfrm>
            <a:off x="5595717" y="4286220"/>
            <a:ext cx="1477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Dataverse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172D0B-5F4A-E73C-558E-C51C0F4E8B9F}"/>
              </a:ext>
            </a:extLst>
          </p:cNvPr>
          <p:cNvSpPr txBox="1"/>
          <p:nvPr/>
        </p:nvSpPr>
        <p:spPr>
          <a:xfrm>
            <a:off x="5558127" y="3174616"/>
            <a:ext cx="1477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Cosmos DB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B47680-69DF-FEEC-1648-1CC758C5C72F}"/>
              </a:ext>
            </a:extLst>
          </p:cNvPr>
          <p:cNvSpPr txBox="1"/>
          <p:nvPr/>
        </p:nvSpPr>
        <p:spPr>
          <a:xfrm>
            <a:off x="5337693" y="1539435"/>
            <a:ext cx="1906936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1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Storage</a:t>
            </a:r>
          </a:p>
          <a:p>
            <a:endParaRPr lang="en-GB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Data Lake Gen1 &amp; Gen2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1D555C-22F4-BF1B-7270-0BB8D2E182CC}"/>
              </a:ext>
            </a:extLst>
          </p:cNvPr>
          <p:cNvSpPr txBox="1"/>
          <p:nvPr/>
        </p:nvSpPr>
        <p:spPr>
          <a:xfrm>
            <a:off x="8615803" y="4014216"/>
            <a:ext cx="24954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Serverless SQL Pools</a:t>
            </a:r>
            <a:endParaRPr lang="en-GB">
              <a:solidFill>
                <a:schemeClr val="bg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9785C94-8826-45E2-9BF7-848278D0DFC3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10553792" y="3247110"/>
            <a:ext cx="728706" cy="1704"/>
          </a:xfrm>
          <a:prstGeom prst="straightConnector1">
            <a:avLst/>
          </a:prstGeom>
          <a:ln w="19050">
            <a:solidFill>
              <a:srgbClr val="FCF031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098B292-684C-9E2B-4462-0FE708C772CE}"/>
              </a:ext>
            </a:extLst>
          </p:cNvPr>
          <p:cNvSpPr txBox="1"/>
          <p:nvPr/>
        </p:nvSpPr>
        <p:spPr>
          <a:xfrm>
            <a:off x="11196375" y="2906692"/>
            <a:ext cx="996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SQL Clients</a:t>
            </a:r>
            <a:endParaRPr lang="en-GB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D53FD23-6CFD-859D-FF8A-3BDE9DC9AEEB}"/>
              </a:ext>
            </a:extLst>
          </p:cNvPr>
          <p:cNvSpPr txBox="1"/>
          <p:nvPr/>
        </p:nvSpPr>
        <p:spPr>
          <a:xfrm>
            <a:off x="426368" y="1022535"/>
            <a:ext cx="4139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Service which is used to query data</a:t>
            </a:r>
          </a:p>
          <a:p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external to Synapse Analytics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3808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27" grpId="0"/>
      <p:bldP spid="28" grpId="0"/>
      <p:bldP spid="29" grpId="0"/>
      <p:bldP spid="30" grpId="0"/>
      <p:bldP spid="32" grpId="0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7C92E-7F65-45AE-2255-7D5436CE32C0}"/>
              </a:ext>
            </a:extLst>
          </p:cNvPr>
          <p:cNvSpPr txBox="1"/>
          <p:nvPr/>
        </p:nvSpPr>
        <p:spPr>
          <a:xfrm>
            <a:off x="1667055" y="136326"/>
            <a:ext cx="94351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SegoeUI-Semibold"/>
                <a:cs typeface="Segoe UI Semibold" panose="020B0702040204020203" pitchFamily="34" charset="0"/>
              </a:rPr>
              <a:t>Querying Complex Data using Serverless SQL Pools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2673627-2F10-9DE7-6FD0-CAFFABD5F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2082" y="179457"/>
            <a:ext cx="519284" cy="519284"/>
          </a:xfrm>
          <a:prstGeom prst="rect">
            <a:avLst/>
          </a:prstGeom>
        </p:spPr>
      </p:pic>
      <p:pic>
        <p:nvPicPr>
          <p:cNvPr id="5" name="Picture 4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226A866D-A2F9-0F9F-CDE5-7DF0D95D63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A48BD6-5805-507D-FCBB-0456AEE3679A}"/>
              </a:ext>
            </a:extLst>
          </p:cNvPr>
          <p:cNvSpPr txBox="1"/>
          <p:nvPr/>
        </p:nvSpPr>
        <p:spPr>
          <a:xfrm>
            <a:off x="1505360" y="863527"/>
            <a:ext cx="10967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Serverless SQL Pools supports querying complex data in JSON and Parquet format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EBA47E-D58F-3360-6560-4743830349DD}"/>
              </a:ext>
            </a:extLst>
          </p:cNvPr>
          <p:cNvSpPr txBox="1"/>
          <p:nvPr/>
        </p:nvSpPr>
        <p:spPr>
          <a:xfrm>
            <a:off x="347589" y="2288232"/>
            <a:ext cx="5513715" cy="378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Format needs to be set to </a:t>
            </a:r>
            <a:r>
              <a:rPr lang="en-GB" sz="1800" dirty="0">
                <a:solidFill>
                  <a:srgbClr val="005BA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CSV</a:t>
            </a:r>
            <a:r>
              <a:rPr lang="en-GB" sz="1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 OPENROWSET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Set </a:t>
            </a:r>
            <a:r>
              <a:rPr lang="en-GB" b="0" i="0" dirty="0">
                <a:solidFill>
                  <a:srgbClr val="005BA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0x0b</a:t>
            </a:r>
            <a:r>
              <a:rPr lang="en-GB" b="0" i="0" dirty="0">
                <a:solidFill>
                  <a:srgbClr val="E6E6E6"/>
                </a:solidFill>
                <a:effectLst/>
                <a:latin typeface="SFMono-Regular"/>
              </a:rPr>
              <a:t> </a:t>
            </a:r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 the value for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fieldterminator</a:t>
            </a:r>
            <a:endParaRPr lang="en-GB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fieldquote</a:t>
            </a:r>
            <a:endParaRPr lang="en-GB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Rowterminator</a:t>
            </a:r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(classic JSON)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Supports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JSON_VALUE (extracts scalar value)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JSON_QUERY (non-scalar e.g. an array)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OPENJSON (explode &amp; join to Parent row)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524C93-980E-7580-B6F3-CF68709B3408}"/>
              </a:ext>
            </a:extLst>
          </p:cNvPr>
          <p:cNvSpPr txBox="1"/>
          <p:nvPr/>
        </p:nvSpPr>
        <p:spPr>
          <a:xfrm>
            <a:off x="2025957" y="1721116"/>
            <a:ext cx="1177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JSON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18341-66F5-2506-108F-C75543C1724A}"/>
              </a:ext>
            </a:extLst>
          </p:cNvPr>
          <p:cNvSpPr txBox="1"/>
          <p:nvPr/>
        </p:nvSpPr>
        <p:spPr>
          <a:xfrm>
            <a:off x="8213396" y="1721115"/>
            <a:ext cx="17261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Parquet</a:t>
            </a:r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200B8E-9DD8-02CD-D88C-DFCBEFB8C4B4}"/>
              </a:ext>
            </a:extLst>
          </p:cNvPr>
          <p:cNvSpPr txBox="1"/>
          <p:nvPr/>
        </p:nvSpPr>
        <p:spPr>
          <a:xfrm>
            <a:off x="6461287" y="2288232"/>
            <a:ext cx="5607068" cy="2540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Format needs to be set to </a:t>
            </a:r>
            <a:r>
              <a:rPr lang="en-GB" sz="1800" dirty="0">
                <a:solidFill>
                  <a:srgbClr val="005BA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PARQUET</a:t>
            </a:r>
            <a:r>
              <a:rPr lang="en-GB" sz="1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in OPENROWSET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Supports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JSON_VALUE (extracts scalar value)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JSON_QUERY (non-scalar e.g. an array)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OPENJSON (explode &amp; join to Parent row)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03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7C92E-7F65-45AE-2255-7D5436CE32C0}"/>
              </a:ext>
            </a:extLst>
          </p:cNvPr>
          <p:cNvSpPr txBox="1"/>
          <p:nvPr/>
        </p:nvSpPr>
        <p:spPr>
          <a:xfrm>
            <a:off x="3250448" y="98494"/>
            <a:ext cx="56911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SegoeUI-Semibold"/>
                <a:cs typeface="Segoe UI Semibold" panose="020B0702040204020203" pitchFamily="34" charset="0"/>
              </a:rPr>
              <a:t>Creating Synapse Studio visuals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AED3B4D-ACD9-DD01-5901-C79478538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2082" y="179457"/>
            <a:ext cx="519284" cy="519284"/>
          </a:xfrm>
          <a:prstGeom prst="rect">
            <a:avLst/>
          </a:prstGeom>
        </p:spPr>
      </p:pic>
      <p:pic>
        <p:nvPicPr>
          <p:cNvPr id="5" name="Picture 4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998BF66D-2598-4DD7-503A-9EF7D0CD3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9894B6-0B72-FC6D-FAA6-AAC1E96543B5}"/>
              </a:ext>
            </a:extLst>
          </p:cNvPr>
          <p:cNvSpPr txBox="1"/>
          <p:nvPr/>
        </p:nvSpPr>
        <p:spPr>
          <a:xfrm>
            <a:off x="1898552" y="852249"/>
            <a:ext cx="8681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Within Synapse Studio, we are able to create data visualisations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D08BC5-B8DD-FA8C-C1DE-E52485D087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3492" y="1452116"/>
            <a:ext cx="5249101" cy="50523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107471-34F3-3003-698E-B59086E93DCC}"/>
              </a:ext>
            </a:extLst>
          </p:cNvPr>
          <p:cNvSpPr txBox="1"/>
          <p:nvPr/>
        </p:nvSpPr>
        <p:spPr>
          <a:xfrm>
            <a:off x="345910" y="1598420"/>
            <a:ext cx="54314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Querying data within a Synapse SQL Pool database results in either a Table or Chart visual.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CBD27D-0BD8-3561-35A5-12B4699A55B9}"/>
              </a:ext>
            </a:extLst>
          </p:cNvPr>
          <p:cNvSpPr txBox="1"/>
          <p:nvPr/>
        </p:nvSpPr>
        <p:spPr>
          <a:xfrm>
            <a:off x="345909" y="2734269"/>
            <a:ext cx="54314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By clicking the Chart option, the following cxhart types are visible:</a:t>
            </a:r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283B2D-6158-216A-5DB0-4CF5CA7A1598}"/>
              </a:ext>
            </a:extLst>
          </p:cNvPr>
          <p:cNvSpPr txBox="1"/>
          <p:nvPr/>
        </p:nvSpPr>
        <p:spPr>
          <a:xfrm>
            <a:off x="791346" y="3562529"/>
            <a:ext cx="2214412" cy="2540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Area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Bar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Column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Line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Pie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Scatter</a:t>
            </a:r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1226A0-D17B-3F18-D518-27053CFC152E}"/>
              </a:ext>
            </a:extLst>
          </p:cNvPr>
          <p:cNvSpPr txBox="1"/>
          <p:nvPr/>
        </p:nvSpPr>
        <p:spPr>
          <a:xfrm>
            <a:off x="3570693" y="4290084"/>
            <a:ext cx="19980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Charting options are limited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72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7C92E-7F65-45AE-2255-7D5436CE32C0}"/>
              </a:ext>
            </a:extLst>
          </p:cNvPr>
          <p:cNvSpPr txBox="1"/>
          <p:nvPr/>
        </p:nvSpPr>
        <p:spPr>
          <a:xfrm>
            <a:off x="3343168" y="107638"/>
            <a:ext cx="5947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SegoeUI-Semibold"/>
                <a:cs typeface="Segoe UI Semibold" panose="020B0702040204020203" pitchFamily="34" charset="0"/>
              </a:rPr>
              <a:t>Creating Spark Notebook Visuals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6C5F8E-2995-A41E-F723-12B8B1CE5A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2082" y="179457"/>
            <a:ext cx="519284" cy="519284"/>
          </a:xfrm>
          <a:prstGeom prst="rect">
            <a:avLst/>
          </a:prstGeom>
        </p:spPr>
      </p:pic>
      <p:pic>
        <p:nvPicPr>
          <p:cNvPr id="5" name="Picture 4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0D9DD62F-70D8-3D2F-BAC1-3A9C1D1175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D53D6F-FB99-576A-FAF6-E35F6AB6B017}"/>
              </a:ext>
            </a:extLst>
          </p:cNvPr>
          <p:cNvSpPr txBox="1"/>
          <p:nvPr/>
        </p:nvSpPr>
        <p:spPr>
          <a:xfrm>
            <a:off x="1898552" y="852249"/>
            <a:ext cx="8681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Within Spark notebooks, libraries can be added to enable data visualisations</a:t>
            </a:r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E0D10B-B61C-7458-1C55-B2BAD33A69C2}"/>
              </a:ext>
            </a:extLst>
          </p:cNvPr>
          <p:cNvSpPr/>
          <p:nvPr/>
        </p:nvSpPr>
        <p:spPr>
          <a:xfrm>
            <a:off x="3315763" y="1621167"/>
            <a:ext cx="1865376" cy="105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Create Dataframe with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7D80AB-5D82-C03C-0B32-C044CBDDF499}"/>
              </a:ext>
            </a:extLst>
          </p:cNvPr>
          <p:cNvSpPr/>
          <p:nvPr/>
        </p:nvSpPr>
        <p:spPr>
          <a:xfrm>
            <a:off x="606305" y="1585882"/>
            <a:ext cx="1865376" cy="105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Import Matplotlib libraries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EF27DE-8B8F-BD31-2B8F-F6C12B2B754C}"/>
              </a:ext>
            </a:extLst>
          </p:cNvPr>
          <p:cNvSpPr/>
          <p:nvPr/>
        </p:nvSpPr>
        <p:spPr>
          <a:xfrm>
            <a:off x="6025221" y="1623373"/>
            <a:ext cx="1865376" cy="105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Pandas with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A818CC-9BD6-8C8A-E8E7-1F89502C4BAA}"/>
              </a:ext>
            </a:extLst>
          </p:cNvPr>
          <p:cNvSpPr/>
          <p:nvPr/>
        </p:nvSpPr>
        <p:spPr>
          <a:xfrm>
            <a:off x="8734679" y="1631158"/>
            <a:ext cx="1865376" cy="105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Create chart from Pandas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E24DEF2-9B00-4D31-5218-ADE600174B1D}"/>
              </a:ext>
            </a:extLst>
          </p:cNvPr>
          <p:cNvSpPr/>
          <p:nvPr/>
        </p:nvSpPr>
        <p:spPr>
          <a:xfrm>
            <a:off x="2717719" y="1930816"/>
            <a:ext cx="393192" cy="36933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BD820DD-D920-E8F5-3DBA-5BAF404FD878}"/>
              </a:ext>
            </a:extLst>
          </p:cNvPr>
          <p:cNvSpPr/>
          <p:nvPr/>
        </p:nvSpPr>
        <p:spPr>
          <a:xfrm>
            <a:off x="5427177" y="1971803"/>
            <a:ext cx="393192" cy="36933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520FC86-3173-8BF4-FB65-12A4D08F0229}"/>
              </a:ext>
            </a:extLst>
          </p:cNvPr>
          <p:cNvSpPr/>
          <p:nvPr/>
        </p:nvSpPr>
        <p:spPr>
          <a:xfrm>
            <a:off x="8116042" y="1957744"/>
            <a:ext cx="393192" cy="36933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D9B017-FC8C-2DA1-3797-CF412A2673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803" y="3561363"/>
            <a:ext cx="2238079" cy="6404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897434-8230-D61D-EF77-D32349D953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7177" y="3715212"/>
            <a:ext cx="2408549" cy="2855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689561-9F05-E268-CC58-F21A4C4779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2383" y="3527301"/>
            <a:ext cx="3402427" cy="118957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123FF64-7AD0-F04E-64BE-DCC99228E1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6255" y="3527301"/>
            <a:ext cx="2408549" cy="1349033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FF95D0EE-6E82-C08C-D496-BD8C7E45F13D}"/>
              </a:ext>
            </a:extLst>
          </p:cNvPr>
          <p:cNvSpPr/>
          <p:nvPr/>
        </p:nvSpPr>
        <p:spPr>
          <a:xfrm>
            <a:off x="2500223" y="3696924"/>
            <a:ext cx="243619" cy="36933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F9526A2-C1D5-F5FF-22AE-78B44167C773}"/>
              </a:ext>
            </a:extLst>
          </p:cNvPr>
          <p:cNvCxnSpPr/>
          <p:nvPr/>
        </p:nvCxnSpPr>
        <p:spPr>
          <a:xfrm>
            <a:off x="702243" y="3063240"/>
            <a:ext cx="10581453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B6712680-319C-068F-B7C7-61EBBCB307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70567" y="5092037"/>
            <a:ext cx="2319543" cy="1599528"/>
          </a:xfrm>
          <a:prstGeom prst="rect">
            <a:avLst/>
          </a:prstGeom>
        </p:spPr>
      </p:pic>
      <p:sp>
        <p:nvSpPr>
          <p:cNvPr id="33" name="Arrow: Right 32">
            <a:extLst>
              <a:ext uri="{FF2B5EF4-FFF2-40B4-BE49-F238E27FC236}">
                <a16:creationId xmlns:a16="http://schemas.microsoft.com/office/drawing/2014/main" id="{D236DA8B-631A-4E63-2930-F29A9FE06DE6}"/>
              </a:ext>
            </a:extLst>
          </p:cNvPr>
          <p:cNvSpPr/>
          <p:nvPr/>
        </p:nvSpPr>
        <p:spPr>
          <a:xfrm>
            <a:off x="5168715" y="3696924"/>
            <a:ext cx="243619" cy="36933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734CDB88-B509-C110-6866-FBB776D24942}"/>
              </a:ext>
            </a:extLst>
          </p:cNvPr>
          <p:cNvSpPr/>
          <p:nvPr/>
        </p:nvSpPr>
        <p:spPr>
          <a:xfrm>
            <a:off x="7838764" y="3673302"/>
            <a:ext cx="243619" cy="369332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910ADB-6FCC-F0DF-3140-3563AA79D002}"/>
              </a:ext>
            </a:extLst>
          </p:cNvPr>
          <p:cNvSpPr txBox="1"/>
          <p:nvPr/>
        </p:nvSpPr>
        <p:spPr>
          <a:xfrm>
            <a:off x="1956100" y="5542763"/>
            <a:ext cx="5643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 this scenario we import the libraries, load a pandas </a:t>
            </a:r>
            <a:r>
              <a:rPr lang="en-GB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dataframe</a:t>
            </a:r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, then visualise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458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3" grpId="0" animBg="1"/>
      <p:bldP spid="12" grpId="0" animBg="1"/>
      <p:bldP spid="13" grpId="0" animBg="1"/>
      <p:bldP spid="27" grpId="0" animBg="1"/>
      <p:bldP spid="33" grpId="0" animBg="1"/>
      <p:bldP spid="34" grpId="0" animBg="1"/>
      <p:bldP spid="3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7C92E-7F65-45AE-2255-7D5436CE32C0}"/>
              </a:ext>
            </a:extLst>
          </p:cNvPr>
          <p:cNvSpPr txBox="1"/>
          <p:nvPr/>
        </p:nvSpPr>
        <p:spPr>
          <a:xfrm>
            <a:off x="3681496" y="80206"/>
            <a:ext cx="42463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SegoeUI-Semibold"/>
                <a:cs typeface="Segoe UI Semibold" panose="020B0702040204020203" pitchFamily="34" charset="0"/>
              </a:rPr>
              <a:t>Using PREDICT function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39FAE73-D9D6-E21B-61DB-9E0FC9499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72082" y="179457"/>
            <a:ext cx="519284" cy="519284"/>
          </a:xfrm>
          <a:prstGeom prst="rect">
            <a:avLst/>
          </a:prstGeom>
        </p:spPr>
      </p:pic>
      <p:pic>
        <p:nvPicPr>
          <p:cNvPr id="8" name="Picture 7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E92B0CAA-1AF5-1312-BE03-39F4133F77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120A90-D00E-0BC8-217F-7B1B3A637F56}"/>
              </a:ext>
            </a:extLst>
          </p:cNvPr>
          <p:cNvSpPr txBox="1"/>
          <p:nvPr/>
        </p:nvSpPr>
        <p:spPr>
          <a:xfrm>
            <a:off x="426368" y="788241"/>
            <a:ext cx="109670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PREDICT is a T-SQL function supported within Dedicated SQL Pools and is used to score data for predictive analysis</a:t>
            </a:r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F57B7-636E-749D-7691-4939E3F8EC8D}"/>
              </a:ext>
            </a:extLst>
          </p:cNvPr>
          <p:cNvSpPr txBox="1"/>
          <p:nvPr/>
        </p:nvSpPr>
        <p:spPr>
          <a:xfrm>
            <a:off x="426368" y="1804053"/>
            <a:ext cx="6806536" cy="309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Only supports </a:t>
            </a:r>
            <a:r>
              <a:rPr lang="en-GB" sz="1800" dirty="0">
                <a:solidFill>
                  <a:srgbClr val="005BA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ONNX</a:t>
            </a:r>
            <a:r>
              <a:rPr lang="en-GB" sz="18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runtime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Need to </a:t>
            </a:r>
            <a:r>
              <a:rPr lang="en-GB" dirty="0">
                <a:solidFill>
                  <a:srgbClr val="005BA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DECLARE</a:t>
            </a:r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the model and load into a variable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Use </a:t>
            </a:r>
            <a:r>
              <a:rPr lang="en-GB" dirty="0">
                <a:solidFill>
                  <a:srgbClr val="005BA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VARBINARY(MAX) </a:t>
            </a:r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when storing the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Assign </a:t>
            </a:r>
            <a:r>
              <a:rPr lang="en-GB" dirty="0">
                <a:solidFill>
                  <a:srgbClr val="005BA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</a:t>
            </a:r>
            <a:r>
              <a:rPr lang="en-GB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from CTE, Table, View, or Table Valued Function </a:t>
            </a:r>
            <a:endParaRPr lang="en-GB" dirty="0">
              <a:solidFill>
                <a:srgbClr val="005BA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71517A-520F-2435-3898-23F17DC77EB8}"/>
              </a:ext>
            </a:extLst>
          </p:cNvPr>
          <p:cNvSpPr txBox="1"/>
          <p:nvPr/>
        </p:nvSpPr>
        <p:spPr>
          <a:xfrm>
            <a:off x="7715277" y="1804053"/>
            <a:ext cx="4353078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DECLARE @model VARBINARY(max) = (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SELECT DATA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FROM </a:t>
            </a:r>
            <a:r>
              <a:rPr lang="en-GB" sz="14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dbo.models</a:t>
            </a:r>
            <a:endParaRPr lang="en-GB" sz="1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WHERE id = 1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    );</a:t>
            </a:r>
          </a:p>
          <a:p>
            <a:endParaRPr lang="en-GB" sz="1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 </a:t>
            </a:r>
            <a:r>
              <a:rPr lang="en-GB" sz="14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predict_input</a:t>
            </a:r>
            <a:endParaRPr lang="en-GB" sz="1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AS (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SELECT </a:t>
            </a:r>
            <a:r>
              <a:rPr lang="en-GB" sz="14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CustomerID</a:t>
            </a:r>
            <a:r>
              <a:rPr lang="en-GB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Age, DIS, RAD, TAX, PTRATIO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FROM </a:t>
            </a:r>
            <a:r>
              <a:rPr lang="en-GB" sz="14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dbo.Customers</a:t>
            </a:r>
            <a:endParaRPr lang="en-GB" sz="1400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lang="en-GB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   )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SELECT predict_input.id, p.variable1 AS MEDV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FROM PREDICT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	(MODEL = @model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	DATA = </a:t>
            </a:r>
            <a:r>
              <a:rPr lang="en-GB" sz="1400" dirty="0" err="1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predict_input</a:t>
            </a:r>
            <a:r>
              <a:rPr lang="en-GB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, 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	RUNTIME=ONNX) </a:t>
            </a:r>
          </a:p>
          <a:p>
            <a:r>
              <a:rPr lang="en-GB" sz="1400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WITH (variable1 FLOAT) AS p;</a:t>
            </a:r>
          </a:p>
        </p:txBody>
      </p:sp>
    </p:spTree>
    <p:extLst>
      <p:ext uri="{BB962C8B-B14F-4D97-AF65-F5344CB8AC3E}">
        <p14:creationId xmlns:p14="http://schemas.microsoft.com/office/powerpoint/2010/main" val="132365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7C92E-7F65-45AE-2255-7D5436CE32C0}"/>
              </a:ext>
            </a:extLst>
          </p:cNvPr>
          <p:cNvSpPr txBox="1"/>
          <p:nvPr/>
        </p:nvSpPr>
        <p:spPr>
          <a:xfrm>
            <a:off x="4074688" y="47680"/>
            <a:ext cx="38623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UI-Semibold"/>
                <a:cs typeface="Segoe UI Semibold" panose="020B0702040204020203" pitchFamily="34" charset="0"/>
              </a:rPr>
              <a:t>External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410B5-C7E7-DBE8-1ACE-7000D4811C04}"/>
              </a:ext>
            </a:extLst>
          </p:cNvPr>
          <p:cNvSpPr txBox="1"/>
          <p:nvPr/>
        </p:nvSpPr>
        <p:spPr>
          <a:xfrm>
            <a:off x="1051704" y="1808997"/>
            <a:ext cx="9435142" cy="18158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>
                <a:solidFill>
                  <a:schemeClr val="bg1"/>
                </a:solidFill>
                <a:latin typeface="Segoe UI Semibold"/>
                <a:cs typeface="Segoe UI Semibold"/>
              </a:rPr>
              <a:t>DAX Studio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>
                <a:solidFill>
                  <a:schemeClr val="bg1"/>
                </a:solidFill>
                <a:latin typeface="Segoe UI Semibold"/>
                <a:cs typeface="Segoe UI Semibold"/>
              </a:rPr>
              <a:t>Tabular Editor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>
                <a:solidFill>
                  <a:schemeClr val="bg1"/>
                </a:solidFill>
                <a:latin typeface="Segoe UI Semibold"/>
                <a:cs typeface="Segoe UI Semibold"/>
              </a:rPr>
              <a:t>Vertipaq Analyzer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7" name="Graphic 6" descr="Pocket knife with solid fill">
            <a:extLst>
              <a:ext uri="{FF2B5EF4-FFF2-40B4-BE49-F238E27FC236}">
                <a16:creationId xmlns:a16="http://schemas.microsoft.com/office/drawing/2014/main" id="{208DF431-5AA7-50EF-4770-D0191E283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8725804">
            <a:off x="11436585" y="54964"/>
            <a:ext cx="580834" cy="580834"/>
          </a:xfrm>
          <a:prstGeom prst="rect">
            <a:avLst/>
          </a:prstGeom>
        </p:spPr>
      </p:pic>
      <p:pic>
        <p:nvPicPr>
          <p:cNvPr id="9" name="Picture 8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E86D8BA7-A9B2-2CC3-AF04-A13E855807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16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7C92E-7F65-45AE-2255-7D5436CE32C0}"/>
              </a:ext>
            </a:extLst>
          </p:cNvPr>
          <p:cNvSpPr txBox="1"/>
          <p:nvPr/>
        </p:nvSpPr>
        <p:spPr>
          <a:xfrm>
            <a:off x="1215985" y="335356"/>
            <a:ext cx="943514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SegoeUI-Semibold"/>
                <a:cs typeface="Segoe UI Semibold"/>
              </a:rPr>
              <a:t>DAX Studio</a:t>
            </a:r>
            <a:endParaRPr lang="de-DE" sz="2000" dirty="0">
              <a:latin typeface="SegoeUI-Semibold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ED710EF0-C0F2-5D0D-39AB-D1FDF33AB9A2}"/>
              </a:ext>
            </a:extLst>
          </p:cNvPr>
          <p:cNvSpPr txBox="1"/>
          <p:nvPr/>
        </p:nvSpPr>
        <p:spPr>
          <a:xfrm>
            <a:off x="4841021" y="1953721"/>
            <a:ext cx="6066889" cy="295523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NZ" sz="3200">
                <a:solidFill>
                  <a:schemeClr val="bg1"/>
                </a:solidFill>
                <a:latin typeface="Segoe UI"/>
                <a:cs typeface="Segoe UI"/>
              </a:rPr>
              <a:t>Write DAX</a:t>
            </a:r>
            <a:endParaRPr lang="de-DE" err="1">
              <a:solidFill>
                <a:schemeClr val="bg1"/>
              </a:solidFill>
              <a:latin typeface="Segoe UI"/>
              <a:cs typeface="Segoe UI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NZ" sz="3200">
                <a:solidFill>
                  <a:schemeClr val="bg1"/>
                </a:solidFill>
                <a:latin typeface="Segoe UI"/>
                <a:cs typeface="Segoe UI"/>
              </a:rPr>
              <a:t>Performance tuning</a:t>
            </a:r>
            <a:endParaRPr lang="en-GB" sz="2800">
              <a:solidFill>
                <a:schemeClr val="bg1"/>
              </a:solidFill>
              <a:latin typeface="Segoe UI"/>
              <a:cs typeface="Segoe UI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NZ" sz="3200">
                <a:solidFill>
                  <a:schemeClr val="bg1">
                    <a:lumMod val="95000"/>
                  </a:schemeClr>
                </a:solidFill>
                <a:latin typeface="Segoe UI"/>
                <a:cs typeface="Segoe UI"/>
              </a:rPr>
              <a:t>Understand query plans</a:t>
            </a: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NZ" sz="3200">
                <a:solidFill>
                  <a:schemeClr val="bg1">
                    <a:lumMod val="95000"/>
                  </a:schemeClr>
                </a:solidFill>
                <a:latin typeface="Segoe UI"/>
                <a:cs typeface="Segoe UI"/>
              </a:rPr>
              <a:t>Server timings – FE vs SE</a:t>
            </a:r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8D37A0F5-4BA3-214F-A35B-00F201A9F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190" y="2195862"/>
            <a:ext cx="2743200" cy="2743200"/>
          </a:xfrm>
          <a:prstGeom prst="rect">
            <a:avLst/>
          </a:prstGeom>
        </p:spPr>
      </p:pic>
      <p:pic>
        <p:nvPicPr>
          <p:cNvPr id="7" name="Graphic 6" descr="Pocket knife with solid fill">
            <a:extLst>
              <a:ext uri="{FF2B5EF4-FFF2-40B4-BE49-F238E27FC236}">
                <a16:creationId xmlns:a16="http://schemas.microsoft.com/office/drawing/2014/main" id="{2564126E-CCC3-C69B-40A0-4C63409C7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725804">
            <a:off x="11436585" y="54964"/>
            <a:ext cx="580834" cy="580834"/>
          </a:xfrm>
          <a:prstGeom prst="rect">
            <a:avLst/>
          </a:prstGeom>
        </p:spPr>
      </p:pic>
      <p:pic>
        <p:nvPicPr>
          <p:cNvPr id="8" name="Picture 7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B033DA77-07B1-3C43-27CA-6EC791BA90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22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7C92E-7F65-45AE-2255-7D5436CE32C0}"/>
              </a:ext>
            </a:extLst>
          </p:cNvPr>
          <p:cNvSpPr txBox="1"/>
          <p:nvPr/>
        </p:nvSpPr>
        <p:spPr>
          <a:xfrm>
            <a:off x="1215985" y="335356"/>
            <a:ext cx="943514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4000" dirty="0">
                <a:solidFill>
                  <a:schemeClr val="bg1"/>
                </a:solidFill>
                <a:latin typeface="SegoeUI-Semibold"/>
                <a:cs typeface="Segoe UI Semibold"/>
              </a:rPr>
              <a:t>Tabular Editor</a:t>
            </a:r>
            <a:endParaRPr lang="de-DE" sz="2000" dirty="0">
              <a:latin typeface="SegoeUI-Semibold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ED710EF0-C0F2-5D0D-39AB-D1FDF33AB9A2}"/>
              </a:ext>
            </a:extLst>
          </p:cNvPr>
          <p:cNvSpPr txBox="1"/>
          <p:nvPr/>
        </p:nvSpPr>
        <p:spPr>
          <a:xfrm>
            <a:off x="509103" y="1828461"/>
            <a:ext cx="6066889" cy="295523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NZ" sz="3200">
                <a:solidFill>
                  <a:schemeClr val="bg1"/>
                </a:solidFill>
                <a:latin typeface="Segoe UI"/>
                <a:cs typeface="Segoe UI"/>
              </a:rPr>
              <a:t>Manipulate TOM</a:t>
            </a:r>
            <a:endParaRPr lang="de-DE" err="1">
              <a:solidFill>
                <a:schemeClr val="bg1"/>
              </a:solidFill>
              <a:latin typeface="Segoe UI"/>
              <a:cs typeface="Segoe UI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NZ" sz="3200">
                <a:solidFill>
                  <a:schemeClr val="bg1"/>
                </a:solidFill>
                <a:latin typeface="Segoe UI"/>
                <a:cs typeface="Segoe UI"/>
              </a:rPr>
              <a:t>Calculation groups</a:t>
            </a:r>
            <a:endParaRPr lang="en-GB" sz="2800">
              <a:solidFill>
                <a:schemeClr val="bg1"/>
              </a:solidFill>
              <a:latin typeface="Segoe UI"/>
              <a:cs typeface="Segoe UI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NZ" sz="3200">
                <a:solidFill>
                  <a:schemeClr val="bg1">
                    <a:lumMod val="95000"/>
                  </a:schemeClr>
                </a:solidFill>
                <a:latin typeface="Segoe UI"/>
                <a:cs typeface="Segoe UI"/>
              </a:rPr>
              <a:t>Object-level security</a:t>
            </a: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NZ" sz="3200">
                <a:solidFill>
                  <a:schemeClr val="bg1">
                    <a:lumMod val="95000"/>
                  </a:schemeClr>
                </a:solidFill>
                <a:latin typeface="Segoe UI"/>
                <a:cs typeface="Segoe UI"/>
              </a:rPr>
              <a:t>Custom KPIs</a:t>
            </a:r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8D37A0F5-4BA3-214F-A35B-00F201A9F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341" y="1945341"/>
            <a:ext cx="2743200" cy="2743200"/>
          </a:xfrm>
          <a:prstGeom prst="rect">
            <a:avLst/>
          </a:prstGeom>
        </p:spPr>
      </p:pic>
      <p:pic>
        <p:nvPicPr>
          <p:cNvPr id="7" name="Graphic 6" descr="Pocket knife with solid fill">
            <a:extLst>
              <a:ext uri="{FF2B5EF4-FFF2-40B4-BE49-F238E27FC236}">
                <a16:creationId xmlns:a16="http://schemas.microsoft.com/office/drawing/2014/main" id="{50999E60-4D11-D2A2-309B-1D4B4A18F9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725804">
            <a:off x="11436585" y="54964"/>
            <a:ext cx="580834" cy="580834"/>
          </a:xfrm>
          <a:prstGeom prst="rect">
            <a:avLst/>
          </a:prstGeom>
        </p:spPr>
      </p:pic>
      <p:pic>
        <p:nvPicPr>
          <p:cNvPr id="8" name="Picture 7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FDE39105-7F37-B65E-5C1E-E6C1E51A98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390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7C92E-7F65-45AE-2255-7D5436CE32C0}"/>
              </a:ext>
            </a:extLst>
          </p:cNvPr>
          <p:cNvSpPr txBox="1"/>
          <p:nvPr/>
        </p:nvSpPr>
        <p:spPr>
          <a:xfrm>
            <a:off x="1215985" y="335356"/>
            <a:ext cx="9435142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4000" dirty="0" err="1">
                <a:solidFill>
                  <a:schemeClr val="bg1"/>
                </a:solidFill>
                <a:latin typeface="SegoeUI-Semibold"/>
                <a:cs typeface="Segoe UI Semibold"/>
              </a:rPr>
              <a:t>VertiPaq</a:t>
            </a:r>
            <a:r>
              <a:rPr lang="en-GB" sz="4000" dirty="0">
                <a:solidFill>
                  <a:schemeClr val="bg1"/>
                </a:solidFill>
                <a:latin typeface="SegoeUI-Semibold"/>
                <a:cs typeface="Segoe UI Semibold"/>
              </a:rPr>
              <a:t> Analyzer</a:t>
            </a:r>
            <a:endParaRPr lang="de-DE" sz="2000" dirty="0">
              <a:latin typeface="SegoeUI-Semibold"/>
            </a:endParaRP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ED710EF0-C0F2-5D0D-39AB-D1FDF33AB9A2}"/>
              </a:ext>
            </a:extLst>
          </p:cNvPr>
          <p:cNvSpPr txBox="1"/>
          <p:nvPr/>
        </p:nvSpPr>
        <p:spPr>
          <a:xfrm>
            <a:off x="5853541" y="2204241"/>
            <a:ext cx="6066889" cy="22165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NZ" sz="3200" dirty="0">
                <a:solidFill>
                  <a:schemeClr val="bg1"/>
                </a:solidFill>
                <a:latin typeface="Segoe UI"/>
                <a:cs typeface="Segoe UI"/>
              </a:rPr>
              <a:t>Collect data from DMVs</a:t>
            </a:r>
            <a:endParaRPr lang="de-DE" dirty="0">
              <a:solidFill>
                <a:schemeClr val="bg1"/>
              </a:solidFill>
              <a:latin typeface="Segoe UI"/>
              <a:cs typeface="Segoe UI"/>
            </a:endParaRP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NZ" sz="3200" dirty="0" err="1">
                <a:solidFill>
                  <a:schemeClr val="bg1"/>
                </a:solidFill>
                <a:latin typeface="Segoe UI"/>
                <a:cs typeface="Segoe UI"/>
              </a:rPr>
              <a:t>VertiPaq</a:t>
            </a:r>
            <a:r>
              <a:rPr lang="en-NZ" sz="3200" dirty="0">
                <a:solidFill>
                  <a:schemeClr val="bg1"/>
                </a:solidFill>
                <a:latin typeface="Segoe UI"/>
                <a:cs typeface="Segoe UI"/>
              </a:rPr>
              <a:t> storage structures</a:t>
            </a:r>
          </a:p>
          <a:p>
            <a:pPr marL="457200" indent="-457200">
              <a:lnSpc>
                <a:spcPct val="150000"/>
              </a:lnSpc>
              <a:buFont typeface="Wingdings"/>
              <a:buChar char="ü"/>
            </a:pPr>
            <a:r>
              <a:rPr lang="en-NZ" sz="3200" dirty="0">
                <a:solidFill>
                  <a:schemeClr val="bg1"/>
                </a:solidFill>
                <a:latin typeface="Segoe UI"/>
                <a:cs typeface="Segoe UI"/>
              </a:rPr>
              <a:t>Data model size</a:t>
            </a:r>
            <a:endParaRPr lang="en-GB" sz="2800" dirty="0">
              <a:solidFill>
                <a:schemeClr val="bg1"/>
              </a:solidFill>
              <a:latin typeface="Segoe UI"/>
              <a:cs typeface="Segoe UI"/>
            </a:endParaRPr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8D37A0F5-4BA3-214F-A35B-00F201A9FD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362" y="2602669"/>
            <a:ext cx="4872317" cy="1948927"/>
          </a:xfrm>
          <a:prstGeom prst="rect">
            <a:avLst/>
          </a:prstGeom>
        </p:spPr>
      </p:pic>
      <p:pic>
        <p:nvPicPr>
          <p:cNvPr id="7" name="Graphic 6" descr="Pocket knife with solid fill">
            <a:extLst>
              <a:ext uri="{FF2B5EF4-FFF2-40B4-BE49-F238E27FC236}">
                <a16:creationId xmlns:a16="http://schemas.microsoft.com/office/drawing/2014/main" id="{C0CE5967-0BE7-BB36-464A-EA0A9920C2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725804">
            <a:off x="11436585" y="54964"/>
            <a:ext cx="580834" cy="580834"/>
          </a:xfrm>
          <a:prstGeom prst="rect">
            <a:avLst/>
          </a:prstGeom>
        </p:spPr>
      </p:pic>
      <p:pic>
        <p:nvPicPr>
          <p:cNvPr id="8" name="Picture 7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ADEB1D50-5494-D32F-AE22-469CF6A9D0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91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40698F-1464-6EAF-8B3E-822F05B7AD70}"/>
              </a:ext>
            </a:extLst>
          </p:cNvPr>
          <p:cNvSpPr txBox="1"/>
          <p:nvPr/>
        </p:nvSpPr>
        <p:spPr>
          <a:xfrm>
            <a:off x="3599369" y="125722"/>
            <a:ext cx="54531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i="0" dirty="0">
                <a:solidFill>
                  <a:schemeClr val="bg1"/>
                </a:solidFill>
                <a:effectLst/>
                <a:latin typeface="SegoeUI-Semibold"/>
              </a:rPr>
              <a:t>Learning Resources</a:t>
            </a:r>
            <a:endParaRPr lang="en-GB" sz="4000" dirty="0"/>
          </a:p>
        </p:txBody>
      </p:sp>
      <p:pic>
        <p:nvPicPr>
          <p:cNvPr id="5" name="Picture 4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C065492C-0FF3-50AA-B2BA-4DA1D1DA6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BB9CF800-5927-9E17-DF73-46DAA92370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76" y="2324022"/>
            <a:ext cx="3081528" cy="308152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F1158B81-3ABB-4782-00AB-5DF9FC832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Qr code&#10;&#10;Description automatically generated">
            <a:extLst>
              <a:ext uri="{FF2B5EF4-FFF2-40B4-BE49-F238E27FC236}">
                <a16:creationId xmlns:a16="http://schemas.microsoft.com/office/drawing/2014/main" id="{2C61507A-C926-B91D-85B6-AB92AAC5A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596" y="2324022"/>
            <a:ext cx="3081528" cy="30815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FAF8CF-ADBC-0287-0FF5-E9C3B530581B}"/>
              </a:ext>
            </a:extLst>
          </p:cNvPr>
          <p:cNvSpPr txBox="1"/>
          <p:nvPr/>
        </p:nvSpPr>
        <p:spPr>
          <a:xfrm>
            <a:off x="1338072" y="1625846"/>
            <a:ext cx="2846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  <a:latin typeface="Segoe UI"/>
                <a:cs typeface="Segoe UI"/>
              </a:rPr>
              <a:t>Serverlesssql.com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B2BBB7-D6AA-FCC8-E80C-D0DA91CD2221}"/>
              </a:ext>
            </a:extLst>
          </p:cNvPr>
          <p:cNvSpPr txBox="1"/>
          <p:nvPr/>
        </p:nvSpPr>
        <p:spPr>
          <a:xfrm>
            <a:off x="7552944" y="1625846"/>
            <a:ext cx="2846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  <a:latin typeface="Segoe UI"/>
                <a:cs typeface="Segoe UI"/>
              </a:rPr>
              <a:t>Data-Mozart.com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39280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85AB1D0-7AE4-C196-6992-6581E8EB4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037FE4-4BE1-352F-A30B-70B0013614EC}"/>
              </a:ext>
            </a:extLst>
          </p:cNvPr>
          <p:cNvSpPr txBox="1"/>
          <p:nvPr/>
        </p:nvSpPr>
        <p:spPr>
          <a:xfrm>
            <a:off x="4028483" y="23992"/>
            <a:ext cx="5530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GB" sz="4000" b="0" i="0" dirty="0">
                <a:solidFill>
                  <a:schemeClr val="bg1"/>
                </a:solidFill>
                <a:effectLst/>
                <a:latin typeface="SegoeUI-Semibold"/>
              </a:rPr>
              <a:t>Candidate Profile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79889-563E-F21A-299C-085780A39AB6}"/>
              </a:ext>
            </a:extLst>
          </p:cNvPr>
          <p:cNvSpPr txBox="1"/>
          <p:nvPr/>
        </p:nvSpPr>
        <p:spPr>
          <a:xfrm>
            <a:off x="971411" y="789660"/>
            <a:ext cx="10507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Expertise in designing, creating, and deploying enterprise-scale data analytics solutions</a:t>
            </a:r>
            <a:endParaRPr lang="en-GB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7A8C04-84BF-F87C-6424-741A41A00EA5}"/>
              </a:ext>
            </a:extLst>
          </p:cNvPr>
          <p:cNvSpPr txBox="1"/>
          <p:nvPr/>
        </p:nvSpPr>
        <p:spPr>
          <a:xfrm>
            <a:off x="418445" y="1811675"/>
            <a:ext cx="32499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Responsibilities include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E1C36F-F87E-006D-BF74-CCBED1DE6ADF}"/>
              </a:ext>
            </a:extLst>
          </p:cNvPr>
          <p:cNvSpPr txBox="1"/>
          <p:nvPr/>
        </p:nvSpPr>
        <p:spPr>
          <a:xfrm>
            <a:off x="4411177" y="1828900"/>
            <a:ext cx="31783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These professionals help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C9364A-7828-DDDC-493F-38B31AA61795}"/>
              </a:ext>
            </a:extLst>
          </p:cNvPr>
          <p:cNvSpPr txBox="1"/>
          <p:nvPr/>
        </p:nvSpPr>
        <p:spPr>
          <a:xfrm>
            <a:off x="8753025" y="1811675"/>
            <a:ext cx="30205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Candidates should have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567E83-A4AD-A5AF-2541-DFE0098E8A68}"/>
              </a:ext>
            </a:extLst>
          </p:cNvPr>
          <p:cNvSpPr txBox="1"/>
          <p:nvPr/>
        </p:nvSpPr>
        <p:spPr>
          <a:xfrm>
            <a:off x="87617" y="3435510"/>
            <a:ext cx="3940866" cy="1985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Cleaning and transforming data</a:t>
            </a:r>
            <a:endParaRPr lang="en-US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Building enterprise data models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Incorporating advanced analytics</a:t>
            </a:r>
            <a:endParaRPr lang="en-US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Applying development lifecycles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358258-8C17-3FA3-659F-8B16AE9D51BC}"/>
              </a:ext>
            </a:extLst>
          </p:cNvPr>
          <p:cNvSpPr txBox="1"/>
          <p:nvPr/>
        </p:nvSpPr>
        <p:spPr>
          <a:xfrm>
            <a:off x="4168814" y="3435510"/>
            <a:ext cx="6094476" cy="1985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Collect enterprise-level requirements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governance and configurations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Monitor data usage</a:t>
            </a:r>
            <a:endParaRPr lang="en-US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Optimize performance</a:t>
            </a:r>
            <a:endParaRPr lang="en-GB" sz="16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B656C5-0ABB-A50F-D3D9-373D87FF9C74}"/>
              </a:ext>
            </a:extLst>
          </p:cNvPr>
          <p:cNvSpPr txBox="1"/>
          <p:nvPr/>
        </p:nvSpPr>
        <p:spPr>
          <a:xfrm>
            <a:off x="8627657" y="3435510"/>
            <a:ext cx="3271266" cy="1985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Advanced Power BI skills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 Query and DAX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T-SQL with Synapse Analytics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Visualizing data</a:t>
            </a:r>
          </a:p>
        </p:txBody>
      </p:sp>
      <p:pic>
        <p:nvPicPr>
          <p:cNvPr id="6" name="Graphic 5" descr="Architecture with solid fill">
            <a:extLst>
              <a:ext uri="{FF2B5EF4-FFF2-40B4-BE49-F238E27FC236}">
                <a16:creationId xmlns:a16="http://schemas.microsoft.com/office/drawing/2014/main" id="{B09D4B39-BFA0-DC8E-047B-4DCCA44F8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7329" y="2521102"/>
            <a:ext cx="715358" cy="715358"/>
          </a:xfrm>
          <a:prstGeom prst="rect">
            <a:avLst/>
          </a:prstGeom>
        </p:spPr>
      </p:pic>
      <p:pic>
        <p:nvPicPr>
          <p:cNvPr id="9" name="Graphic 8" descr="Questions with solid fill">
            <a:extLst>
              <a:ext uri="{FF2B5EF4-FFF2-40B4-BE49-F238E27FC236}">
                <a16:creationId xmlns:a16="http://schemas.microsoft.com/office/drawing/2014/main" id="{0647B65D-E105-559C-AB94-BECEDB1379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5275" y="2448466"/>
            <a:ext cx="798332" cy="798332"/>
          </a:xfrm>
          <a:prstGeom prst="rect">
            <a:avLst/>
          </a:prstGeom>
        </p:spPr>
      </p:pic>
      <p:pic>
        <p:nvPicPr>
          <p:cNvPr id="20" name="Graphic 19" descr="Work from home desk with solid fill">
            <a:extLst>
              <a:ext uri="{FF2B5EF4-FFF2-40B4-BE49-F238E27FC236}">
                <a16:creationId xmlns:a16="http://schemas.microsoft.com/office/drawing/2014/main" id="{4267652D-90C0-60D6-0017-1E42A0CD79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665053" y="2448466"/>
            <a:ext cx="798332" cy="79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69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239" y="3429000"/>
            <a:ext cx="2659938" cy="1846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40698F-1464-6EAF-8B3E-822F05B7AD70}"/>
              </a:ext>
            </a:extLst>
          </p:cNvPr>
          <p:cNvSpPr txBox="1"/>
          <p:nvPr/>
        </p:nvSpPr>
        <p:spPr>
          <a:xfrm>
            <a:off x="3765264" y="1853938"/>
            <a:ext cx="41638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0" i="0" dirty="0">
                <a:solidFill>
                  <a:schemeClr val="bg1"/>
                </a:solidFill>
                <a:effectLst/>
                <a:latin typeface="SegoeUI-Semibold"/>
              </a:rPr>
              <a:t>Thank you!</a:t>
            </a:r>
            <a:endParaRPr lang="en-GB" sz="6000" dirty="0"/>
          </a:p>
        </p:txBody>
      </p:sp>
      <p:pic>
        <p:nvPicPr>
          <p:cNvPr id="5" name="Picture 4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C065492C-0FF3-50AA-B2BA-4DA1D1DA69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538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E85AB1D0-7AE4-C196-6992-6581E8EB4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B70C04-B930-9A16-251A-CAC4E85A95D7}"/>
              </a:ext>
            </a:extLst>
          </p:cNvPr>
          <p:cNvSpPr txBox="1"/>
          <p:nvPr/>
        </p:nvSpPr>
        <p:spPr>
          <a:xfrm>
            <a:off x="814129" y="303350"/>
            <a:ext cx="3319013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GB" sz="3200">
                <a:solidFill>
                  <a:schemeClr val="bg1"/>
                </a:solidFill>
                <a:latin typeface="Segoe UI Semibold" panose="020B0702040204020203" pitchFamily="34" charset="0"/>
                <a:ea typeface="Roboto Slab ExtraLight" pitchFamily="2" charset="0"/>
                <a:cs typeface="Segoe UI Semibold" panose="020B0702040204020203" pitchFamily="34" charset="0"/>
              </a:rPr>
              <a:t>Nikola Ilic</a:t>
            </a:r>
            <a:endParaRPr lang="en-GB" sz="32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72B6EB-16B8-E9CD-1A4D-D3B163FEB4F3}"/>
              </a:ext>
            </a:extLst>
          </p:cNvPr>
          <p:cNvSpPr txBox="1"/>
          <p:nvPr/>
        </p:nvSpPr>
        <p:spPr>
          <a:xfrm>
            <a:off x="8232821" y="308887"/>
            <a:ext cx="33190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Segoe UI Semibold" panose="020B0702040204020203" pitchFamily="34" charset="0"/>
                <a:ea typeface="Roboto Slab ExtraLight" pitchFamily="2" charset="0"/>
                <a:cs typeface="Segoe UI Semibold" panose="020B0702040204020203" pitchFamily="34" charset="0"/>
              </a:rPr>
              <a:t>Andy Cutler</a:t>
            </a:r>
            <a:endParaRPr lang="en-GB" sz="3200" dirty="0"/>
          </a:p>
        </p:txBody>
      </p:sp>
      <p:pic>
        <p:nvPicPr>
          <p:cNvPr id="2" name="Grafik 2" descr="Ein Bild, das Text, draußen, Person, Stadion enthält.&#10;&#10;Beschreibung automatisch generiert.">
            <a:extLst>
              <a:ext uri="{FF2B5EF4-FFF2-40B4-BE49-F238E27FC236}">
                <a16:creationId xmlns:a16="http://schemas.microsoft.com/office/drawing/2014/main" id="{8EF2185E-ED34-3302-67BB-5974D7D17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865" y="936438"/>
            <a:ext cx="1784131" cy="235890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95826CA-0F36-1CC1-C026-9EE5ECC6944F}"/>
              </a:ext>
            </a:extLst>
          </p:cNvPr>
          <p:cNvSpPr txBox="1"/>
          <p:nvPr/>
        </p:nvSpPr>
        <p:spPr>
          <a:xfrm>
            <a:off x="671348" y="3674521"/>
            <a:ext cx="38730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i="1">
                <a:solidFill>
                  <a:srgbClr val="ED7D31"/>
                </a:solidFill>
                <a:latin typeface="Segoe UI"/>
                <a:ea typeface="Segoe UI Black"/>
                <a:cs typeface="Segoe UI"/>
              </a:rPr>
              <a:t>Data Platform Consultant &amp; Trainer</a:t>
            </a:r>
            <a:endParaRPr lang="de-DE">
              <a:solidFill>
                <a:srgbClr val="ED7D3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BC7A059-4E0F-5F86-1199-473A4DEF035C}"/>
              </a:ext>
            </a:extLst>
          </p:cNvPr>
          <p:cNvSpPr txBox="1"/>
          <p:nvPr/>
        </p:nvSpPr>
        <p:spPr>
          <a:xfrm>
            <a:off x="1183727" y="410150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CA" i="1">
                <a:solidFill>
                  <a:srgbClr val="F2F2F2"/>
                </a:solidFill>
                <a:latin typeface="Segoe UI"/>
                <a:cs typeface="Segoe UI"/>
              </a:rPr>
              <a:t>Data-mozart.com</a:t>
            </a:r>
            <a:endParaRPr lang="de-DE">
              <a:solidFill>
                <a:srgbClr val="F2F2F2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77A8F2C-590C-CDB5-319C-136CBF69A054}"/>
              </a:ext>
            </a:extLst>
          </p:cNvPr>
          <p:cNvSpPr txBox="1"/>
          <p:nvPr/>
        </p:nvSpPr>
        <p:spPr>
          <a:xfrm>
            <a:off x="1183728" y="45613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CA" i="1">
                <a:solidFill>
                  <a:srgbClr val="F2F2F2"/>
                </a:solidFill>
                <a:latin typeface="Segoe UI"/>
                <a:cs typeface="Segoe UI"/>
              </a:rPr>
              <a:t>@DataMozart</a:t>
            </a:r>
          </a:p>
        </p:txBody>
      </p:sp>
      <p:sp>
        <p:nvSpPr>
          <p:cNvPr id="15" name="Textfeld 6">
            <a:extLst>
              <a:ext uri="{FF2B5EF4-FFF2-40B4-BE49-F238E27FC236}">
                <a16:creationId xmlns:a16="http://schemas.microsoft.com/office/drawing/2014/main" id="{ABE19513-5BC4-F274-9DEE-05383772E951}"/>
              </a:ext>
            </a:extLst>
          </p:cNvPr>
          <p:cNvSpPr txBox="1"/>
          <p:nvPr/>
        </p:nvSpPr>
        <p:spPr>
          <a:xfrm>
            <a:off x="7823438" y="3670244"/>
            <a:ext cx="387306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CA" i="1">
                <a:solidFill>
                  <a:srgbClr val="ED7D31"/>
                </a:solidFill>
                <a:latin typeface="Segoe UI"/>
                <a:ea typeface="Segoe UI Black"/>
                <a:cs typeface="Segoe UI"/>
              </a:rPr>
              <a:t>Azure Data Platform Consultant</a:t>
            </a:r>
            <a:endParaRPr lang="de-DE">
              <a:solidFill>
                <a:srgbClr val="ED7D31"/>
              </a:solidFill>
            </a:endParaRPr>
          </a:p>
        </p:txBody>
      </p:sp>
      <p:sp>
        <p:nvSpPr>
          <p:cNvPr id="16" name="Textfeld 7">
            <a:extLst>
              <a:ext uri="{FF2B5EF4-FFF2-40B4-BE49-F238E27FC236}">
                <a16:creationId xmlns:a16="http://schemas.microsoft.com/office/drawing/2014/main" id="{BA9BB2C5-DBCB-ECAA-BE56-58073F5A5C26}"/>
              </a:ext>
            </a:extLst>
          </p:cNvPr>
          <p:cNvSpPr txBox="1"/>
          <p:nvPr/>
        </p:nvSpPr>
        <p:spPr>
          <a:xfrm>
            <a:off x="7429634" y="4099335"/>
            <a:ext cx="396911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CA" i="1">
                <a:solidFill>
                  <a:srgbClr val="F2F2F2"/>
                </a:solidFill>
                <a:latin typeface="Segoe UI"/>
                <a:cs typeface="Segoe UI"/>
              </a:rPr>
              <a:t>Datahai.co.uk &amp; Serverlesssql.com</a:t>
            </a:r>
            <a:endParaRPr lang="de-DE">
              <a:solidFill>
                <a:srgbClr val="F2F2F2"/>
              </a:solidFill>
            </a:endParaRPr>
          </a:p>
        </p:txBody>
      </p:sp>
      <p:sp>
        <p:nvSpPr>
          <p:cNvPr id="17" name="Textfeld 8">
            <a:extLst>
              <a:ext uri="{FF2B5EF4-FFF2-40B4-BE49-F238E27FC236}">
                <a16:creationId xmlns:a16="http://schemas.microsoft.com/office/drawing/2014/main" id="{AA76E062-4C66-8471-3848-96E766892144}"/>
              </a:ext>
            </a:extLst>
          </p:cNvPr>
          <p:cNvSpPr txBox="1"/>
          <p:nvPr/>
        </p:nvSpPr>
        <p:spPr>
          <a:xfrm>
            <a:off x="8099237" y="456133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CA" i="1">
                <a:solidFill>
                  <a:srgbClr val="F2F2F2"/>
                </a:solidFill>
                <a:latin typeface="Segoe UI"/>
                <a:cs typeface="Segoe UI"/>
              </a:rPr>
              <a:t>@MrAndyCutler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7312C3D-2521-E092-6D81-E34C1D1A5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461" y="936438"/>
            <a:ext cx="1685766" cy="235890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Picture 18" descr="Qr code&#10;&#10;Description automatically generated">
            <a:extLst>
              <a:ext uri="{FF2B5EF4-FFF2-40B4-BE49-F238E27FC236}">
                <a16:creationId xmlns:a16="http://schemas.microsoft.com/office/drawing/2014/main" id="{431886D5-E05D-9344-89F1-CF2CA88054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864" y="5021159"/>
            <a:ext cx="1784131" cy="1784131"/>
          </a:xfrm>
          <a:prstGeom prst="rect">
            <a:avLst/>
          </a:prstGeom>
        </p:spPr>
      </p:pic>
      <p:pic>
        <p:nvPicPr>
          <p:cNvPr id="20" name="Picture 19" descr="Qr code&#10;&#10;Description automatically generated">
            <a:extLst>
              <a:ext uri="{FF2B5EF4-FFF2-40B4-BE49-F238E27FC236}">
                <a16:creationId xmlns:a16="http://schemas.microsoft.com/office/drawing/2014/main" id="{B4FF0D58-F703-3AE8-1C6F-E53BB5780F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046" y="5021158"/>
            <a:ext cx="1784131" cy="178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15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3AB65F-DC9B-EA0B-F662-485A69F343EF}"/>
              </a:ext>
            </a:extLst>
          </p:cNvPr>
          <p:cNvSpPr txBox="1"/>
          <p:nvPr/>
        </p:nvSpPr>
        <p:spPr>
          <a:xfrm>
            <a:off x="2974507" y="-10381"/>
            <a:ext cx="7099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GB" sz="4000" b="0" i="0" dirty="0">
                <a:solidFill>
                  <a:schemeClr val="bg1"/>
                </a:solidFill>
                <a:effectLst/>
                <a:latin typeface="SegoeUI-Semibold"/>
              </a:rPr>
              <a:t>Skills Measured Breakdown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706D3-90BA-C3F9-E2FB-26F6E8D10A1D}"/>
              </a:ext>
            </a:extLst>
          </p:cNvPr>
          <p:cNvSpPr txBox="1"/>
          <p:nvPr/>
        </p:nvSpPr>
        <p:spPr>
          <a:xfrm>
            <a:off x="690329" y="1453679"/>
            <a:ext cx="10549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 and manage a data analytics environment (25–30%)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1F27B-6F72-F1BE-399B-4783693BF046}"/>
              </a:ext>
            </a:extLst>
          </p:cNvPr>
          <p:cNvSpPr txBox="1"/>
          <p:nvPr/>
        </p:nvSpPr>
        <p:spPr>
          <a:xfrm>
            <a:off x="690329" y="2290903"/>
            <a:ext cx="61549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Query and transform data (20–25%)</a:t>
            </a:r>
            <a:endParaRPr lang="en-GB" sz="240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D5A58E-3D94-D2DD-00D0-A409FAEED9CA}"/>
              </a:ext>
            </a:extLst>
          </p:cNvPr>
          <p:cNvSpPr txBox="1"/>
          <p:nvPr/>
        </p:nvSpPr>
        <p:spPr>
          <a:xfrm>
            <a:off x="690329" y="3128127"/>
            <a:ext cx="87582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Implement and manage data models (25–30%)</a:t>
            </a:r>
            <a:endParaRPr lang="en-GB" sz="240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1A6D3-D7FD-F918-0EC6-52BFECFAC9BF}"/>
              </a:ext>
            </a:extLst>
          </p:cNvPr>
          <p:cNvSpPr txBox="1"/>
          <p:nvPr/>
        </p:nvSpPr>
        <p:spPr>
          <a:xfrm>
            <a:off x="690329" y="3965351"/>
            <a:ext cx="61118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Explore and visualize data (20–25%) </a:t>
            </a:r>
            <a:endParaRPr lang="en-GB" sz="240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2B635F-FFD8-85D8-4065-4608381AD3B2}"/>
              </a:ext>
            </a:extLst>
          </p:cNvPr>
          <p:cNvSpPr txBox="1"/>
          <p:nvPr/>
        </p:nvSpPr>
        <p:spPr>
          <a:xfrm>
            <a:off x="3772115" y="5939364"/>
            <a:ext cx="6528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Total skills measured</a:t>
            </a:r>
            <a:endParaRPr lang="en-GB" sz="3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466B3C-C110-FED1-1912-C4210FD389DA}"/>
              </a:ext>
            </a:extLst>
          </p:cNvPr>
          <p:cNvSpPr txBox="1"/>
          <p:nvPr/>
        </p:nvSpPr>
        <p:spPr>
          <a:xfrm>
            <a:off x="5069442" y="4662921"/>
            <a:ext cx="258576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49</a:t>
            </a:r>
            <a:endParaRPr lang="en-GB" sz="9600"/>
          </a:p>
        </p:txBody>
      </p:sp>
      <p:pic>
        <p:nvPicPr>
          <p:cNvPr id="12" name="Picture 11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A52368AC-156D-054D-E263-5CD7FFA2E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3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24B67DC-DF3D-97F5-BEC8-7EF2C190C943}"/>
              </a:ext>
            </a:extLst>
          </p:cNvPr>
          <p:cNvSpPr txBox="1"/>
          <p:nvPr/>
        </p:nvSpPr>
        <p:spPr>
          <a:xfrm>
            <a:off x="2584665" y="5246"/>
            <a:ext cx="85229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GB" sz="4000" b="0" i="0">
                <a:solidFill>
                  <a:schemeClr val="bg1"/>
                </a:solidFill>
                <a:effectLst/>
                <a:latin typeface="SegoeUI-Semibold"/>
              </a:rPr>
              <a:t>Azure Data Platform Services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87D3416D-E249-4AA4-493F-BCD3D865F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9570" y="750085"/>
            <a:ext cx="2050487" cy="1687901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0EAA21-BC9A-E409-2DC8-468F15B1E246}"/>
              </a:ext>
            </a:extLst>
          </p:cNvPr>
          <p:cNvCxnSpPr>
            <a:cxnSpLocks/>
          </p:cNvCxnSpPr>
          <p:nvPr/>
        </p:nvCxnSpPr>
        <p:spPr>
          <a:xfrm flipH="1">
            <a:off x="4252826" y="4351017"/>
            <a:ext cx="1789669" cy="1221646"/>
          </a:xfrm>
          <a:prstGeom prst="line">
            <a:avLst/>
          </a:prstGeom>
          <a:ln w="19050">
            <a:solidFill>
              <a:srgbClr val="005BA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F5E2CF-4A98-B2A8-FC39-E3209665C28C}"/>
              </a:ext>
            </a:extLst>
          </p:cNvPr>
          <p:cNvCxnSpPr>
            <a:cxnSpLocks/>
          </p:cNvCxnSpPr>
          <p:nvPr/>
        </p:nvCxnSpPr>
        <p:spPr>
          <a:xfrm flipH="1">
            <a:off x="7228327" y="3839731"/>
            <a:ext cx="1855397" cy="0"/>
          </a:xfrm>
          <a:prstGeom prst="line">
            <a:avLst/>
          </a:prstGeom>
          <a:ln w="19050">
            <a:solidFill>
              <a:srgbClr val="005BA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B49BF6-9F67-CDBA-5D7C-56B92B31D720}"/>
              </a:ext>
            </a:extLst>
          </p:cNvPr>
          <p:cNvCxnSpPr>
            <a:cxnSpLocks/>
          </p:cNvCxnSpPr>
          <p:nvPr/>
        </p:nvCxnSpPr>
        <p:spPr>
          <a:xfrm flipH="1" flipV="1">
            <a:off x="6744814" y="2147080"/>
            <a:ext cx="2828" cy="109631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71C2E7-60CC-74AC-9C65-897D180546BF}"/>
              </a:ext>
            </a:extLst>
          </p:cNvPr>
          <p:cNvCxnSpPr>
            <a:cxnSpLocks/>
          </p:cNvCxnSpPr>
          <p:nvPr/>
        </p:nvCxnSpPr>
        <p:spPr>
          <a:xfrm flipV="1">
            <a:off x="3603808" y="2124017"/>
            <a:ext cx="3773" cy="1119373"/>
          </a:xfrm>
          <a:prstGeom prst="line">
            <a:avLst/>
          </a:prstGeom>
          <a:ln w="19050">
            <a:solidFill>
              <a:srgbClr val="005BA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3D5D4A-1EC8-FABA-F5C3-A55D6B130BF7}"/>
              </a:ext>
            </a:extLst>
          </p:cNvPr>
          <p:cNvCxnSpPr>
            <a:cxnSpLocks/>
          </p:cNvCxnSpPr>
          <p:nvPr/>
        </p:nvCxnSpPr>
        <p:spPr>
          <a:xfrm flipV="1">
            <a:off x="3603809" y="4494528"/>
            <a:ext cx="0" cy="734975"/>
          </a:xfrm>
          <a:prstGeom prst="line">
            <a:avLst/>
          </a:prstGeom>
          <a:ln w="19050">
            <a:solidFill>
              <a:srgbClr val="005BA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00EC823-DCB4-B5DB-AB24-5D066277F6DF}"/>
              </a:ext>
            </a:extLst>
          </p:cNvPr>
          <p:cNvCxnSpPr>
            <a:cxnSpLocks/>
          </p:cNvCxnSpPr>
          <p:nvPr/>
        </p:nvCxnSpPr>
        <p:spPr>
          <a:xfrm>
            <a:off x="4252826" y="3839731"/>
            <a:ext cx="1896680" cy="0"/>
          </a:xfrm>
          <a:prstGeom prst="line">
            <a:avLst/>
          </a:prstGeom>
          <a:ln w="19050">
            <a:solidFill>
              <a:srgbClr val="005BA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3AC3FE-2E24-BF4B-1C87-F3348171555D}"/>
              </a:ext>
            </a:extLst>
          </p:cNvPr>
          <p:cNvCxnSpPr>
            <a:cxnSpLocks/>
          </p:cNvCxnSpPr>
          <p:nvPr/>
        </p:nvCxnSpPr>
        <p:spPr>
          <a:xfrm flipH="1" flipV="1">
            <a:off x="4050931" y="1954846"/>
            <a:ext cx="2043545" cy="1383577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1E86DB2-4B35-0871-626D-BCB73839C565}"/>
              </a:ext>
            </a:extLst>
          </p:cNvPr>
          <p:cNvGrpSpPr/>
          <p:nvPr/>
        </p:nvGrpSpPr>
        <p:grpSpPr>
          <a:xfrm>
            <a:off x="6053122" y="3188061"/>
            <a:ext cx="1222139" cy="1318622"/>
            <a:chOff x="6053122" y="3188061"/>
            <a:chExt cx="1222139" cy="1318622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809D089-7BE4-4483-E108-4CF472213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53122" y="3188061"/>
              <a:ext cx="1096305" cy="1096305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ACEEE25-F40B-5151-5CD0-75A806A5835C}"/>
                </a:ext>
              </a:extLst>
            </p:cNvPr>
            <p:cNvSpPr txBox="1"/>
            <p:nvPr/>
          </p:nvSpPr>
          <p:spPr>
            <a:xfrm>
              <a:off x="6092292" y="4137351"/>
              <a:ext cx="11829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800" b="0" i="0">
                  <a:solidFill>
                    <a:schemeClr val="bg1"/>
                  </a:solidFill>
                  <a:effectLst/>
                  <a:latin typeface="SegoeUI-Semibold"/>
                </a:rPr>
                <a:t>Power BI</a:t>
              </a:r>
              <a:endParaRPr lang="en-GB" sz="1800">
                <a:solidFill>
                  <a:schemeClr val="bg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75FFB20-8671-6B8B-B0D2-CE9A4636BB95}"/>
              </a:ext>
            </a:extLst>
          </p:cNvPr>
          <p:cNvSpPr txBox="1"/>
          <p:nvPr/>
        </p:nvSpPr>
        <p:spPr>
          <a:xfrm>
            <a:off x="6230429" y="883787"/>
            <a:ext cx="1231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>
                <a:solidFill>
                  <a:schemeClr val="bg1"/>
                </a:solidFill>
                <a:effectLst/>
                <a:latin typeface="SegoeUI-Semibold"/>
              </a:rPr>
              <a:t>Purview</a:t>
            </a:r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ED97F2A-F1D6-396B-2AE5-F72C2613EF48}"/>
              </a:ext>
            </a:extLst>
          </p:cNvPr>
          <p:cNvGrpSpPr/>
          <p:nvPr/>
        </p:nvGrpSpPr>
        <p:grpSpPr>
          <a:xfrm>
            <a:off x="1420493" y="5420372"/>
            <a:ext cx="3030481" cy="886700"/>
            <a:chOff x="1420493" y="5420372"/>
            <a:chExt cx="3030481" cy="886700"/>
          </a:xfrm>
        </p:grpSpPr>
        <p:pic>
          <p:nvPicPr>
            <p:cNvPr id="46" name="Picture 2" descr="Importing Data into Azure Data Lake Storage Gen2">
              <a:extLst>
                <a:ext uri="{FF2B5EF4-FFF2-40B4-BE49-F238E27FC236}">
                  <a16:creationId xmlns:a16="http://schemas.microsoft.com/office/drawing/2014/main" id="{7ED0BBEA-48E6-1ED5-3D9A-0770D968C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6643" y="5420372"/>
              <a:ext cx="1694331" cy="886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F0C680E-6DDF-D719-6933-09C7CB1EE207}"/>
                </a:ext>
              </a:extLst>
            </p:cNvPr>
            <p:cNvSpPr txBox="1"/>
            <p:nvPr/>
          </p:nvSpPr>
          <p:spPr>
            <a:xfrm>
              <a:off x="1420493" y="5705310"/>
              <a:ext cx="18966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800" b="0" i="0">
                  <a:solidFill>
                    <a:schemeClr val="bg1"/>
                  </a:solidFill>
                  <a:effectLst/>
                  <a:latin typeface="SegoeUI-Semibold"/>
                </a:rPr>
                <a:t>Data Lake Gen2</a:t>
              </a:r>
              <a:endParaRPr lang="en-GB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BB3B2A-7590-6E8C-AB29-88975F01F316}"/>
              </a:ext>
            </a:extLst>
          </p:cNvPr>
          <p:cNvGrpSpPr/>
          <p:nvPr/>
        </p:nvGrpSpPr>
        <p:grpSpPr>
          <a:xfrm>
            <a:off x="1076221" y="3375376"/>
            <a:ext cx="2982240" cy="886700"/>
            <a:chOff x="1068691" y="3258596"/>
            <a:chExt cx="2982240" cy="886700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48A2D851-2158-52F5-2868-304DFC3A2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64231" y="3258596"/>
              <a:ext cx="886700" cy="8867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7E76B58-50D3-A626-05B0-9581BCD152CB}"/>
                </a:ext>
              </a:extLst>
            </p:cNvPr>
            <p:cNvSpPr txBox="1"/>
            <p:nvPr/>
          </p:nvSpPr>
          <p:spPr>
            <a:xfrm>
              <a:off x="1068691" y="3526910"/>
              <a:ext cx="204354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800" b="0" i="0">
                  <a:solidFill>
                    <a:schemeClr val="bg1"/>
                  </a:solidFill>
                  <a:effectLst/>
                  <a:latin typeface="SegoeUI-Semibold"/>
                </a:rPr>
                <a:t>Synapse Analytics</a:t>
              </a:r>
              <a:endParaRPr lang="en-GB" sz="180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DA94922-497B-6F08-5E27-D7205E70E5BE}"/>
              </a:ext>
            </a:extLst>
          </p:cNvPr>
          <p:cNvGrpSpPr/>
          <p:nvPr/>
        </p:nvGrpSpPr>
        <p:grpSpPr>
          <a:xfrm>
            <a:off x="1374565" y="1137793"/>
            <a:ext cx="2567736" cy="817053"/>
            <a:chOff x="1374565" y="1137793"/>
            <a:chExt cx="2567736" cy="817053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9C738994-EF4C-B34C-6C2D-5FFB22A99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125248" y="1137793"/>
              <a:ext cx="817053" cy="817053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223DA73-8550-43E9-0AC1-21CF9AFB0366}"/>
                </a:ext>
              </a:extLst>
            </p:cNvPr>
            <p:cNvSpPr txBox="1"/>
            <p:nvPr/>
          </p:nvSpPr>
          <p:spPr>
            <a:xfrm>
              <a:off x="1374565" y="1333530"/>
              <a:ext cx="17896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800" b="0" i="0">
                  <a:solidFill>
                    <a:schemeClr val="bg1"/>
                  </a:solidFill>
                  <a:effectLst/>
                  <a:latin typeface="SegoeUI-Semibold"/>
                </a:rPr>
                <a:t>Azure DevOps</a:t>
              </a:r>
              <a:endParaRPr lang="en-GB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B388D37-62FB-B0BB-AE8E-734E35BB6E7D}"/>
              </a:ext>
            </a:extLst>
          </p:cNvPr>
          <p:cNvGrpSpPr/>
          <p:nvPr/>
        </p:nvGrpSpPr>
        <p:grpSpPr>
          <a:xfrm>
            <a:off x="9036020" y="3294595"/>
            <a:ext cx="2043545" cy="1905019"/>
            <a:chOff x="9036020" y="3294595"/>
            <a:chExt cx="2043545" cy="1905019"/>
          </a:xfrm>
        </p:grpSpPr>
        <p:pic>
          <p:nvPicPr>
            <p:cNvPr id="55" name="Graphic 54" descr="Pocket knife with solid fill">
              <a:extLst>
                <a:ext uri="{FF2B5EF4-FFF2-40B4-BE49-F238E27FC236}">
                  <a16:creationId xmlns:a16="http://schemas.microsoft.com/office/drawing/2014/main" id="{20B5D0DA-17A8-BE26-E2CF-1C97A9051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8725804">
              <a:off x="9203305" y="3294595"/>
              <a:ext cx="994805" cy="994805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0E120C9-0DFC-C8FC-DD03-DCF473F051A8}"/>
                </a:ext>
              </a:extLst>
            </p:cNvPr>
            <p:cNvSpPr txBox="1"/>
            <p:nvPr/>
          </p:nvSpPr>
          <p:spPr>
            <a:xfrm>
              <a:off x="9036020" y="4276284"/>
              <a:ext cx="204354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800" b="0" i="0">
                  <a:solidFill>
                    <a:schemeClr val="bg1"/>
                  </a:solidFill>
                  <a:effectLst/>
                  <a:latin typeface="SegoeUI-Semibold"/>
                </a:rPr>
                <a:t>DAX Studio Tabular Editor 2 Vertipaq Analyzer</a:t>
              </a:r>
              <a:endParaRPr lang="en-GB" sz="1800">
                <a:solidFill>
                  <a:schemeClr val="bg1"/>
                </a:solidFill>
              </a:endParaRP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68A0779-3C67-15B1-EFAA-8136FB6B87B1}"/>
              </a:ext>
            </a:extLst>
          </p:cNvPr>
          <p:cNvCxnSpPr>
            <a:cxnSpLocks/>
          </p:cNvCxnSpPr>
          <p:nvPr/>
        </p:nvCxnSpPr>
        <p:spPr>
          <a:xfrm flipH="1" flipV="1">
            <a:off x="6744814" y="2147068"/>
            <a:ext cx="2828" cy="1096310"/>
          </a:xfrm>
          <a:prstGeom prst="line">
            <a:avLst/>
          </a:prstGeom>
          <a:ln w="19050">
            <a:solidFill>
              <a:srgbClr val="005BA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FAFFA1A-5CD5-6338-BB34-41503F31034E}"/>
              </a:ext>
            </a:extLst>
          </p:cNvPr>
          <p:cNvCxnSpPr>
            <a:cxnSpLocks/>
          </p:cNvCxnSpPr>
          <p:nvPr/>
        </p:nvCxnSpPr>
        <p:spPr>
          <a:xfrm flipH="1" flipV="1">
            <a:off x="4050931" y="1954834"/>
            <a:ext cx="2043545" cy="1383577"/>
          </a:xfrm>
          <a:prstGeom prst="line">
            <a:avLst/>
          </a:prstGeom>
          <a:ln w="19050">
            <a:solidFill>
              <a:srgbClr val="005BA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ABD2A68E-2BC0-24EA-A0E0-A17665855D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134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896E1CB-2518-4EEA-90A6-EA268935490E}"/>
              </a:ext>
            </a:extLst>
          </p:cNvPr>
          <p:cNvSpPr txBox="1"/>
          <p:nvPr/>
        </p:nvSpPr>
        <p:spPr>
          <a:xfrm>
            <a:off x="2341127" y="37732"/>
            <a:ext cx="10357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GB" sz="4000" b="0" i="0">
                <a:solidFill>
                  <a:schemeClr val="bg1"/>
                </a:solidFill>
                <a:effectLst/>
                <a:latin typeface="SegoeUI-Semibold"/>
              </a:rPr>
              <a:t>Organisational Role Collaboration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2503C5-CD12-87F5-636F-4D3B2D5FC481}"/>
              </a:ext>
            </a:extLst>
          </p:cNvPr>
          <p:cNvSpPr txBox="1"/>
          <p:nvPr/>
        </p:nvSpPr>
        <p:spPr>
          <a:xfrm>
            <a:off x="2888990" y="2008062"/>
            <a:ext cx="2395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Solution Architects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E5B14C-C8C8-088F-B117-E11626ABFE9A}"/>
              </a:ext>
            </a:extLst>
          </p:cNvPr>
          <p:cNvSpPr txBox="1"/>
          <p:nvPr/>
        </p:nvSpPr>
        <p:spPr>
          <a:xfrm>
            <a:off x="6292883" y="1899838"/>
            <a:ext cx="2065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Engineers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6C6570-D07C-4528-84EA-12BA0F29B6B7}"/>
              </a:ext>
            </a:extLst>
          </p:cNvPr>
          <p:cNvSpPr txBox="1"/>
          <p:nvPr/>
        </p:nvSpPr>
        <p:spPr>
          <a:xfrm>
            <a:off x="8320917" y="3379067"/>
            <a:ext cx="1843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Scientists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6A1FC6-8473-2386-D28B-618E5BF336FE}"/>
              </a:ext>
            </a:extLst>
          </p:cNvPr>
          <p:cNvSpPr txBox="1"/>
          <p:nvPr/>
        </p:nvSpPr>
        <p:spPr>
          <a:xfrm>
            <a:off x="6839379" y="4821142"/>
            <a:ext cx="1757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AI Engineers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F2F6C3-6734-B69B-BBF1-B4FA3B581B76}"/>
              </a:ext>
            </a:extLst>
          </p:cNvPr>
          <p:cNvSpPr txBox="1"/>
          <p:nvPr/>
        </p:nvSpPr>
        <p:spPr>
          <a:xfrm>
            <a:off x="2806460" y="4804524"/>
            <a:ext cx="291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Database Administrators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41E3F5-A660-FF73-7FAB-B3DC910EB042}"/>
              </a:ext>
            </a:extLst>
          </p:cNvPr>
          <p:cNvSpPr txBox="1"/>
          <p:nvPr/>
        </p:nvSpPr>
        <p:spPr>
          <a:xfrm>
            <a:off x="521142" y="3377081"/>
            <a:ext cx="261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Power BI Data Analysts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D05686-CDA3-C54A-2763-84DF6BACD19D}"/>
              </a:ext>
            </a:extLst>
          </p:cNvPr>
          <p:cNvCxnSpPr>
            <a:cxnSpLocks/>
            <a:endCxn id="28" idx="2"/>
          </p:cNvCxnSpPr>
          <p:nvPr/>
        </p:nvCxnSpPr>
        <p:spPr>
          <a:xfrm flipH="1" flipV="1">
            <a:off x="4086984" y="2377394"/>
            <a:ext cx="968095" cy="1009876"/>
          </a:xfrm>
          <a:prstGeom prst="line">
            <a:avLst/>
          </a:prstGeom>
          <a:ln w="28575">
            <a:solidFill>
              <a:srgbClr val="005BA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A1D057-86B3-1067-08B5-FFBDDEC6F1D3}"/>
              </a:ext>
            </a:extLst>
          </p:cNvPr>
          <p:cNvCxnSpPr>
            <a:cxnSpLocks/>
          </p:cNvCxnSpPr>
          <p:nvPr/>
        </p:nvCxnSpPr>
        <p:spPr>
          <a:xfrm flipV="1">
            <a:off x="6614827" y="2269170"/>
            <a:ext cx="689012" cy="1107911"/>
          </a:xfrm>
          <a:prstGeom prst="line">
            <a:avLst/>
          </a:prstGeom>
          <a:ln w="28575">
            <a:solidFill>
              <a:srgbClr val="005BA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78EF70D-B6BA-D1C3-8BE6-F82209ACE087}"/>
              </a:ext>
            </a:extLst>
          </p:cNvPr>
          <p:cNvCxnSpPr>
            <a:cxnSpLocks/>
            <a:stCxn id="40" idx="1"/>
            <a:endCxn id="33" idx="3"/>
          </p:cNvCxnSpPr>
          <p:nvPr/>
        </p:nvCxnSpPr>
        <p:spPr>
          <a:xfrm flipH="1" flipV="1">
            <a:off x="3140016" y="3561747"/>
            <a:ext cx="946969" cy="10189"/>
          </a:xfrm>
          <a:prstGeom prst="line">
            <a:avLst/>
          </a:prstGeom>
          <a:ln w="28575">
            <a:solidFill>
              <a:srgbClr val="005BA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1BD3568-8FFB-9C1A-F46A-8848FC18D10F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4263246" y="3765178"/>
            <a:ext cx="791833" cy="1039346"/>
          </a:xfrm>
          <a:prstGeom prst="line">
            <a:avLst/>
          </a:prstGeom>
          <a:ln w="28575">
            <a:solidFill>
              <a:srgbClr val="005BA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447744F-FC59-2F47-D570-6C1ED8B1BB4A}"/>
              </a:ext>
            </a:extLst>
          </p:cNvPr>
          <p:cNvCxnSpPr>
            <a:cxnSpLocks/>
            <a:stCxn id="31" idx="0"/>
          </p:cNvCxnSpPr>
          <p:nvPr/>
        </p:nvCxnSpPr>
        <p:spPr>
          <a:xfrm flipH="1" flipV="1">
            <a:off x="6590581" y="3768983"/>
            <a:ext cx="1127614" cy="1052159"/>
          </a:xfrm>
          <a:prstGeom prst="line">
            <a:avLst/>
          </a:prstGeom>
          <a:ln w="28575">
            <a:solidFill>
              <a:srgbClr val="005BA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AF6A8D1-0C32-C0A3-4960-E818BD7E2FDB}"/>
              </a:ext>
            </a:extLst>
          </p:cNvPr>
          <p:cNvCxnSpPr>
            <a:cxnSpLocks/>
            <a:stCxn id="40" idx="3"/>
            <a:endCxn id="30" idx="1"/>
          </p:cNvCxnSpPr>
          <p:nvPr/>
        </p:nvCxnSpPr>
        <p:spPr>
          <a:xfrm flipV="1">
            <a:off x="7410091" y="3563733"/>
            <a:ext cx="910826" cy="8203"/>
          </a:xfrm>
          <a:prstGeom prst="line">
            <a:avLst/>
          </a:prstGeom>
          <a:ln w="28575">
            <a:solidFill>
              <a:srgbClr val="005BA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134A594-D99F-1E07-1F81-BA629CE5FF2D}"/>
              </a:ext>
            </a:extLst>
          </p:cNvPr>
          <p:cNvSpPr txBox="1"/>
          <p:nvPr/>
        </p:nvSpPr>
        <p:spPr>
          <a:xfrm>
            <a:off x="4086985" y="3387270"/>
            <a:ext cx="33231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Azure Enterprise Data Analyst</a:t>
            </a:r>
          </a:p>
        </p:txBody>
      </p:sp>
      <p:pic>
        <p:nvPicPr>
          <p:cNvPr id="17" name="Picture 16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CFAC6922-A5B5-A43F-F687-0657F677A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953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F2974B-EF82-ADCC-A456-6EB83581EEB9}"/>
              </a:ext>
            </a:extLst>
          </p:cNvPr>
          <p:cNvSpPr txBox="1"/>
          <p:nvPr/>
        </p:nvSpPr>
        <p:spPr>
          <a:xfrm>
            <a:off x="3013303" y="0"/>
            <a:ext cx="8864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GB" sz="4000" b="0" i="0">
                <a:solidFill>
                  <a:schemeClr val="bg1"/>
                </a:solidFill>
                <a:effectLst/>
                <a:latin typeface="SegoeUI-Semibold"/>
              </a:rPr>
              <a:t>Session Content Breakdown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BB4421-7933-43F9-D2EA-596B8D2116D9}"/>
              </a:ext>
            </a:extLst>
          </p:cNvPr>
          <p:cNvSpPr txBox="1"/>
          <p:nvPr/>
        </p:nvSpPr>
        <p:spPr>
          <a:xfrm>
            <a:off x="305401" y="3728092"/>
            <a:ext cx="2630537" cy="577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>
                <a:solidFill>
                  <a:schemeClr val="bg1"/>
                </a:solidFill>
                <a:latin typeface="SegoeUI-Semibold"/>
                <a:cs typeface="Segoe UI Semibold" panose="020B0702040204020203" pitchFamily="34" charset="0"/>
              </a:rPr>
              <a:t>Microsoft Purview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A5776B-0E75-EC1F-989E-FD95475219EE}"/>
              </a:ext>
            </a:extLst>
          </p:cNvPr>
          <p:cNvSpPr txBox="1"/>
          <p:nvPr/>
        </p:nvSpPr>
        <p:spPr>
          <a:xfrm>
            <a:off x="3928487" y="3736200"/>
            <a:ext cx="1455707" cy="577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>
                <a:solidFill>
                  <a:schemeClr val="bg1"/>
                </a:solidFill>
                <a:latin typeface="SegoeUI-Semibold"/>
                <a:cs typeface="Segoe UI Semibold" panose="020B0702040204020203" pitchFamily="34" charset="0"/>
              </a:rPr>
              <a:t>Power BI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13E9FD-DE0C-E6D0-2032-590FBDA2904C}"/>
              </a:ext>
            </a:extLst>
          </p:cNvPr>
          <p:cNvSpPr txBox="1"/>
          <p:nvPr/>
        </p:nvSpPr>
        <p:spPr>
          <a:xfrm>
            <a:off x="6280031" y="3736718"/>
            <a:ext cx="2902409" cy="577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>
                <a:solidFill>
                  <a:schemeClr val="bg1"/>
                </a:solidFill>
                <a:latin typeface="SegoeUI-Semibold"/>
                <a:cs typeface="Segoe UI Semibold" panose="020B0702040204020203" pitchFamily="34" charset="0"/>
              </a:rPr>
              <a:t>Synapse Analytics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91CFE8-D51F-FDE0-B716-2567DC7ADD8F}"/>
              </a:ext>
            </a:extLst>
          </p:cNvPr>
          <p:cNvSpPr txBox="1"/>
          <p:nvPr/>
        </p:nvSpPr>
        <p:spPr>
          <a:xfrm>
            <a:off x="9359958" y="3736200"/>
            <a:ext cx="2034523" cy="577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>
                <a:solidFill>
                  <a:schemeClr val="bg1"/>
                </a:solidFill>
                <a:latin typeface="SegoeUI-Semibold"/>
                <a:cs typeface="Segoe UI Semibold" panose="020B0702040204020203" pitchFamily="34" charset="0"/>
              </a:rPr>
              <a:t>External Tools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8FA6B8-E090-0D39-3B16-021724830DB7}"/>
              </a:ext>
            </a:extLst>
          </p:cNvPr>
          <p:cNvGrpSpPr/>
          <p:nvPr/>
        </p:nvGrpSpPr>
        <p:grpSpPr>
          <a:xfrm>
            <a:off x="599111" y="1912929"/>
            <a:ext cx="2050487" cy="1687901"/>
            <a:chOff x="599111" y="1912929"/>
            <a:chExt cx="2050487" cy="1687901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82279089-A74C-EAFD-9FBA-D7B17D2FD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9111" y="1912929"/>
              <a:ext cx="2050487" cy="1687901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BE321C3-9ECE-EE30-B61A-D1B3DC533BAF}"/>
                </a:ext>
              </a:extLst>
            </p:cNvPr>
            <p:cNvSpPr/>
            <p:nvPr/>
          </p:nvSpPr>
          <p:spPr>
            <a:xfrm>
              <a:off x="828136" y="1935386"/>
              <a:ext cx="1585068" cy="1585068"/>
            </a:xfrm>
            <a:prstGeom prst="ellipse">
              <a:avLst/>
            </a:prstGeom>
            <a:noFill/>
            <a:ln w="28575">
              <a:solidFill>
                <a:srgbClr val="005B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40548E-E78F-8676-4834-14D2045EA411}"/>
              </a:ext>
            </a:extLst>
          </p:cNvPr>
          <p:cNvGrpSpPr/>
          <p:nvPr/>
        </p:nvGrpSpPr>
        <p:grpSpPr>
          <a:xfrm>
            <a:off x="3721881" y="1935386"/>
            <a:ext cx="1585068" cy="1585068"/>
            <a:chOff x="3721881" y="1935386"/>
            <a:chExt cx="1585068" cy="158506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3977897-D311-E8E3-9589-0D6204E66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61091" y="2280671"/>
              <a:ext cx="706648" cy="901982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28FDC8F-EEE5-0A11-7C46-35113A8963BE}"/>
                </a:ext>
              </a:extLst>
            </p:cNvPr>
            <p:cNvSpPr/>
            <p:nvPr/>
          </p:nvSpPr>
          <p:spPr>
            <a:xfrm>
              <a:off x="3721881" y="1935386"/>
              <a:ext cx="1585068" cy="1585068"/>
            </a:xfrm>
            <a:prstGeom prst="ellipse">
              <a:avLst/>
            </a:prstGeom>
            <a:noFill/>
            <a:ln w="28575">
              <a:solidFill>
                <a:srgbClr val="005B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E227C1A-FE30-E25D-D349-AA64C970DD58}"/>
              </a:ext>
            </a:extLst>
          </p:cNvPr>
          <p:cNvGrpSpPr/>
          <p:nvPr/>
        </p:nvGrpSpPr>
        <p:grpSpPr>
          <a:xfrm>
            <a:off x="6653062" y="1936263"/>
            <a:ext cx="1585068" cy="1585068"/>
            <a:chOff x="6653062" y="1936263"/>
            <a:chExt cx="1585068" cy="1585068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E976B02A-5559-60AA-A915-C7FA61236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97201" y="2280671"/>
              <a:ext cx="901982" cy="901982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334ACB9-FF27-082D-B68B-ECE15C8492AF}"/>
                </a:ext>
              </a:extLst>
            </p:cNvPr>
            <p:cNvSpPr/>
            <p:nvPr/>
          </p:nvSpPr>
          <p:spPr>
            <a:xfrm>
              <a:off x="6653062" y="1936263"/>
              <a:ext cx="1585068" cy="1585068"/>
            </a:xfrm>
            <a:prstGeom prst="ellipse">
              <a:avLst/>
            </a:prstGeom>
            <a:noFill/>
            <a:ln w="28575">
              <a:solidFill>
                <a:srgbClr val="005B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0268E0-FBB2-6275-F377-39BF21594CE1}"/>
              </a:ext>
            </a:extLst>
          </p:cNvPr>
          <p:cNvGrpSpPr/>
          <p:nvPr/>
        </p:nvGrpSpPr>
        <p:grpSpPr>
          <a:xfrm>
            <a:off x="9494240" y="1935386"/>
            <a:ext cx="1585068" cy="1585068"/>
            <a:chOff x="9494240" y="1935386"/>
            <a:chExt cx="1585068" cy="1585068"/>
          </a:xfrm>
        </p:grpSpPr>
        <p:pic>
          <p:nvPicPr>
            <p:cNvPr id="19" name="Graphic 18" descr="Pocket knife with solid fill">
              <a:extLst>
                <a:ext uri="{FF2B5EF4-FFF2-40B4-BE49-F238E27FC236}">
                  <a16:creationId xmlns:a16="http://schemas.microsoft.com/office/drawing/2014/main" id="{19382C1A-FA8F-5249-6BB0-0A6DE9659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8725804">
              <a:off x="9789370" y="2229067"/>
              <a:ext cx="994805" cy="994805"/>
            </a:xfrm>
            <a:prstGeom prst="rect">
              <a:avLst/>
            </a:prstGeom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2091A5-B975-8ADA-8917-AFE584B4D452}"/>
                </a:ext>
              </a:extLst>
            </p:cNvPr>
            <p:cNvSpPr/>
            <p:nvPr/>
          </p:nvSpPr>
          <p:spPr>
            <a:xfrm>
              <a:off x="9494240" y="1935386"/>
              <a:ext cx="1585068" cy="1585068"/>
            </a:xfrm>
            <a:prstGeom prst="ellipse">
              <a:avLst/>
            </a:prstGeom>
            <a:noFill/>
            <a:ln w="28575">
              <a:solidFill>
                <a:srgbClr val="005B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9" name="Picture 28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7B0C4170-CD77-8724-8402-25CCFD3FC7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8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09334D6A-55B7-1E15-B328-0E8F6FB8D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8756" y="6344694"/>
            <a:ext cx="589599" cy="40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77C92E-7F65-45AE-2255-7D5436CE32C0}"/>
              </a:ext>
            </a:extLst>
          </p:cNvPr>
          <p:cNvSpPr txBox="1"/>
          <p:nvPr/>
        </p:nvSpPr>
        <p:spPr>
          <a:xfrm>
            <a:off x="3910096" y="107638"/>
            <a:ext cx="47126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bg1"/>
                </a:solidFill>
                <a:latin typeface="SegoeUI-Semibold"/>
                <a:cs typeface="Segoe UI Semibold" panose="020B0702040204020203" pitchFamily="34" charset="0"/>
              </a:rPr>
              <a:t>Microsoft Purview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410B5-C7E7-DBE8-1ACE-7000D4811C04}"/>
              </a:ext>
            </a:extLst>
          </p:cNvPr>
          <p:cNvSpPr txBox="1"/>
          <p:nvPr/>
        </p:nvSpPr>
        <p:spPr>
          <a:xfrm>
            <a:off x="881490" y="1593518"/>
            <a:ext cx="10429020" cy="1304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Integrating and Scanning Power BI with Microsoft Purview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Using the Data Map and Data Catalog in Microsoft Purview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504EE79-F810-90F6-FABC-A7A24BF2D4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87382" y="-272301"/>
            <a:ext cx="1500739" cy="1235365"/>
          </a:xfrm>
          <a:prstGeom prst="rect">
            <a:avLst/>
          </a:prstGeom>
        </p:spPr>
      </p:pic>
      <p:pic>
        <p:nvPicPr>
          <p:cNvPr id="7" name="Picture 6" descr="A picture containing text, sign, blue&#10;&#10;Description automatically generated">
            <a:extLst>
              <a:ext uri="{FF2B5EF4-FFF2-40B4-BE49-F238E27FC236}">
                <a16:creationId xmlns:a16="http://schemas.microsoft.com/office/drawing/2014/main" id="{F6A67025-0D59-9DF9-8CE1-43D3874EE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3" y="6232582"/>
            <a:ext cx="517432" cy="52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5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39A9F60F575E498FB18C9D08D8910A" ma:contentTypeVersion="10" ma:contentTypeDescription="Create a new document." ma:contentTypeScope="" ma:versionID="e2425723febfe2a510c6991b6816298e">
  <xsd:schema xmlns:xsd="http://www.w3.org/2001/XMLSchema" xmlns:xs="http://www.w3.org/2001/XMLSchema" xmlns:p="http://schemas.microsoft.com/office/2006/metadata/properties" xmlns:ns2="7740c74b-fe19-42d8-af6d-0ea2bf6c289a" targetNamespace="http://schemas.microsoft.com/office/2006/metadata/properties" ma:root="true" ma:fieldsID="8ecebc00044c85d80706331e7e4059f5" ns2:_="">
    <xsd:import namespace="7740c74b-fe19-42d8-af6d-0ea2bf6c28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40c74b-fe19-42d8-af6d-0ea2bf6c28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26BB2F-1435-4146-8175-9A201A5CB0D0}">
  <ds:schemaRefs>
    <ds:schemaRef ds:uri="7740c74b-fe19-42d8-af6d-0ea2bf6c289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80DC341-C14B-43E5-A108-BA8600D7EC54}">
  <ds:schemaRefs>
    <ds:schemaRef ds:uri="7740c74b-fe19-42d8-af6d-0ea2bf6c289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B41E7E8-B650-48EC-88FE-5305B610FC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1609</Words>
  <Application>Microsoft Office PowerPoint</Application>
  <PresentationFormat>Widescreen</PresentationFormat>
  <Paragraphs>340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Segoe UI</vt:lpstr>
      <vt:lpstr>Segoe UI Semibold</vt:lpstr>
      <vt:lpstr>Segoe UI Semilight</vt:lpstr>
      <vt:lpstr>SegoeUI-Semibold</vt:lpstr>
      <vt:lpstr>SFMono-Regular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Query Folding – why should I care?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Cutler</dc:creator>
  <cp:lastModifiedBy>Nikola Ilic</cp:lastModifiedBy>
  <cp:revision>3</cp:revision>
  <dcterms:created xsi:type="dcterms:W3CDTF">2022-04-09T17:08:27Z</dcterms:created>
  <dcterms:modified xsi:type="dcterms:W3CDTF">2022-05-14T08:20:15Z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0x0101009239A9F60F575E498FB18C9D08D8910A</vt:lpwstr>
  </property>
</Properties>
</file>