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309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8378-E1B1-46F6-A122-905ED4F2E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06A27-BDBB-4BDE-8571-EE3C98EEB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EFD15-1119-437A-B8FB-31D97F2B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CDC-9535-4711-8830-DBD2AC30A1BE}" type="datetimeFigureOut">
              <a:rPr lang="en-US" smtClean="0"/>
              <a:t>14-May-21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50B5-957C-4269-A987-61BFD878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95E64-39A6-473C-9049-6640B1D0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CF52-3E87-4DC4-A270-02AE914F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6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3EEC-0078-4F80-93FC-749CAF40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E4736-238B-4096-94AF-41E21B279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6C833-E32D-4859-9398-C9B06058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CDC-9535-4711-8830-DBD2AC30A1BE}" type="datetimeFigureOut">
              <a:rPr lang="en-US" smtClean="0"/>
              <a:t>14-May-21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0658E-6F8F-4FD9-8F1C-5E6D6645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83D07-EE6F-43A7-8D87-EF2ED0BA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CF52-3E87-4DC4-A270-02AE914F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2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15157-B4EE-4FF6-9D92-ED8B2CCD6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32DE1-2890-4B3A-8B03-8A7F401A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0BE42-9375-4E18-875E-7EE6F98A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CDC-9535-4711-8830-DBD2AC30A1BE}" type="datetimeFigureOut">
              <a:rPr lang="en-US" smtClean="0"/>
              <a:t>14-May-21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F705A-3B94-4408-91D7-1BDD6F74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C2F05-66A5-4443-8112-634920DB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CF52-3E87-4DC4-A270-02AE914F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1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C0BF-9AFD-45C5-9597-459DB691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CC0B-5C27-45C6-9133-917CD89D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D3FED-CF48-419F-B402-EDBB08A0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CDC-9535-4711-8830-DBD2AC30A1BE}" type="datetimeFigureOut">
              <a:rPr lang="en-US" smtClean="0"/>
              <a:t>14-May-21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B034-2564-45E5-9F9A-A66145CA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399CF-EEB0-499D-8506-0EDBD9C1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CF52-3E87-4DC4-A270-02AE914F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4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2FA9-F4BB-40B2-B024-2D08522D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09C6-7C0D-4E6B-8988-726FB4A0B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4F788-EC64-4929-89A3-46C66A8A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CDC-9535-4711-8830-DBD2AC30A1BE}" type="datetimeFigureOut">
              <a:rPr lang="en-US" smtClean="0"/>
              <a:t>14-May-21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B6815-0A79-4011-A32C-657E3F13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2393-4272-4581-8E9D-BC1F3942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CF52-3E87-4DC4-A270-02AE914F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5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9EE8-2977-4C4A-829A-A1AE3E9A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2AE07-6D76-4B68-B5C0-7BB4D6DE9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61B29-990A-4A6E-BB63-EECAD0AEE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88E4D-B903-447C-ACEB-8C481541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CDC-9535-4711-8830-DBD2AC30A1BE}" type="datetimeFigureOut">
              <a:rPr lang="en-US" smtClean="0"/>
              <a:t>14-May-21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D7011-21FC-4090-A6AA-F22E53C8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C354A-2949-48FF-8FF6-F1B1DC8E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CF52-3E87-4DC4-A270-02AE914F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1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4405-A613-4C13-A393-3A010369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B8250-6D0A-4F9E-AAF4-7CB2587E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F8CC5-2216-4E5B-999F-DAF4C981A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402DB-D7A6-4D59-9A65-E065DA9F3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901FE-58AB-48BF-95F0-BAF8654A9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884FA-D27C-4FE8-A989-6AB630CC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CDC-9535-4711-8830-DBD2AC30A1BE}" type="datetimeFigureOut">
              <a:rPr lang="en-US" smtClean="0"/>
              <a:t>14-May-21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E9E76-6BEE-4F7A-BA3B-FAA7EEA2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61D73-368A-4DD2-B7A5-7690C623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CF52-3E87-4DC4-A270-02AE914F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8D6A-DE0E-439D-92E5-58D5A758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6724C5-FA23-4F89-BE51-FCD37050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CDC-9535-4711-8830-DBD2AC30A1BE}" type="datetimeFigureOut">
              <a:rPr lang="en-US" smtClean="0"/>
              <a:t>14-May-21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8530C-23DF-4A39-B7B7-DF4FC43F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B26B0-127F-4262-87F2-D4F2B35E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CF52-3E87-4DC4-A270-02AE914F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2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9D0E1-1066-4702-91DE-835D2711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CDC-9535-4711-8830-DBD2AC30A1BE}" type="datetimeFigureOut">
              <a:rPr lang="en-US" smtClean="0"/>
              <a:t>14-May-21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FD693-E087-4808-A9C9-15BB81E9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6386A-ADA6-476E-9C28-31B9F77B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CF52-3E87-4DC4-A270-02AE914F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6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1E4A-0256-4D92-8DE0-103093E4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2648-66CE-49C3-8B38-5E00D971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60346-65B6-4606-83D9-8DC6AD595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B0FC3-6AF9-4233-87DD-2A271555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CDC-9535-4711-8830-DBD2AC30A1BE}" type="datetimeFigureOut">
              <a:rPr lang="en-US" smtClean="0"/>
              <a:t>14-May-21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71B7A-0E6C-4EBA-BF2E-D1FA4C23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5B38D-097A-40FF-A99F-0E1E46D1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CF52-3E87-4DC4-A270-02AE914F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9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6EFB-43DD-412A-9503-491F4951D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91345A-C739-460C-9255-F8054A8A1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2619E-CB5B-4CE9-B81F-A16E6988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0EBD2-F477-4AE8-B9D0-3277E07A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1CDC-9535-4711-8830-DBD2AC30A1BE}" type="datetimeFigureOut">
              <a:rPr lang="en-US" smtClean="0"/>
              <a:t>14-May-21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9D032-5B5A-442C-9BFE-5C3E5390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2D930-C3FA-440F-96AF-78C5918B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3CF52-3E87-4DC4-A270-02AE914F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9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7E10C-14E9-48DB-A020-416E1F87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1F483-8E0E-4732-816B-C45DDD4A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420A-A72C-4158-BF64-9145E5C9A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41CDC-9535-4711-8830-DBD2AC30A1BE}" type="datetimeFigureOut">
              <a:rPr lang="en-US" smtClean="0"/>
              <a:t>14-May-21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8C7A-A4ED-4FBD-AB96-2ADEFE80C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8E3AC-2F61-4A6D-94C3-B07030A55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3CF52-3E87-4DC4-A270-02AE914F3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hyperlink" Target="https://dax.tips/2021/02/15/visualise-your-power-bi-refresh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2.web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98E8D0-92FF-4B78-9474-0ED41A57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2167" y="104986"/>
            <a:ext cx="1350543" cy="94273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D91695-2E45-4EE7-8000-D0D1986F9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06855" cy="2387600"/>
          </a:xfrm>
        </p:spPr>
        <p:txBody>
          <a:bodyPr/>
          <a:lstStyle/>
          <a:p>
            <a:r>
              <a:rPr lang="de-AT" dirty="0">
                <a:latin typeface="Gotham Bold" pitchFamily="50" charset="0"/>
              </a:rPr>
              <a:t>Power BI Performance – 7 Deadly Sins!</a:t>
            </a:r>
            <a:endParaRPr lang="en-US" dirty="0">
              <a:latin typeface="Gotham Bold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B95923-C570-4BA6-B861-A1A8AFBE3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438" y="5154001"/>
            <a:ext cx="2405557" cy="441456"/>
          </a:xfrm>
        </p:spPr>
        <p:txBody>
          <a:bodyPr>
            <a:noAutofit/>
          </a:bodyPr>
          <a:lstStyle/>
          <a:p>
            <a:pPr algn="l"/>
            <a:r>
              <a:rPr lang="de-AT" sz="3200" dirty="0">
                <a:latin typeface="Gotham Book" panose="02000604040000020004" pitchFamily="50" charset="0"/>
              </a:rPr>
              <a:t>Nikola Ilic</a:t>
            </a:r>
            <a:endParaRPr lang="en-US" sz="3200" dirty="0">
              <a:latin typeface="Gotham Book" panose="02000604040000020004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AE9F3-9688-426A-8B9F-0BE21A55D7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E2F0E7-4A8D-470E-8DE4-74BA0E78E2CD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8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1991116" y="365904"/>
            <a:ext cx="7646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4800" dirty="0">
                <a:latin typeface="Gotham Book" panose="02000604040000020004" pitchFamily="50" charset="0"/>
              </a:rPr>
              <a:t>DATA MODEL SIZE SINS</a:t>
            </a:r>
            <a:endParaRPr lang="en-US" sz="48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4693979" y="1767007"/>
            <a:ext cx="262443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AT" sz="6000" dirty="0">
                <a:latin typeface="Gotham Bold" pitchFamily="50" charset="0"/>
              </a:rPr>
              <a:t>DEMO</a:t>
            </a:r>
            <a:endParaRPr lang="en-US" sz="6000" dirty="0">
              <a:latin typeface="Gotham Bold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C2319B-3FEB-4300-B4EF-7183032518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88610" y="4284865"/>
            <a:ext cx="1814779" cy="12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8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D4A2-26E6-4E39-9429-9F07353FB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910"/>
            <a:ext cx="4563208" cy="6850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4749281" y="3044279"/>
            <a:ext cx="6924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>
                <a:latin typeface="Gotham Book" panose="02000604040000020004" pitchFamily="50" charset="0"/>
              </a:rPr>
              <a:t>DATA REFRESH PROCESS</a:t>
            </a:r>
            <a:endParaRPr lang="en-US" sz="4000" dirty="0">
              <a:latin typeface="Gotham Book" panose="02000604040000020004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9FE38-E069-4E8B-8C44-9CB1996FE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EC8485-E1BA-408F-B9D4-9790D4037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3" y="6053898"/>
            <a:ext cx="1073876" cy="6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2174032" y="318522"/>
            <a:ext cx="760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latin typeface="Gotham Book" panose="02000604040000020004" pitchFamily="50" charset="0"/>
              </a:rPr>
              <a:t>DATA REFRESH PROCESS</a:t>
            </a:r>
            <a:endParaRPr lang="en-US" sz="44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662483" y="1351507"/>
            <a:ext cx="11075427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Data transformations – currency conversion, filtering, calculations...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Where do you shape the data?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NZ" sz="2400" dirty="0">
                <a:solidFill>
                  <a:srgbClr val="FF0000"/>
                </a:solidFill>
                <a:latin typeface="Gotham Book" panose="02000604040000020004" pitchFamily="50" charset="0"/>
              </a:rPr>
              <a:t>QUERY FOLDING </a:t>
            </a:r>
            <a:r>
              <a:rPr lang="en-NZ" sz="2400" dirty="0">
                <a:latin typeface="Gotham Book" panose="02000604040000020004" pitchFamily="50" charset="0"/>
              </a:rPr>
              <a:t>= Ability to generate single SQL query to be executed on the data source side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ECD180-619F-49DE-A495-04D968D67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32" y="4236458"/>
            <a:ext cx="1245046" cy="12450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E6F148-2234-4807-9275-E9ECEC6D33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894" y="4164702"/>
            <a:ext cx="2118050" cy="124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857670" y="365904"/>
            <a:ext cx="9913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4800" dirty="0">
                <a:latin typeface="Gotham Book" panose="02000604040000020004" pitchFamily="50" charset="0"/>
              </a:rPr>
              <a:t>DATA REFRESH PROCESS SINS</a:t>
            </a:r>
            <a:endParaRPr lang="en-US" sz="48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4693979" y="1767007"/>
            <a:ext cx="262443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AT" sz="6000" dirty="0">
                <a:latin typeface="Gotham Bold" pitchFamily="50" charset="0"/>
              </a:rPr>
              <a:t>DEMO</a:t>
            </a:r>
            <a:endParaRPr lang="en-US" sz="6000" dirty="0">
              <a:latin typeface="Gotham Bold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C2319B-3FEB-4300-B4EF-7183032518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88610" y="4284865"/>
            <a:ext cx="1814779" cy="12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7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1172988" y="325313"/>
            <a:ext cx="89286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4000" dirty="0">
                <a:latin typeface="Gotham Book" panose="02000604040000020004" pitchFamily="50" charset="0"/>
              </a:rPr>
              <a:t>DATA REFRESH BEST PRACTICES</a:t>
            </a:r>
            <a:endParaRPr lang="en-US" sz="40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475861" y="1563612"/>
            <a:ext cx="11566849" cy="367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GB" sz="2400" dirty="0">
                <a:latin typeface="Gotham Book" panose="02000604040000020004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https://dax.tips/2021/02/15/visualise-your-power-bi-refresh/</a:t>
            </a:r>
            <a:endParaRPr lang="de-AT" sz="2400" dirty="0">
              <a:latin typeface="Gotham Book" panose="02000604040000020004" pitchFamily="50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Push transformations/calculations as close to a data source as possible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Create database views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ALL or NOTHING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Turn off Allow data preview to download in the background</a:t>
            </a:r>
          </a:p>
        </p:txBody>
      </p:sp>
      <p:sp>
        <p:nvSpPr>
          <p:cNvPr id="9" name="Flowchart: Summing Junction 8">
            <a:extLst>
              <a:ext uri="{FF2B5EF4-FFF2-40B4-BE49-F238E27FC236}">
                <a16:creationId xmlns:a16="http://schemas.microsoft.com/office/drawing/2014/main" id="{5CF036BF-1B49-47E2-9848-2F44811E37CC}"/>
              </a:ext>
            </a:extLst>
          </p:cNvPr>
          <p:cNvSpPr/>
          <p:nvPr/>
        </p:nvSpPr>
        <p:spPr>
          <a:xfrm>
            <a:off x="774735" y="3981791"/>
            <a:ext cx="3089709" cy="587141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03EACA-4305-43F3-AAEB-062C04CB4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751" y="3112700"/>
            <a:ext cx="1795203" cy="3640314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29CB8B1-3A14-4333-A9A7-296FBFBE7329}"/>
              </a:ext>
            </a:extLst>
          </p:cNvPr>
          <p:cNvSpPr/>
          <p:nvPr/>
        </p:nvSpPr>
        <p:spPr>
          <a:xfrm>
            <a:off x="9801981" y="3810176"/>
            <a:ext cx="893497" cy="386148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DDE776-D522-49C3-BF38-3E17C1BD67CF}"/>
              </a:ext>
            </a:extLst>
          </p:cNvPr>
          <p:cNvSpPr/>
          <p:nvPr/>
        </p:nvSpPr>
        <p:spPr>
          <a:xfrm>
            <a:off x="9818230" y="4275362"/>
            <a:ext cx="893497" cy="2956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7A030B48-F146-4BE1-8540-E7591E1D2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64" y="2554532"/>
            <a:ext cx="6006616" cy="34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8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5" grpId="1" animBg="1"/>
      <p:bldP spid="16" grpId="0" animBg="1"/>
      <p:bldP spid="1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873159" y="365904"/>
            <a:ext cx="988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3600" dirty="0">
                <a:latin typeface="Gotham Book" panose="02000604040000020004" pitchFamily="50" charset="0"/>
              </a:rPr>
              <a:t>DATA REFRESH PROCESS GOLDEN RULE</a:t>
            </a:r>
            <a:endParaRPr lang="en-US" sz="36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247384" y="3560854"/>
            <a:ext cx="11944616" cy="1686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AT" sz="2800" i="1" dirty="0">
                <a:latin typeface="Gotham Bold" pitchFamily="50" charset="0"/>
              </a:rPr>
              <a:t>„Push transformations and calculations as upstream as possible, </a:t>
            </a:r>
          </a:p>
          <a:p>
            <a:pPr algn="ctr">
              <a:lnSpc>
                <a:spcPct val="200000"/>
              </a:lnSpc>
            </a:pPr>
            <a:r>
              <a:rPr lang="de-AT" sz="2800" i="1" dirty="0">
                <a:latin typeface="Gotham Bold" pitchFamily="50" charset="0"/>
              </a:rPr>
              <a:t>and as downstream as necessary!“</a:t>
            </a:r>
            <a:endParaRPr lang="en-US" sz="2800" i="1" dirty="0">
              <a:latin typeface="Gotham Bold" pitchFamily="50" charset="0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71425F6-B2D7-4594-BE77-99E130233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325" y="1012235"/>
            <a:ext cx="3311502" cy="25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D4A2-26E6-4E39-9429-9F07353FB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865"/>
            <a:ext cx="4563208" cy="6842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5402424" y="3075057"/>
            <a:ext cx="5667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>
                <a:latin typeface="Gotham Book" panose="02000604040000020004" pitchFamily="50" charset="0"/>
              </a:rPr>
              <a:t>DAX CALCULATIONS</a:t>
            </a:r>
            <a:endParaRPr lang="en-US" sz="4000" dirty="0">
              <a:latin typeface="Gotham Book" panose="02000604040000020004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9FE38-E069-4E8B-8C44-9CB1996FE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EC8485-E1BA-408F-B9D4-9790D4037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70" y="5906213"/>
            <a:ext cx="1073876" cy="6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82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2696546" y="365904"/>
            <a:ext cx="62140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latin typeface="Gotham Book" panose="02000604040000020004" pitchFamily="50" charset="0"/>
              </a:rPr>
              <a:t>DAX CALCULATIONS</a:t>
            </a:r>
            <a:endParaRPr lang="en-US" sz="44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431477" y="1399633"/>
            <a:ext cx="11075427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Unique customers, top selling products, running totals...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The „beauty“ of DAX – get same result in multiple different ways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NZ" sz="2400" dirty="0">
                <a:latin typeface="Gotham Book" panose="02000604040000020004" pitchFamily="50" charset="0"/>
              </a:rPr>
              <a:t>Little nuances can make a huge difference!</a:t>
            </a:r>
          </a:p>
        </p:txBody>
      </p:sp>
    </p:spTree>
    <p:extLst>
      <p:ext uri="{BB962C8B-B14F-4D97-AF65-F5344CB8AC3E}">
        <p14:creationId xmlns:p14="http://schemas.microsoft.com/office/powerpoint/2010/main" val="34002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1450048" y="365904"/>
            <a:ext cx="8729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4800" dirty="0">
                <a:latin typeface="Gotham Book" panose="02000604040000020004" pitchFamily="50" charset="0"/>
              </a:rPr>
              <a:t>DATA CALCULATIONS SINS</a:t>
            </a:r>
            <a:endParaRPr lang="en-US" sz="48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4693979" y="1767007"/>
            <a:ext cx="262443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AT" sz="6000" dirty="0">
                <a:latin typeface="Gotham Bold" pitchFamily="50" charset="0"/>
              </a:rPr>
              <a:t>DEMO</a:t>
            </a:r>
            <a:endParaRPr lang="en-US" sz="6000" dirty="0">
              <a:latin typeface="Gotham Bold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C2319B-3FEB-4300-B4EF-7183032518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88610" y="4284865"/>
            <a:ext cx="1814779" cy="12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9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D4A2-26E6-4E39-9429-9F07353FB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119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4800022" y="3075057"/>
            <a:ext cx="7242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>
                <a:latin typeface="Gotham Book" panose="02000604040000020004" pitchFamily="50" charset="0"/>
              </a:rPr>
              <a:t>VISUALS RENDERING TIME</a:t>
            </a:r>
            <a:endParaRPr lang="en-US" sz="4000" dirty="0">
              <a:latin typeface="Gotham Book" panose="02000604040000020004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9FE38-E069-4E8B-8C44-9CB1996FE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EC8485-E1BA-408F-B9D4-9790D4037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2" y="5921726"/>
            <a:ext cx="1073876" cy="6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1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547592A3-F520-41EF-B220-29CB0D4EBA05}"/>
              </a:ext>
            </a:extLst>
          </p:cNvPr>
          <p:cNvSpPr txBox="1">
            <a:spLocks/>
          </p:cNvSpPr>
          <p:nvPr/>
        </p:nvSpPr>
        <p:spPr>
          <a:xfrm>
            <a:off x="4175231" y="243981"/>
            <a:ext cx="3841538" cy="720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V</a:t>
            </a:r>
            <a:r>
              <a:rPr lang="en-US" i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an drivers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C858AD-7B8E-4D9C-AD87-0C00999C7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995" y="7189673"/>
            <a:ext cx="612956" cy="228465"/>
          </a:xfrm>
          <a:prstGeom prst="rect">
            <a:avLst/>
          </a:prstGeom>
        </p:spPr>
      </p:pic>
      <p:pic>
        <p:nvPicPr>
          <p:cNvPr id="13" name="Picture 10" descr="PASS">
            <a:extLst>
              <a:ext uri="{FF2B5EF4-FFF2-40B4-BE49-F238E27FC236}">
                <a16:creationId xmlns:a16="http://schemas.microsoft.com/office/drawing/2014/main" id="{853D75D3-089E-43CB-B1E8-AF5D3CC65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1688" y="8842366"/>
            <a:ext cx="173171" cy="6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ubtitle 11">
            <a:extLst>
              <a:ext uri="{FF2B5EF4-FFF2-40B4-BE49-F238E27FC236}">
                <a16:creationId xmlns:a16="http://schemas.microsoft.com/office/drawing/2014/main" id="{CD8CC516-6485-4CEF-A21D-9460AB07D9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01075" y="1987784"/>
            <a:ext cx="3971166" cy="27279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de-AT" sz="2400" dirty="0">
                <a:latin typeface="Gotham Book" panose="02000604040000020004" pitchFamily="50" charset="0"/>
              </a:rPr>
              <a:t>Kevin Chant</a:t>
            </a:r>
          </a:p>
          <a:p>
            <a:pPr marL="457200" indent="-457200" algn="l">
              <a:buAutoNum type="arabicPeriod"/>
            </a:pPr>
            <a:r>
              <a:rPr lang="de-AT" sz="2400" dirty="0">
                <a:latin typeface="Gotham Book" panose="02000604040000020004" pitchFamily="50" charset="0"/>
              </a:rPr>
              <a:t>Gethyn Ellis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400" dirty="0" err="1">
                <a:latin typeface="Gotham Book" panose="02000604040000020004" pitchFamily="50" charset="0"/>
              </a:rPr>
              <a:t>Ásgeir</a:t>
            </a:r>
            <a:r>
              <a:rPr lang="en-US" sz="2400" dirty="0">
                <a:latin typeface="Gotham Book" panose="02000604040000020004" pitchFamily="50" charset="0"/>
              </a:rPr>
              <a:t> Gunnarsson</a:t>
            </a:r>
          </a:p>
          <a:p>
            <a:pPr marL="457200" indent="-457200" algn="l">
              <a:buAutoNum type="arabicPeriod"/>
            </a:pPr>
            <a:r>
              <a:rPr lang="de-AT" sz="2400" dirty="0">
                <a:latin typeface="Gotham Book" panose="02000604040000020004" pitchFamily="50" charset="0"/>
              </a:rPr>
              <a:t>Mark Hayes</a:t>
            </a:r>
          </a:p>
          <a:p>
            <a:pPr marL="457200" indent="-457200" algn="l">
              <a:buAutoNum type="arabicPeriod"/>
            </a:pPr>
            <a:r>
              <a:rPr lang="de-AT" sz="2400" dirty="0">
                <a:latin typeface="Gotham Book" panose="02000604040000020004" pitchFamily="50" charset="0"/>
              </a:rPr>
              <a:t>Damir Mate</a:t>
            </a:r>
            <a:r>
              <a:rPr lang="sr-Latn-RS" sz="2400" dirty="0">
                <a:latin typeface="Gotham Book" panose="02000604040000020004" pitchFamily="50" charset="0"/>
              </a:rPr>
              <a:t>šić</a:t>
            </a:r>
          </a:p>
          <a:p>
            <a:pPr marL="457200" indent="-457200" algn="l">
              <a:buAutoNum type="arabicPeriod"/>
            </a:pPr>
            <a:r>
              <a:rPr lang="de-AT" sz="2400" dirty="0">
                <a:latin typeface="Gotham Book" panose="02000604040000020004" pitchFamily="50" charset="0"/>
              </a:rPr>
              <a:t>Magnus Ahlkvist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711D1-808E-421D-8305-A27850D35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844" y="2373594"/>
            <a:ext cx="3023914" cy="2110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A804C-411A-45AB-97E3-7045ED6AD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623" y="1953175"/>
            <a:ext cx="2184662" cy="1818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0E726A-FD9B-4E51-A3D1-AF0E48D62752}"/>
              </a:ext>
            </a:extLst>
          </p:cNvPr>
          <p:cNvSpPr txBox="1"/>
          <p:nvPr/>
        </p:nvSpPr>
        <p:spPr>
          <a:xfrm>
            <a:off x="3648269" y="482404"/>
            <a:ext cx="51971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4400" dirty="0">
                <a:latin typeface="Gotham Bold" pitchFamily="50" charset="0"/>
              </a:rPr>
              <a:t>CREDITS</a:t>
            </a:r>
            <a:endParaRPr lang="en-US" sz="4400" dirty="0"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2024742" y="365904"/>
            <a:ext cx="79483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latin typeface="Gotham Book" panose="02000604040000020004" pitchFamily="50" charset="0"/>
              </a:rPr>
              <a:t>VISUALS RENDERING TIME</a:t>
            </a:r>
            <a:endParaRPr lang="en-US" sz="44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662483" y="1351507"/>
            <a:ext cx="11075427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Performance Analyzer feature in PBI Desktop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The more visuals – the longer time for rendering!</a:t>
            </a:r>
            <a:endParaRPr lang="en-NZ" sz="2400" dirty="0">
              <a:latin typeface="Gotham Book" panose="02000604040000020004" pitchFamily="50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6CFB7-9EBE-4B20-8D51-4400706B1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788" y="2801002"/>
            <a:ext cx="2447883" cy="33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9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1719260" y="365904"/>
            <a:ext cx="8190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4800" dirty="0">
                <a:latin typeface="Gotham Book" panose="02000604040000020004" pitchFamily="50" charset="0"/>
              </a:rPr>
              <a:t>VISUAL RENDERING SINS</a:t>
            </a:r>
            <a:endParaRPr lang="en-US" sz="48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4693979" y="1767007"/>
            <a:ext cx="2624436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AT" sz="6000" dirty="0">
                <a:latin typeface="Gotham Bold" pitchFamily="50" charset="0"/>
              </a:rPr>
              <a:t>DEMO</a:t>
            </a:r>
            <a:endParaRPr lang="en-US" sz="6000" dirty="0">
              <a:latin typeface="Gotham Bold" pitchFamily="50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C2319B-3FEB-4300-B4EF-7183032518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88610" y="4284865"/>
            <a:ext cx="1814779" cy="12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6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387265" y="325313"/>
            <a:ext cx="10500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4000" dirty="0">
                <a:latin typeface="Gotham Book" panose="02000604040000020004" pitchFamily="50" charset="0"/>
              </a:rPr>
              <a:t>VISUALS RENDERING BEST PRACTICES</a:t>
            </a:r>
            <a:endParaRPr lang="en-US" sz="40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475862" y="1563612"/>
            <a:ext cx="11467322" cy="335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Reduce the number of visuals!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Use PowerPoint to design background of Power BI report page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Reduce the number of DAX query generated – Card visuals-&gt;Matrix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Display aggregated data by default, enable Drill-through for details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Consider disabling cross-filtering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Sync Slicers?</a:t>
            </a:r>
          </a:p>
        </p:txBody>
      </p:sp>
    </p:spTree>
    <p:extLst>
      <p:ext uri="{BB962C8B-B14F-4D97-AF65-F5344CB8AC3E}">
        <p14:creationId xmlns:p14="http://schemas.microsoft.com/office/powerpoint/2010/main" val="61872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D4A2-26E6-4E39-9429-9F07353FB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57375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4800022" y="3075057"/>
            <a:ext cx="7272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>
                <a:latin typeface="Gotham Book" panose="02000604040000020004" pitchFamily="50" charset="0"/>
              </a:rPr>
              <a:t>STORAGE MODE DECISION</a:t>
            </a:r>
            <a:endParaRPr lang="en-US" sz="4000" dirty="0">
              <a:latin typeface="Gotham Book" panose="02000604040000020004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9FE38-E069-4E8B-8C44-9CB1996FE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EC8485-E1BA-408F-B9D4-9790D4037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2" y="5921726"/>
            <a:ext cx="1073876" cy="6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59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2024742" y="365904"/>
            <a:ext cx="8359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latin typeface="Gotham Book" panose="02000604040000020004" pitchFamily="50" charset="0"/>
              </a:rPr>
              <a:t>WHAT IS A DIRECT QUERY?!</a:t>
            </a:r>
            <a:endParaRPr lang="en-US" sz="44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553673" y="1351507"/>
            <a:ext cx="11489037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Data is retrieved from the source at the query time!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Data resides outside of Power BI before, during, and after the query execution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solidFill>
                  <a:srgbClr val="FF0000"/>
                </a:solidFill>
                <a:latin typeface="Gotham Book" panose="02000604040000020004" pitchFamily="50" charset="0"/>
              </a:rPr>
              <a:t>Direct Query will NEVER improve performance of your Power BI report!!!</a:t>
            </a:r>
            <a:endParaRPr lang="en-NZ" sz="2400" dirty="0">
              <a:solidFill>
                <a:srgbClr val="FF0000"/>
              </a:solidFill>
              <a:latin typeface="Gotham Book" panose="02000604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16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662473" y="365904"/>
            <a:ext cx="10053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latin typeface="Gotham Book" panose="02000604040000020004" pitchFamily="50" charset="0"/>
              </a:rPr>
              <a:t>WHEN TO USE A DIRECT QUERY?!</a:t>
            </a:r>
            <a:endParaRPr lang="en-US" sz="44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553673" y="1612764"/>
            <a:ext cx="11489037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AT" sz="2400" dirty="0">
                <a:latin typeface="Gotham Book" panose="02000604040000020004" pitchFamily="50" charset="0"/>
              </a:rPr>
              <a:t>Data is too large for Import mode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AT" sz="2400" dirty="0">
                <a:latin typeface="Gotham Book" panose="02000604040000020004" pitchFamily="50" charset="0"/>
              </a:rPr>
              <a:t>Real-time reporting requirements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sz="2400" dirty="0">
                <a:latin typeface="Gotham Book" panose="02000604040000020004" pitchFamily="50" charset="0"/>
              </a:rPr>
              <a:t>Is it really necessary?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de-AT" sz="2400" dirty="0">
                <a:latin typeface="Gotham Book" panose="02000604040000020004" pitchFamily="50" charset="0"/>
              </a:rPr>
              <a:t>Security policies on the data source side</a:t>
            </a:r>
          </a:p>
        </p:txBody>
      </p:sp>
    </p:spTree>
    <p:extLst>
      <p:ext uri="{BB962C8B-B14F-4D97-AF65-F5344CB8AC3E}">
        <p14:creationId xmlns:p14="http://schemas.microsoft.com/office/powerpoint/2010/main" val="7950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1194380" y="325313"/>
            <a:ext cx="8885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4000" dirty="0">
                <a:latin typeface="Gotham Book" panose="02000604040000020004" pitchFamily="50" charset="0"/>
              </a:rPr>
              <a:t>DIRECT QUERY BEST PRACTICES</a:t>
            </a:r>
            <a:endParaRPr lang="en-US" sz="40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429636" y="3178300"/>
            <a:ext cx="5253134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Create proper indexes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Data integrity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Persistent data objects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8EB5D7-90EE-4DC6-9A26-7E7D02F6B77E}"/>
              </a:ext>
            </a:extLst>
          </p:cNvPr>
          <p:cNvSpPr txBox="1"/>
          <p:nvPr/>
        </p:nvSpPr>
        <p:spPr>
          <a:xfrm>
            <a:off x="3056203" y="970385"/>
            <a:ext cx="6042699" cy="113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e-AT" sz="2400" b="1" dirty="0">
              <a:solidFill>
                <a:schemeClr val="accent1"/>
              </a:solidFill>
              <a:latin typeface="Gotham Book" panose="02000604040000020004" pitchFamily="50" charset="0"/>
            </a:endParaRPr>
          </a:p>
          <a:p>
            <a:pPr>
              <a:lnSpc>
                <a:spcPct val="150000"/>
              </a:lnSpc>
            </a:pPr>
            <a:r>
              <a:rPr lang="de-AT" sz="2400" b="1" dirty="0">
                <a:solidFill>
                  <a:schemeClr val="accent1"/>
                </a:solidFill>
                <a:latin typeface="Gotham Book" panose="02000604040000020004" pitchFamily="50" charset="0"/>
              </a:rPr>
              <a:t>Permissions on the data source?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065FA-2640-4C85-800B-837660D4F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35" y="2039711"/>
            <a:ext cx="875097" cy="11385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4BDB8D-0486-4994-9E91-CA610DD310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12" y="2207995"/>
            <a:ext cx="1005204" cy="8537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6F84FA-17F6-46AB-A059-AFDF6C33794D}"/>
              </a:ext>
            </a:extLst>
          </p:cNvPr>
          <p:cNvSpPr txBox="1"/>
          <p:nvPr/>
        </p:nvSpPr>
        <p:spPr>
          <a:xfrm>
            <a:off x="6079789" y="3076076"/>
            <a:ext cx="5900361" cy="335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Avoid complex PQ transformations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Avoid complex DAX measures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Avoid relationship on GUIDs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Limit parallelism and apply Query reduction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Check Assume referential integrity</a:t>
            </a:r>
          </a:p>
        </p:txBody>
      </p:sp>
    </p:spTree>
    <p:extLst>
      <p:ext uri="{BB962C8B-B14F-4D97-AF65-F5344CB8AC3E}">
        <p14:creationId xmlns:p14="http://schemas.microsoft.com/office/powerpoint/2010/main" val="329551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1194380" y="325313"/>
            <a:ext cx="88858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4000" dirty="0">
                <a:latin typeface="Gotham Book" panose="02000604040000020004" pitchFamily="50" charset="0"/>
              </a:rPr>
              <a:t>DIRECT QUERY BEST PRACTICE!</a:t>
            </a:r>
            <a:endParaRPr lang="en-US" sz="40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4BDB8D-0486-4994-9E91-CA610DD31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62" y="1767396"/>
            <a:ext cx="2028157" cy="16642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6A87E4-93F2-467D-94C9-B0A6ABEB4BE6}"/>
              </a:ext>
            </a:extLst>
          </p:cNvPr>
          <p:cNvSpPr txBox="1"/>
          <p:nvPr/>
        </p:nvSpPr>
        <p:spPr>
          <a:xfrm>
            <a:off x="1140633" y="4228618"/>
            <a:ext cx="9723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4000" dirty="0">
                <a:latin typeface="Gotham Bold" pitchFamily="50" charset="0"/>
              </a:rPr>
              <a:t>AVOID DIRECT QUERY IF POSSIBLE!</a:t>
            </a:r>
            <a:endParaRPr lang="en-US" sz="4000" dirty="0"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13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D4A2-26E6-4E39-9429-9F07353FB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61865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6619491" y="262498"/>
            <a:ext cx="2924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>
                <a:latin typeface="Gotham Book" panose="02000604040000020004" pitchFamily="50" charset="0"/>
              </a:rPr>
              <a:t>SUMMARY</a:t>
            </a:r>
            <a:endParaRPr lang="en-US" sz="4000" dirty="0">
              <a:latin typeface="Gotham Book" panose="02000604040000020004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9FE38-E069-4E8B-8C44-9CB1996FE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EC8485-E1BA-408F-B9D4-9790D4037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2" y="5921726"/>
            <a:ext cx="1073876" cy="6563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351B7B-9572-41EB-A497-5536D523245A}"/>
              </a:ext>
            </a:extLst>
          </p:cNvPr>
          <p:cNvSpPr txBox="1"/>
          <p:nvPr/>
        </p:nvSpPr>
        <p:spPr>
          <a:xfrm>
            <a:off x="4902593" y="1433887"/>
            <a:ext cx="7140117" cy="335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Identify the poor performing area(s)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Remove unnecessary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Check Query folding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Be mindful when writing DAX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Reduce the number of visuals on the page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Stay away from Direct Query!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05B187-BEE7-4D37-BF4D-2C91A0913032}"/>
              </a:ext>
            </a:extLst>
          </p:cNvPr>
          <p:cNvSpPr/>
          <p:nvPr/>
        </p:nvSpPr>
        <p:spPr>
          <a:xfrm>
            <a:off x="4823928" y="1433887"/>
            <a:ext cx="6140484" cy="7078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7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D4A2-26E6-4E39-9429-9F07353FB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573758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6750120" y="3075057"/>
            <a:ext cx="3325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>
                <a:latin typeface="Gotham Book" panose="02000604040000020004" pitchFamily="50" charset="0"/>
              </a:rPr>
              <a:t>QUESTIONS</a:t>
            </a:r>
            <a:endParaRPr lang="en-US" sz="4000" dirty="0">
              <a:latin typeface="Gotham Book" panose="02000604040000020004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9FE38-E069-4E8B-8C44-9CB1996FE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EC8485-E1BA-408F-B9D4-9790D4037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2" y="5921726"/>
            <a:ext cx="1073876" cy="6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9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8">
            <a:extLst>
              <a:ext uri="{FF2B5EF4-FFF2-40B4-BE49-F238E27FC236}">
                <a16:creationId xmlns:a16="http://schemas.microsoft.com/office/drawing/2014/main" id="{138E4150-0A71-4632-8370-DC775688B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r="1156"/>
          <a:stretch>
            <a:fillRect/>
          </a:stretch>
        </p:blipFill>
        <p:spPr>
          <a:xfrm>
            <a:off x="264281" y="578840"/>
            <a:ext cx="3133260" cy="2811771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5820A79-22BE-4A44-8889-5ED0B6AE2577}"/>
              </a:ext>
            </a:extLst>
          </p:cNvPr>
          <p:cNvSpPr txBox="1">
            <a:spLocks/>
          </p:cNvSpPr>
          <p:nvPr/>
        </p:nvSpPr>
        <p:spPr>
          <a:xfrm>
            <a:off x="3936167" y="582156"/>
            <a:ext cx="6754813" cy="463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latin typeface="Gotham Medium" panose="02000604030000020004" pitchFamily="50" charset="0"/>
              </a:rPr>
              <a:t>Nikola Ilic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8202B73-50C2-4844-AE9F-370149D809AD}"/>
              </a:ext>
            </a:extLst>
          </p:cNvPr>
          <p:cNvSpPr txBox="1">
            <a:spLocks/>
          </p:cNvSpPr>
          <p:nvPr/>
        </p:nvSpPr>
        <p:spPr>
          <a:xfrm>
            <a:off x="3925286" y="1336723"/>
            <a:ext cx="6754813" cy="463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BI Developer @ITSP Services GmbH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DCD2A83-9C2C-421E-9B16-6A39C057485E}"/>
              </a:ext>
            </a:extLst>
          </p:cNvPr>
          <p:cNvSpPr txBox="1">
            <a:spLocks/>
          </p:cNvSpPr>
          <p:nvPr/>
        </p:nvSpPr>
        <p:spPr>
          <a:xfrm>
            <a:off x="3925285" y="1960447"/>
            <a:ext cx="6754813" cy="463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i="1" dirty="0"/>
              <a:t>Data-mozart.com	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357D5A6-3750-47F1-9D5B-241903F8AEC1}"/>
              </a:ext>
            </a:extLst>
          </p:cNvPr>
          <p:cNvSpPr txBox="1">
            <a:spLocks/>
          </p:cNvSpPr>
          <p:nvPr/>
        </p:nvSpPr>
        <p:spPr>
          <a:xfrm>
            <a:off x="3925285" y="2643847"/>
            <a:ext cx="6754813" cy="463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i="1" dirty="0"/>
              <a:t>@DataMozart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382CABD-83D8-4210-A79A-4A92FC6A2E92}"/>
              </a:ext>
            </a:extLst>
          </p:cNvPr>
          <p:cNvSpPr txBox="1">
            <a:spLocks/>
          </p:cNvSpPr>
          <p:nvPr/>
        </p:nvSpPr>
        <p:spPr>
          <a:xfrm>
            <a:off x="264281" y="3843996"/>
            <a:ext cx="6754813" cy="25875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C00000"/>
                </a:solidFill>
                <a:latin typeface="Gotham Medium" panose="02000604030000020004" pitchFamily="50" charset="0"/>
              </a:rPr>
              <a:t>I'm making music from the data</a:t>
            </a:r>
            <a:r>
              <a:rPr lang="en-US" dirty="0">
                <a:solidFill>
                  <a:srgbClr val="C00000"/>
                </a:solidFill>
                <a:latin typeface="Gotham Medium" panose="02000604030000020004" pitchFamily="50" charset="0"/>
              </a:rPr>
              <a:t>!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Gotham Medium" panose="02000604030000020004" pitchFamily="50" charset="0"/>
              </a:rPr>
              <a:t>Power BI and SQL Server addict, Data Platform MVP, MCT, blogger, speaker...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otham Medium" panose="02000604030000020004" pitchFamily="50" charset="0"/>
              </a:rPr>
              <a:t>Father of 2, </a:t>
            </a:r>
            <a:r>
              <a:rPr lang="en-US" dirty="0">
                <a:solidFill>
                  <a:srgbClr val="002060"/>
                </a:solidFill>
                <a:latin typeface="Gotham Medium" panose="02000604030000020004" pitchFamily="50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Gotham Medium" panose="02000604030000020004" pitchFamily="50" charset="0"/>
              </a:rPr>
              <a:t>a</a:t>
            </a:r>
            <a:r>
              <a:rPr lang="en-US" dirty="0">
                <a:solidFill>
                  <a:srgbClr val="002060"/>
                </a:solidFill>
                <a:latin typeface="Gotham Medium" panose="02000604030000020004" pitchFamily="50" charset="0"/>
              </a:rPr>
              <a:t>r</a:t>
            </a:r>
            <a:r>
              <a:rPr lang="en-US" dirty="0">
                <a:solidFill>
                  <a:srgbClr val="C00000"/>
                </a:solidFill>
                <a:latin typeface="Gotham Medium" panose="02000604030000020004" pitchFamily="50" charset="0"/>
              </a:rPr>
              <a:t>c</a:t>
            </a:r>
            <a:r>
              <a:rPr lang="en-US" dirty="0">
                <a:solidFill>
                  <a:srgbClr val="002060"/>
                </a:solidFill>
                <a:latin typeface="Gotham Medium" panose="02000604030000020004" pitchFamily="50" charset="0"/>
              </a:rPr>
              <a:t>a</a:t>
            </a:r>
            <a:r>
              <a:rPr lang="en-US" dirty="0">
                <a:latin typeface="Gotham Medium" panose="02000604030000020004" pitchFamily="50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Gotham Medium" panose="02000604030000020004" pitchFamily="50" charset="0"/>
              </a:rPr>
              <a:t>&amp; Leo Messi fan...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  <a:latin typeface="Gotham Medium" panose="02000604030000020004" pitchFamily="50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48A3E9-2345-4CA7-8050-421EACE04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398" y="3376579"/>
            <a:ext cx="1152754" cy="1152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EEF4DF-C131-492E-BAD0-7238FF08B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253" y="3352671"/>
            <a:ext cx="1270065" cy="1270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D384D3-535C-4CC4-AC21-144A8F8E4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554" y="4683703"/>
            <a:ext cx="3109165" cy="19003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7F223-66D3-48C1-BD5B-0CE716641B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571" y="2274755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99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D4A2-26E6-4E39-9429-9F07353FB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573757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6096000" y="1771824"/>
            <a:ext cx="4209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800" dirty="0">
                <a:latin typeface="Gotham Book" panose="02000604040000020004" pitchFamily="50" charset="0"/>
              </a:rPr>
              <a:t>THANK YOU!</a:t>
            </a:r>
            <a:endParaRPr lang="en-US" sz="4800" dirty="0">
              <a:latin typeface="Gotham Book" panose="02000604040000020004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9FE38-E069-4E8B-8C44-9CB1996FE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EC8485-E1BA-408F-B9D4-9790D4037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22" y="5921726"/>
            <a:ext cx="1073876" cy="656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0586CE-761E-4D85-A7F1-1AFC8357F8B3}"/>
              </a:ext>
            </a:extLst>
          </p:cNvPr>
          <p:cNvSpPr txBox="1"/>
          <p:nvPr/>
        </p:nvSpPr>
        <p:spPr>
          <a:xfrm>
            <a:off x="7928884" y="3649552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Data-mozart.com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188279-0D4F-4D40-8986-1CC25ABFE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9578" y="4566628"/>
            <a:ext cx="577430" cy="577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6608D3-4BBC-4D79-8586-A44E077DB002}"/>
              </a:ext>
            </a:extLst>
          </p:cNvPr>
          <p:cNvSpPr txBox="1"/>
          <p:nvPr/>
        </p:nvSpPr>
        <p:spPr>
          <a:xfrm>
            <a:off x="7928884" y="4670677"/>
            <a:ext cx="153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@DataMozart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86789D-9A97-483A-9604-A8220C46D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7200" y="3429000"/>
            <a:ext cx="679808" cy="67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7B70A4-1E85-4EAB-88B0-0325FA984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EE45F-6C8F-4441-84FE-505B729031F0}"/>
              </a:ext>
            </a:extLst>
          </p:cNvPr>
          <p:cNvSpPr txBox="1"/>
          <p:nvPr/>
        </p:nvSpPr>
        <p:spPr>
          <a:xfrm>
            <a:off x="4572001" y="923732"/>
            <a:ext cx="7619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AT" sz="2800" dirty="0">
                <a:latin typeface="Gotham Book" panose="02000604040000020004" pitchFamily="50" charset="0"/>
              </a:rPr>
              <a:t>Creating Power BI report is an easy task!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A67CC8-7F5C-4FB8-BC44-A248B6BF2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7" y="1978090"/>
            <a:ext cx="3037921" cy="2024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D12D18-FFD8-41AC-B61F-ACD94F3B5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595" y="1978091"/>
            <a:ext cx="3185597" cy="20247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16F100-94A1-431D-98B4-E7485248D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4" y="4222302"/>
            <a:ext cx="5919031" cy="2276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8605FB-0518-4C7D-AF0D-2773B6E8D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749761-439B-4588-85D6-4F2AC78E2D1A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C94CE0-5746-4DAF-9E7C-05453FDE16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56926" y="104986"/>
            <a:ext cx="985784" cy="688116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310333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C2B970-9FBD-410B-89AC-3DB88E155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C34598-1450-4EDD-8BDB-248AB4B1C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7544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40B1AE-162B-400A-95F2-2870F59B0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4ABB85-BB65-4889-8FF0-787DF15050F7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8DB82-A5BC-4724-9E51-88351C803783}"/>
              </a:ext>
            </a:extLst>
          </p:cNvPr>
          <p:cNvSpPr txBox="1"/>
          <p:nvPr/>
        </p:nvSpPr>
        <p:spPr>
          <a:xfrm>
            <a:off x="6932645" y="970384"/>
            <a:ext cx="4731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000" dirty="0">
                <a:latin typeface="Gotham Book" panose="02000604040000020004" pitchFamily="50" charset="0"/>
              </a:rPr>
              <a:t>Where do I start?!</a:t>
            </a:r>
            <a:endParaRPr lang="en-US" sz="4000" dirty="0">
              <a:latin typeface="Gotham Book" panose="02000604040000020004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A202A-5B41-4BE3-877F-5F6881E1440C}"/>
              </a:ext>
            </a:extLst>
          </p:cNvPr>
          <p:cNvSpPr txBox="1"/>
          <p:nvPr/>
        </p:nvSpPr>
        <p:spPr>
          <a:xfrm>
            <a:off x="6552175" y="2252041"/>
            <a:ext cx="5492620" cy="324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de-AT" sz="2800" dirty="0">
                <a:latin typeface="Gotham Book" panose="02000604040000020004" pitchFamily="50" charset="0"/>
              </a:rPr>
              <a:t>Data Model size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AT" sz="2800" dirty="0">
                <a:latin typeface="Gotham Book" panose="02000604040000020004" pitchFamily="50" charset="0"/>
              </a:rPr>
              <a:t>Data refresh process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AT" sz="2800" dirty="0">
                <a:latin typeface="Gotham Book" panose="02000604040000020004" pitchFamily="50" charset="0"/>
              </a:rPr>
              <a:t>DAX calculations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AT" sz="2800" dirty="0">
                <a:latin typeface="Gotham Book" panose="02000604040000020004" pitchFamily="50" charset="0"/>
              </a:rPr>
              <a:t>Visualization rendering time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de-AT" sz="2800" dirty="0">
                <a:latin typeface="Gotham Book" panose="02000604040000020004" pitchFamily="50" charset="0"/>
              </a:rPr>
              <a:t>Storage mode choice</a:t>
            </a:r>
            <a:endParaRPr lang="en-US" sz="2800" dirty="0">
              <a:latin typeface="Gotham Book" panose="0200060404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3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6D4A2-26E6-4E39-9429-9F07353FB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320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5728995" y="3044280"/>
            <a:ext cx="55265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latin typeface="Gotham Book" panose="02000604040000020004" pitchFamily="50" charset="0"/>
              </a:rPr>
              <a:t>DATA MODEL SIZE</a:t>
            </a:r>
            <a:endParaRPr lang="en-US" sz="4400" dirty="0">
              <a:latin typeface="Gotham Book" panose="02000604040000020004" pitchFamily="50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9FE38-E069-4E8B-8C44-9CB1996FE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EC8485-E1BA-408F-B9D4-9790D4037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7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3125755" y="263758"/>
            <a:ext cx="55265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latin typeface="Gotham Book" panose="02000604040000020004" pitchFamily="50" charset="0"/>
              </a:rPr>
              <a:t>DATA MODEL SIZE</a:t>
            </a:r>
            <a:endParaRPr lang="en-US" sz="44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1119683" y="1231475"/>
            <a:ext cx="5389296" cy="2197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VertiPaq is a columnar database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Data snapshot in memory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Periodically refreshed</a:t>
            </a:r>
            <a:endParaRPr lang="en-US" sz="2400" dirty="0">
              <a:latin typeface="Gotham Book" panose="02000604040000020004" pitchFamily="50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E6E71C-84D4-4D28-B9DC-55CB5148AC70}"/>
              </a:ext>
            </a:extLst>
          </p:cNvPr>
          <p:cNvSpPr/>
          <p:nvPr/>
        </p:nvSpPr>
        <p:spPr>
          <a:xfrm>
            <a:off x="2597932" y="3661869"/>
            <a:ext cx="2416629" cy="110101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Formula Engine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C066CB-C5F4-40C0-99D7-687CB1A1E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551" y="4958996"/>
            <a:ext cx="930899" cy="9308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9F76AA-375F-4ED4-B410-CDF7B283D1CB}"/>
              </a:ext>
            </a:extLst>
          </p:cNvPr>
          <p:cNvSpPr/>
          <p:nvPr/>
        </p:nvSpPr>
        <p:spPr>
          <a:xfrm>
            <a:off x="7112781" y="3661869"/>
            <a:ext cx="2416629" cy="110101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Storage Engine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9F4607-A562-4A28-B7D3-CA073DBBC35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860564" y="4762881"/>
            <a:ext cx="1127014" cy="11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1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3125755" y="263758"/>
            <a:ext cx="55265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4400" dirty="0">
                <a:latin typeface="Gotham Book" panose="02000604040000020004" pitchFamily="50" charset="0"/>
              </a:rPr>
              <a:t>DATA MODEL SIZE</a:t>
            </a:r>
            <a:endParaRPr lang="en-US" sz="44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16C0A9-41A9-484C-AB7E-1C0BFC893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715" y="1160096"/>
            <a:ext cx="7230657" cy="48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6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537C7-13D4-40A0-A82D-E2A091CD5F34}"/>
              </a:ext>
            </a:extLst>
          </p:cNvPr>
          <p:cNvSpPr txBox="1"/>
          <p:nvPr/>
        </p:nvSpPr>
        <p:spPr>
          <a:xfrm>
            <a:off x="777044" y="325313"/>
            <a:ext cx="97205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4000" dirty="0">
                <a:latin typeface="Gotham Book" panose="02000604040000020004" pitchFamily="50" charset="0"/>
              </a:rPr>
              <a:t>DATA MODEL SIZE BEST PRACTICES</a:t>
            </a:r>
            <a:endParaRPr lang="en-US" sz="4000" dirty="0">
              <a:latin typeface="Gotham Book" panose="02000604040000020004" pitchFamily="50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95DF4-626A-4696-842B-E1FA484C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2954" y="104986"/>
            <a:ext cx="1239756" cy="86539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564FF-AF6F-4C9E-B5E6-8C10418F6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73" y="5979253"/>
            <a:ext cx="1073876" cy="656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C82D46-9BC7-496E-9999-A8FEEA4DC360}"/>
              </a:ext>
            </a:extLst>
          </p:cNvPr>
          <p:cNvSpPr txBox="1"/>
          <p:nvPr/>
        </p:nvSpPr>
        <p:spPr>
          <a:xfrm>
            <a:off x="1627549" y="6122764"/>
            <a:ext cx="1627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</a:rPr>
              <a:t>@DataMozart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AA35F-3006-43D7-B562-D53FEB06963F}"/>
              </a:ext>
            </a:extLst>
          </p:cNvPr>
          <p:cNvSpPr txBox="1"/>
          <p:nvPr/>
        </p:nvSpPr>
        <p:spPr>
          <a:xfrm>
            <a:off x="1012829" y="1563612"/>
            <a:ext cx="6303842" cy="2936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Reduce the amount of data for import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Reduce the column cardinality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Avoid using calculated columns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de-AT" sz="2400" dirty="0">
                <a:latin typeface="Gotham Book" panose="02000604040000020004" pitchFamily="50" charset="0"/>
              </a:rPr>
              <a:t>Disable Auto Date/Time</a:t>
            </a:r>
            <a:endParaRPr lang="en-US" sz="2400" dirty="0">
              <a:latin typeface="Gotham Book" panose="02000604040000020004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ED997D-E784-4139-95D1-9EEF7B994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15" y="1575325"/>
            <a:ext cx="2869156" cy="223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9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589</Words>
  <Application>Microsoft Office PowerPoint</Application>
  <PresentationFormat>Widescreen</PresentationFormat>
  <Paragraphs>129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Gotham Bold</vt:lpstr>
      <vt:lpstr>Gotham Book</vt:lpstr>
      <vt:lpstr>Gotham Medium</vt:lpstr>
      <vt:lpstr>Wingdings</vt:lpstr>
      <vt:lpstr>Office Theme</vt:lpstr>
      <vt:lpstr>Power BI Performance – 7 Deadly Sins!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Ilic</dc:creator>
  <cp:lastModifiedBy>Nikola Ilic</cp:lastModifiedBy>
  <cp:revision>34</cp:revision>
  <dcterms:created xsi:type="dcterms:W3CDTF">2021-05-01T08:50:21Z</dcterms:created>
  <dcterms:modified xsi:type="dcterms:W3CDTF">2021-05-14T18:14:00Z</dcterms:modified>
</cp:coreProperties>
</file>