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8" r:id="rId2"/>
    <p:sldMasterId id="2147483662" r:id="rId3"/>
  </p:sldMasterIdLst>
  <p:notesMasterIdLst>
    <p:notesMasterId r:id="rId33"/>
  </p:notesMasterIdLst>
  <p:handoutMasterIdLst>
    <p:handoutMasterId r:id="rId34"/>
  </p:handoutMasterIdLst>
  <p:sldIdLst>
    <p:sldId id="265" r:id="rId4"/>
    <p:sldId id="266" r:id="rId5"/>
    <p:sldId id="258" r:id="rId6"/>
    <p:sldId id="267" r:id="rId7"/>
    <p:sldId id="268" r:id="rId8"/>
    <p:sldId id="274" r:id="rId9"/>
    <p:sldId id="275" r:id="rId10"/>
    <p:sldId id="277" r:id="rId11"/>
    <p:sldId id="292" r:id="rId12"/>
    <p:sldId id="293" r:id="rId13"/>
    <p:sldId id="276" r:id="rId14"/>
    <p:sldId id="281" r:id="rId15"/>
    <p:sldId id="282" r:id="rId16"/>
    <p:sldId id="278" r:id="rId17"/>
    <p:sldId id="283" r:id="rId18"/>
    <p:sldId id="284" r:id="rId19"/>
    <p:sldId id="279" r:id="rId20"/>
    <p:sldId id="285" r:id="rId21"/>
    <p:sldId id="286" r:id="rId22"/>
    <p:sldId id="287" r:id="rId23"/>
    <p:sldId id="288" r:id="rId24"/>
    <p:sldId id="280" r:id="rId25"/>
    <p:sldId id="270" r:id="rId26"/>
    <p:sldId id="289" r:id="rId27"/>
    <p:sldId id="271" r:id="rId28"/>
    <p:sldId id="290" r:id="rId29"/>
    <p:sldId id="272" r:id="rId30"/>
    <p:sldId id="273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147"/>
    <a:srgbClr val="190649"/>
    <a:srgbClr val="512BD4"/>
    <a:srgbClr val="B9AAEE"/>
    <a:srgbClr val="FAFAF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719"/>
  </p:normalViewPr>
  <p:slideViewPr>
    <p:cSldViewPr snapToGrid="0">
      <p:cViewPr varScale="1">
        <p:scale>
          <a:sx n="112" d="100"/>
          <a:sy n="112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79F187-AA7B-B9EB-417D-A11042A5C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271A-CB58-D780-E97A-976ABB5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11FB-7E68-42D8-B905-797E3C8A5380}" type="datetimeFigureOut">
              <a:rPr lang="it-IT" smtClean="0"/>
              <a:t>27/02/2023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B5587-09B1-1B92-1987-298BD97B1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D8DB-864B-FF6D-9B9E-A3990A5A5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78EB-3311-4540-80F9-10D6022264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40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7C73-AD70-4E2E-AEFC-6FBD4986D893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993A-DD6C-4AE1-A902-2C788F6F4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5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2900851-0776-B528-881E-5EE048924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7546" y="3297944"/>
            <a:ext cx="4412936" cy="1028203"/>
          </a:xfrm>
          <a:prstGeom prst="rect">
            <a:avLst/>
          </a:prstGeom>
        </p:spPr>
      </p:pic>
      <p:pic>
        <p:nvPicPr>
          <p:cNvPr id="12" name="Picture 11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671D1F-FA0F-4341-7D96-A9D680FC08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4242" y="1790550"/>
            <a:ext cx="2452914" cy="130625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99BBB0-548B-6455-52DE-7D0D09CF3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0454" y="1981742"/>
            <a:ext cx="4380694" cy="85639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Sponsors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4367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Sponsors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0E86FEC-ADF0-3F2A-9A0F-A0EDAD2367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7219" y="5259632"/>
            <a:ext cx="1926544" cy="5193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2AAA94-3DF5-9F9F-CD5D-59A3E3B9FDDF}"/>
              </a:ext>
            </a:extLst>
          </p:cNvPr>
          <p:cNvSpPr txBox="1"/>
          <p:nvPr userDrawn="1"/>
        </p:nvSpPr>
        <p:spPr>
          <a:xfrm>
            <a:off x="4965305" y="4893984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With the support of: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AE73D-516F-BBF0-EB94-A6280078FD7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331519" y="3597451"/>
            <a:ext cx="4969628" cy="6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996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BFD12-5F2E-131D-2F93-A7BD75B46FE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4438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896805-5E99-8767-16A9-13F7E7D6C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6" y="365124"/>
            <a:ext cx="9176657" cy="1336163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112F960-9285-3860-88A6-95FB6E1447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2061713"/>
            <a:ext cx="4781908" cy="301924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B946-5470-D7D6-A57D-91FD903EB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82" y="1864406"/>
            <a:ext cx="5082270" cy="4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6606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About 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56030-CDD4-781E-BC79-C43E63A234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113" y="1868826"/>
            <a:ext cx="2162175" cy="20177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9C03B-AA60-6C55-1B8E-1853790F5F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1567089"/>
            <a:ext cx="6926943" cy="37596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9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F74F57-3518-43F1-ABF1-6959897D13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638" y="682625"/>
            <a:ext cx="3344862" cy="30289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916C56-DD4D-4C83-B228-C872E6804A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682625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SPEAKER NAME</a:t>
            </a:r>
          </a:p>
          <a:p>
            <a:pPr lvl="0"/>
            <a:endParaRPr lang="en-CA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7EAC6E4-259D-43D3-A157-4BB04DE0A3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4" y="133999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JOB TITLE, COMPANY NAME</a:t>
            </a:r>
          </a:p>
          <a:p>
            <a:pPr lvl="0"/>
            <a:endParaRPr lang="en-CA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B96F244-1B5E-4EAC-BD2C-7806A5EBC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4" y="1997359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WEBSITE</a:t>
            </a:r>
          </a:p>
          <a:p>
            <a:pPr lvl="0"/>
            <a:endParaRPr lang="en-CA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D9FDDC2-1088-45B4-AFF9-B006AAA4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8523" y="268908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TWITTER LINK</a:t>
            </a:r>
          </a:p>
          <a:p>
            <a:pPr lvl="0"/>
            <a:endParaRPr lang="en-CA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73ABC0F-D641-4DFF-8B9E-C3E9DB9378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6638" y="4164961"/>
            <a:ext cx="6754813" cy="2317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BIO HERE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670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A50CF4F-5907-6C39-762B-A14FB24F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801257"/>
            <a:ext cx="7155543" cy="240937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it-IT" sz="3200" b="1" dirty="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09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AECA2C-4EA2-D4F2-734E-8B2663FD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78251B-A4E5-2344-D3F4-239C2683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26860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3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9336-7CF9-6DBE-2B3F-9A8906D1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66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5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13" Type="http://schemas.openxmlformats.org/officeDocument/2006/relationships/image" Target="../media/image7.sv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8857" y="6016242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53028" y="5875203"/>
            <a:ext cx="2279238" cy="9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9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4620" y="4457699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05486" y="2614502"/>
            <a:ext cx="4371298" cy="1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257CBA-A82E-066B-F5AB-348B4741D07A}"/>
              </a:ext>
            </a:extLst>
          </p:cNvPr>
          <p:cNvSpPr/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54DE08-1700-114D-4DE0-E49A2306CA0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114" y="627510"/>
            <a:ext cx="1902362" cy="8021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048C-E359-F66D-AD4D-97D47FB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162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945F-7803-9CF7-4561-E707D97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AD01DB0-49A5-711B-6437-E6BC9E48E5F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142" y="6373567"/>
            <a:ext cx="974271" cy="3690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92B90BD-ACA8-D295-A203-A17A4862F53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411" y="6356650"/>
            <a:ext cx="1728945" cy="4028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7A93378-50A6-D864-08EB-13E4732474B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33227" y="6515527"/>
            <a:ext cx="858491" cy="2314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09F554-433A-4BF6-E5B3-8001C80DD0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6669" y="6399655"/>
            <a:ext cx="2303382" cy="31683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A0534EB-99ED-432E-413C-2D410DCDF5F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9626" y="6338723"/>
            <a:ext cx="2244036" cy="438695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CE5B7879-D6AB-8FAC-8F51-96562829734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19364" y="6240292"/>
            <a:ext cx="1193465" cy="6355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65F82E-16E4-622A-1D28-E0815683F9AE}"/>
              </a:ext>
            </a:extLst>
          </p:cNvPr>
          <p:cNvSpPr txBox="1"/>
          <p:nvPr userDrawn="1"/>
        </p:nvSpPr>
        <p:spPr>
          <a:xfrm>
            <a:off x="10732947" y="6296241"/>
            <a:ext cx="1459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dirty="0">
                <a:solidFill>
                  <a:srgbClr val="324147"/>
                </a:solidFill>
              </a:rPr>
              <a:t>With the support of:</a:t>
            </a:r>
          </a:p>
        </p:txBody>
      </p:sp>
    </p:spTree>
    <p:extLst>
      <p:ext uri="{BB962C8B-B14F-4D97-AF65-F5344CB8AC3E}">
        <p14:creationId xmlns:p14="http://schemas.microsoft.com/office/powerpoint/2010/main" val="30482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8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120" baseline="0">
          <a:solidFill>
            <a:schemeClr val="bg1"/>
          </a:solidFill>
          <a:latin typeface="Open Sans Light" pitchFamily="2" charset="0"/>
          <a:ea typeface="+mj-ea"/>
          <a:cs typeface="Open Sans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Open Sans" pitchFamily="2" charset="0"/>
          <a:ea typeface="+mn-ea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mann-der-das-joker-make-up-tragt-3078404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svg"/><Relationship Id="rId7" Type="http://schemas.openxmlformats.org/officeDocument/2006/relationships/image" Target="../media/image2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2730B43-133E-5FB5-D6EF-87A9033423E1}"/>
              </a:ext>
            </a:extLst>
          </p:cNvPr>
          <p:cNvSpPr txBox="1">
            <a:spLocks/>
          </p:cNvSpPr>
          <p:nvPr/>
        </p:nvSpPr>
        <p:spPr>
          <a:xfrm>
            <a:off x="268405" y="231897"/>
            <a:ext cx="10922759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it-IT" sz="3200" b="1" kern="1200" dirty="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</a:lstStyle>
          <a:p>
            <a:pPr algn="ctr"/>
            <a:r>
              <a:rPr lang="en-US" sz="4400" dirty="0"/>
              <a:t>LESSONS LEARNED FROM OPTIMIZING ENTERPRISE DATA MODELS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7546604-72DE-4FFB-E9CE-289112A9B0AE}"/>
              </a:ext>
            </a:extLst>
          </p:cNvPr>
          <p:cNvSpPr txBox="1">
            <a:spLocks/>
          </p:cNvSpPr>
          <p:nvPr/>
        </p:nvSpPr>
        <p:spPr>
          <a:xfrm>
            <a:off x="1244221" y="3642269"/>
            <a:ext cx="6569122" cy="35646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TO DO WHEN THINGS START TO SCALE?</a:t>
            </a:r>
            <a:endParaRPr lang="id-ID" i="1" dirty="0">
              <a:solidFill>
                <a:schemeClr val="accent2">
                  <a:lumMod val="20000"/>
                  <a:lumOff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A25C7-3459-50DA-2744-2AB69F872CA7}"/>
              </a:ext>
            </a:extLst>
          </p:cNvPr>
          <p:cNvSpPr txBox="1">
            <a:spLocks/>
          </p:cNvSpPr>
          <p:nvPr/>
        </p:nvSpPr>
        <p:spPr>
          <a:xfrm>
            <a:off x="10217206" y="6216518"/>
            <a:ext cx="1680949" cy="3564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Nikola Ilic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4801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1106088" y="1993998"/>
            <a:ext cx="10738910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CREDIT: PHIL SEAMARK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476774" y="4001739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INSTRUCT POWER BI TO EVALUATE FILTERS BEFORE DATA RETRIEVAL</a:t>
            </a:r>
          </a:p>
        </p:txBody>
      </p:sp>
    </p:spTree>
    <p:extLst>
      <p:ext uri="{BB962C8B-B14F-4D97-AF65-F5344CB8AC3E}">
        <p14:creationId xmlns:p14="http://schemas.microsoft.com/office/powerpoint/2010/main" val="35338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#2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091968E-0739-D986-68EB-D7F52BE00A25}"/>
              </a:ext>
            </a:extLst>
          </p:cNvPr>
          <p:cNvSpPr txBox="1">
            <a:spLocks/>
          </p:cNvSpPr>
          <p:nvPr/>
        </p:nvSpPr>
        <p:spPr>
          <a:xfrm>
            <a:off x="904562" y="3044724"/>
            <a:ext cx="10584292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NO PREMIUM – NO PROBLEM!</a:t>
            </a:r>
          </a:p>
        </p:txBody>
      </p:sp>
    </p:spTree>
    <p:extLst>
      <p:ext uri="{BB962C8B-B14F-4D97-AF65-F5344CB8AC3E}">
        <p14:creationId xmlns:p14="http://schemas.microsoft.com/office/powerpoint/2010/main" val="75216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SCENARIO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1106088" y="1993998"/>
            <a:ext cx="10738910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CHATS PER PERIOD OF THE DAY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IMPORTED COLUMN AS DATE/TIME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1106088" y="4622914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“WORKED FINE IN THE PAST!”</a:t>
            </a:r>
          </a:p>
        </p:txBody>
      </p:sp>
    </p:spTree>
    <p:extLst>
      <p:ext uri="{BB962C8B-B14F-4D97-AF65-F5344CB8AC3E}">
        <p14:creationId xmlns:p14="http://schemas.microsoft.com/office/powerpoint/2010/main" val="31643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1106088" y="1993998"/>
            <a:ext cx="10738910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 CARDINALITY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476774" y="4001739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FORMATTING DOESN’T CHANGE THE ORIGINALLY STORED VALUES</a:t>
            </a:r>
          </a:p>
        </p:txBody>
      </p:sp>
    </p:spTree>
    <p:extLst>
      <p:ext uri="{BB962C8B-B14F-4D97-AF65-F5344CB8AC3E}">
        <p14:creationId xmlns:p14="http://schemas.microsoft.com/office/powerpoint/2010/main" val="14069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#3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091968E-0739-D986-68EB-D7F52BE00A25}"/>
              </a:ext>
            </a:extLst>
          </p:cNvPr>
          <p:cNvSpPr txBox="1">
            <a:spLocks/>
          </p:cNvSpPr>
          <p:nvPr/>
        </p:nvSpPr>
        <p:spPr>
          <a:xfrm>
            <a:off x="904562" y="3044724"/>
            <a:ext cx="10584292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LET ME AGGREGATE YOU!</a:t>
            </a:r>
          </a:p>
        </p:txBody>
      </p:sp>
    </p:spTree>
    <p:extLst>
      <p:ext uri="{BB962C8B-B14F-4D97-AF65-F5344CB8AC3E}">
        <p14:creationId xmlns:p14="http://schemas.microsoft.com/office/powerpoint/2010/main" val="1422952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SCENARIO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627797" y="1993998"/>
            <a:ext cx="11217201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GIANT FACT TABLE WITH 500+ MILLION ROWS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PERFECT CASE FOR COMPOSITE MODELS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1106088" y="4622914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“AGGREGATION AWARENESS?!”</a:t>
            </a:r>
          </a:p>
        </p:txBody>
      </p:sp>
    </p:spTree>
    <p:extLst>
      <p:ext uri="{BB962C8B-B14F-4D97-AF65-F5344CB8AC3E}">
        <p14:creationId xmlns:p14="http://schemas.microsoft.com/office/powerpoint/2010/main" val="46420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222913" y="2082708"/>
            <a:ext cx="11969087" cy="18341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POWERFUL OPTIMIZATION FEATURE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SOMETIMES ADDITIONAL CONFIGURATION NEEDED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476774" y="4001739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POWER BI AWARE OF AGGREGATIONS</a:t>
            </a:r>
          </a:p>
        </p:txBody>
      </p:sp>
    </p:spTree>
    <p:extLst>
      <p:ext uri="{BB962C8B-B14F-4D97-AF65-F5344CB8AC3E}">
        <p14:creationId xmlns:p14="http://schemas.microsoft.com/office/powerpoint/2010/main" val="215098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#4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091968E-0739-D986-68EB-D7F52BE00A25}"/>
              </a:ext>
            </a:extLst>
          </p:cNvPr>
          <p:cNvSpPr txBox="1">
            <a:spLocks/>
          </p:cNvSpPr>
          <p:nvPr/>
        </p:nvSpPr>
        <p:spPr>
          <a:xfrm>
            <a:off x="409576" y="3037900"/>
            <a:ext cx="11372848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SECRET SAUCE OF PROFESSIONALS</a:t>
            </a:r>
          </a:p>
        </p:txBody>
      </p:sp>
    </p:spTree>
    <p:extLst>
      <p:ext uri="{BB962C8B-B14F-4D97-AF65-F5344CB8AC3E}">
        <p14:creationId xmlns:p14="http://schemas.microsoft.com/office/powerpoint/2010/main" val="204431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02E72DA-968E-D7D0-9761-E2C9D86FBCDB}"/>
              </a:ext>
            </a:extLst>
          </p:cNvPr>
          <p:cNvSpPr txBox="1">
            <a:spLocks/>
          </p:cNvSpPr>
          <p:nvPr/>
        </p:nvSpPr>
        <p:spPr>
          <a:xfrm>
            <a:off x="1028815" y="485880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SCENARIO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3A2E407-5AFC-61AA-C1CE-8B0CB5F9575C}"/>
              </a:ext>
            </a:extLst>
          </p:cNvPr>
          <p:cNvSpPr txBox="1">
            <a:spLocks/>
          </p:cNvSpPr>
          <p:nvPr/>
        </p:nvSpPr>
        <p:spPr>
          <a:xfrm>
            <a:off x="1240150" y="3121153"/>
            <a:ext cx="10738910" cy="9397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ATTRIBUTE HIERARCHIES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F9F7AB-4903-A879-2AAE-6FE3329FD76B}"/>
              </a:ext>
            </a:extLst>
          </p:cNvPr>
          <p:cNvSpPr txBox="1">
            <a:spLocks/>
          </p:cNvSpPr>
          <p:nvPr/>
        </p:nvSpPr>
        <p:spPr>
          <a:xfrm>
            <a:off x="1106088" y="4622914"/>
            <a:ext cx="10738910" cy="121872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WHICH LANGUAGE DOES EXCEL USE WHEN CONNECTING TO TABULAR?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EFCE0-76DB-59B2-4488-E3D926C89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07" y="2271845"/>
            <a:ext cx="9000000" cy="617273"/>
          </a:xfrm>
          <a:prstGeom prst="rect">
            <a:avLst/>
          </a:prstGeom>
        </p:spPr>
      </p:pic>
      <p:pic>
        <p:nvPicPr>
          <p:cNvPr id="11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1AA7F1-B044-4AEE-7095-B0E24FA9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7" y="1689109"/>
            <a:ext cx="6942422" cy="1451289"/>
          </a:xfrm>
          <a:prstGeom prst="rect">
            <a:avLst/>
          </a:prstGeom>
        </p:spPr>
      </p:pic>
      <p:pic>
        <p:nvPicPr>
          <p:cNvPr id="12" name="Picture 11" descr="Doubtful man in pink background">
            <a:extLst>
              <a:ext uri="{FF2B5EF4-FFF2-40B4-BE49-F238E27FC236}">
                <a16:creationId xmlns:a16="http://schemas.microsoft.com/office/drawing/2014/main" id="{B7D19A05-2BBB-1DD3-F729-CCAAA6B632A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0218" y="1869902"/>
            <a:ext cx="3962400" cy="2641600"/>
          </a:xfrm>
          <a:prstGeom prst="rect">
            <a:avLst/>
          </a:prstGeom>
        </p:spPr>
      </p:pic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B063DA9-8ABE-3096-FBE2-0092FC73AF45}"/>
              </a:ext>
            </a:extLst>
          </p:cNvPr>
          <p:cNvSpPr/>
          <p:nvPr/>
        </p:nvSpPr>
        <p:spPr>
          <a:xfrm>
            <a:off x="6547104" y="1243286"/>
            <a:ext cx="4091326" cy="11900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 is all about DAX, Tabular…</a:t>
            </a:r>
          </a:p>
        </p:txBody>
      </p:sp>
    </p:spTree>
    <p:extLst>
      <p:ext uri="{BB962C8B-B14F-4D97-AF65-F5344CB8AC3E}">
        <p14:creationId xmlns:p14="http://schemas.microsoft.com/office/powerpoint/2010/main" val="371122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EF35D384-D5D7-3B18-02AF-A2F91B37FA58}"/>
              </a:ext>
            </a:extLst>
          </p:cNvPr>
          <p:cNvSpPr txBox="1">
            <a:spLocks/>
          </p:cNvSpPr>
          <p:nvPr/>
        </p:nvSpPr>
        <p:spPr>
          <a:xfrm>
            <a:off x="1606850" y="578480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ISAVAILABLEINMDX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92568A-40CD-31CB-E3AB-43C061195116}"/>
              </a:ext>
            </a:extLst>
          </p:cNvPr>
          <p:cNvSpPr txBox="1">
            <a:spLocks/>
          </p:cNvSpPr>
          <p:nvPr/>
        </p:nvSpPr>
        <p:spPr>
          <a:xfrm>
            <a:off x="232013" y="2272821"/>
            <a:ext cx="7569422" cy="19828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TO TRUE BY DEFAULT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NOT FALSE BY DEFAULT?!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469E61-6C36-726C-99CB-80DAC8012600}"/>
              </a:ext>
            </a:extLst>
          </p:cNvPr>
          <p:cNvSpPr txBox="1">
            <a:spLocks/>
          </p:cNvSpPr>
          <p:nvPr/>
        </p:nvSpPr>
        <p:spPr>
          <a:xfrm>
            <a:off x="1154856" y="4927665"/>
            <a:ext cx="10738910" cy="10036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Char char="ü"/>
            </a:pPr>
            <a:r>
              <a:rPr lang="en-US" sz="36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POWER BI DEVELOPERS ARE NOT AWARE OF THE PROPERTY!</a:t>
            </a:r>
          </a:p>
        </p:txBody>
      </p:sp>
      <p:pic>
        <p:nvPicPr>
          <p:cNvPr id="9" name="Picture 8" descr="A person with the mouth open&#10;&#10;Description automatically generated with medium confidence">
            <a:extLst>
              <a:ext uri="{FF2B5EF4-FFF2-40B4-BE49-F238E27FC236}">
                <a16:creationId xmlns:a16="http://schemas.microsoft.com/office/drawing/2014/main" id="{281151B5-8F71-58D2-FC36-44905E93F48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5207" y="1878847"/>
            <a:ext cx="3776012" cy="277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4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8D1D7-5F8F-4489-BFAD-6805AEF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5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222913" y="2082708"/>
            <a:ext cx="11969087" cy="18341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HIDDEN GEMS IN TABULAR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INCREASE EFFICIENCY + KEEP FUNCTIONALITIES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524541" y="4510224"/>
            <a:ext cx="10738910" cy="12815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WIN-WIN SITUATION!</a:t>
            </a:r>
          </a:p>
        </p:txBody>
      </p:sp>
    </p:spTree>
    <p:extLst>
      <p:ext uri="{BB962C8B-B14F-4D97-AF65-F5344CB8AC3E}">
        <p14:creationId xmlns:p14="http://schemas.microsoft.com/office/powerpoint/2010/main" val="129015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2320119" y="571657"/>
            <a:ext cx="9261136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 CONTINUED…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311623" y="3254992"/>
            <a:ext cx="11969087" cy="86314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DISTINCTCOUNT, MIN, MAX…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524541" y="4510224"/>
            <a:ext cx="10738910" cy="12815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DEPENDS </a:t>
            </a: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</a:t>
            </a:r>
            <a:endParaRPr lang="en-US" sz="4800" b="1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Graphic 1" descr="Warning with solid fill">
            <a:extLst>
              <a:ext uri="{FF2B5EF4-FFF2-40B4-BE49-F238E27FC236}">
                <a16:creationId xmlns:a16="http://schemas.microsoft.com/office/drawing/2014/main" id="{0919017B-013C-C5BF-7218-8E63597A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866" y="1824274"/>
            <a:ext cx="1430718" cy="14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#5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091968E-0739-D986-68EB-D7F52BE00A25}"/>
              </a:ext>
            </a:extLst>
          </p:cNvPr>
          <p:cNvSpPr txBox="1">
            <a:spLocks/>
          </p:cNvSpPr>
          <p:nvPr/>
        </p:nvSpPr>
        <p:spPr>
          <a:xfrm>
            <a:off x="590664" y="2335040"/>
            <a:ext cx="10584292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DINOSAURS, ICE AGE, AND OTHER TRIVIA</a:t>
            </a:r>
          </a:p>
        </p:txBody>
      </p:sp>
    </p:spTree>
    <p:extLst>
      <p:ext uri="{BB962C8B-B14F-4D97-AF65-F5344CB8AC3E}">
        <p14:creationId xmlns:p14="http://schemas.microsoft.com/office/powerpoint/2010/main" val="1140240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69242F-D5FE-2D25-C227-3DA7199EBFD0}"/>
              </a:ext>
            </a:extLst>
          </p:cNvPr>
          <p:cNvSpPr txBox="1"/>
          <p:nvPr/>
        </p:nvSpPr>
        <p:spPr>
          <a:xfrm>
            <a:off x="3855425" y="2702281"/>
            <a:ext cx="1828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2019-09-15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540BB-73D1-AF4A-3B49-A15510087354}"/>
              </a:ext>
            </a:extLst>
          </p:cNvPr>
          <p:cNvSpPr txBox="1"/>
          <p:nvPr/>
        </p:nvSpPr>
        <p:spPr>
          <a:xfrm>
            <a:off x="6096000" y="2702281"/>
            <a:ext cx="1828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2023-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r>
              <a:rPr lang="de-AT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4F84D-F1B1-1C05-CE74-98DC0D6FDE99}"/>
              </a:ext>
            </a:extLst>
          </p:cNvPr>
          <p:cNvSpPr txBox="1"/>
          <p:nvPr/>
        </p:nvSpPr>
        <p:spPr>
          <a:xfrm>
            <a:off x="3855425" y="3564250"/>
            <a:ext cx="1828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2019-01-01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8AC86-1220-6DE5-7F8C-975859470C33}"/>
              </a:ext>
            </a:extLst>
          </p:cNvPr>
          <p:cNvSpPr txBox="1"/>
          <p:nvPr/>
        </p:nvSpPr>
        <p:spPr>
          <a:xfrm>
            <a:off x="6061730" y="3533732"/>
            <a:ext cx="1828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A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2023-12-31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15C101-7579-AC5D-03FC-47EDCFA7FE4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69825" y="3071613"/>
            <a:ext cx="0" cy="4926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4BBEAF-9864-DD46-9DA8-C41C5281144F}"/>
              </a:ext>
            </a:extLst>
          </p:cNvPr>
          <p:cNvCxnSpPr/>
          <p:nvPr/>
        </p:nvCxnSpPr>
        <p:spPr>
          <a:xfrm>
            <a:off x="7010400" y="3071613"/>
            <a:ext cx="0" cy="4926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2">
            <a:extLst>
              <a:ext uri="{FF2B5EF4-FFF2-40B4-BE49-F238E27FC236}">
                <a16:creationId xmlns:a16="http://schemas.microsoft.com/office/drawing/2014/main" id="{344D366E-ACE9-0CE6-AF9D-4F2C2BA584E5}"/>
              </a:ext>
            </a:extLst>
          </p:cNvPr>
          <p:cNvSpPr txBox="1">
            <a:spLocks/>
          </p:cNvSpPr>
          <p:nvPr/>
        </p:nvSpPr>
        <p:spPr>
          <a:xfrm>
            <a:off x="1362980" y="643796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spc="120" baseline="0">
                <a:solidFill>
                  <a:schemeClr val="bg1"/>
                </a:solidFill>
                <a:latin typeface="Open Sans Light" pitchFamily="2" charset="0"/>
                <a:ea typeface="+mj-ea"/>
                <a:cs typeface="Open Sans Light" pitchFamily="2" charset="0"/>
              </a:defRPr>
            </a:lvl1pPr>
          </a:lstStyle>
          <a:p>
            <a:pPr algn="ctr"/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48459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SCENARIO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259307" y="1993998"/>
            <a:ext cx="11818962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SYSTEM-VERSIONED TABLE TRACKS DATA CHANGES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TEMPORAL TABLES (NOT TEMPORARY!!!)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1106088" y="4622914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 TO: 9999-12-31</a:t>
            </a:r>
          </a:p>
        </p:txBody>
      </p:sp>
    </p:spTree>
    <p:extLst>
      <p:ext uri="{BB962C8B-B14F-4D97-AF65-F5344CB8AC3E}">
        <p14:creationId xmlns:p14="http://schemas.microsoft.com/office/powerpoint/2010/main" val="2521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E7C27380-7541-2F8D-75FE-263B5934C448}"/>
              </a:ext>
            </a:extLst>
          </p:cNvPr>
          <p:cNvSpPr txBox="1">
            <a:spLocks/>
          </p:cNvSpPr>
          <p:nvPr/>
        </p:nvSpPr>
        <p:spPr>
          <a:xfrm>
            <a:off x="1349332" y="623549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spc="120" baseline="0">
                <a:solidFill>
                  <a:schemeClr val="bg1"/>
                </a:solidFill>
                <a:latin typeface="Open Sans Light" pitchFamily="2" charset="0"/>
                <a:ea typeface="+mj-ea"/>
                <a:cs typeface="Open Sans Light" pitchFamily="2" charset="0"/>
              </a:defRPr>
            </a:lvl1pPr>
          </a:lstStyle>
          <a:p>
            <a:pPr algn="ctr"/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CARES?!</a:t>
            </a:r>
          </a:p>
        </p:txBody>
      </p:sp>
      <p:pic>
        <p:nvPicPr>
          <p:cNvPr id="6" name="Picture 5" descr="A giraffe is standing in front of some trees&#10;&#10;Description automatically generated with low confidence">
            <a:extLst>
              <a:ext uri="{FF2B5EF4-FFF2-40B4-BE49-F238E27FC236}">
                <a16:creationId xmlns:a16="http://schemas.microsoft.com/office/drawing/2014/main" id="{EDDF354E-D994-E1E6-E8D7-FF780317A3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448" y="1969339"/>
            <a:ext cx="3678877" cy="2624789"/>
          </a:xfrm>
          <a:prstGeom prst="rect">
            <a:avLst/>
          </a:prstGeom>
        </p:spPr>
      </p:pic>
      <p:pic>
        <p:nvPicPr>
          <p:cNvPr id="7" name="Picture 6" descr="A picture containing snow, outdoor, nature, sky&#10;&#10;Description automatically generated">
            <a:extLst>
              <a:ext uri="{FF2B5EF4-FFF2-40B4-BE49-F238E27FC236}">
                <a16:creationId xmlns:a16="http://schemas.microsoft.com/office/drawing/2014/main" id="{6446B062-F040-57D9-608A-E2C79F9588A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8300" y="1990970"/>
            <a:ext cx="3904736" cy="260315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731302-988D-7325-5900-1AF9BF703FBE}"/>
              </a:ext>
            </a:extLst>
          </p:cNvPr>
          <p:cNvSpPr txBox="1">
            <a:spLocks/>
          </p:cNvSpPr>
          <p:nvPr/>
        </p:nvSpPr>
        <p:spPr>
          <a:xfrm>
            <a:off x="365612" y="4867030"/>
            <a:ext cx="11620264" cy="9358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tx2"/>
                </a:solidFill>
                <a:latin typeface="Rockwell" panose="02060603020205020403" pitchFamily="18" charset="0"/>
              </a:rPr>
              <a:t>SQL SERVER: </a:t>
            </a:r>
            <a:r>
              <a:rPr lang="en-US" sz="4800" b="1" dirty="0">
                <a:solidFill>
                  <a:schemeClr val="accent1"/>
                </a:solidFill>
                <a:latin typeface="Rockwell" panose="02060603020205020403" pitchFamily="18" charset="0"/>
              </a:rPr>
              <a:t>9999-12-31 = 2022-12-31</a:t>
            </a:r>
          </a:p>
        </p:txBody>
      </p:sp>
    </p:spTree>
    <p:extLst>
      <p:ext uri="{BB962C8B-B14F-4D97-AF65-F5344CB8AC3E}">
        <p14:creationId xmlns:p14="http://schemas.microsoft.com/office/powerpoint/2010/main" val="26082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LEARNED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222913" y="2082708"/>
            <a:ext cx="11969087" cy="18341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MODEL BLOWS AWAY!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524541" y="4510224"/>
            <a:ext cx="10738910" cy="128159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USE A PROPER DATE DIMENSION!</a:t>
            </a:r>
          </a:p>
        </p:txBody>
      </p:sp>
    </p:spTree>
    <p:extLst>
      <p:ext uri="{BB962C8B-B14F-4D97-AF65-F5344CB8AC3E}">
        <p14:creationId xmlns:p14="http://schemas.microsoft.com/office/powerpoint/2010/main" val="677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A4A99-7292-6BAA-F8DD-6408C480B895}"/>
              </a:ext>
            </a:extLst>
          </p:cNvPr>
          <p:cNvSpPr txBox="1">
            <a:spLocks/>
          </p:cNvSpPr>
          <p:nvPr/>
        </p:nvSpPr>
        <p:spPr>
          <a:xfrm>
            <a:off x="2904255" y="598952"/>
            <a:ext cx="7443595" cy="10025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spc="120" baseline="0">
                <a:solidFill>
                  <a:schemeClr val="bg1"/>
                </a:solidFill>
                <a:latin typeface="Open Sans Light" pitchFamily="2" charset="0"/>
                <a:ea typeface="+mj-ea"/>
                <a:cs typeface="Open Sans Light" pitchFamily="2" charset="0"/>
              </a:defRPr>
            </a:lvl1pPr>
          </a:lstStyle>
          <a:p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LESSONS LEARNED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7B3B8B9-A5BE-7B45-54D2-1F0E39A3A197}"/>
              </a:ext>
            </a:extLst>
          </p:cNvPr>
          <p:cNvSpPr txBox="1">
            <a:spLocks/>
          </p:cNvSpPr>
          <p:nvPr/>
        </p:nvSpPr>
        <p:spPr>
          <a:xfrm>
            <a:off x="368490" y="1846198"/>
            <a:ext cx="9979360" cy="41656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#1 HYBRID TABLES FOR POOR PEOPLE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#2 NO PREMIUM – NO PROBLEM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#3 LET ME AGGREGATE YOU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#4 SECRET SAUCE OF PROFESSIONALS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#5 DINOSAURS, ICE AGE, AND OTHER TRIVIA</a:t>
            </a:r>
          </a:p>
        </p:txBody>
      </p:sp>
    </p:spTree>
    <p:extLst>
      <p:ext uri="{BB962C8B-B14F-4D97-AF65-F5344CB8AC3E}">
        <p14:creationId xmlns:p14="http://schemas.microsoft.com/office/powerpoint/2010/main" val="12655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D96D-792C-8603-052A-5E84B1D4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997" y="337830"/>
            <a:ext cx="5997053" cy="1325563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</a:p>
        </p:txBody>
      </p:sp>
      <p:pic>
        <p:nvPicPr>
          <p:cNvPr id="6" name="Graphic 5" descr="Questions with solid fill">
            <a:extLst>
              <a:ext uri="{FF2B5EF4-FFF2-40B4-BE49-F238E27FC236}">
                <a16:creationId xmlns:a16="http://schemas.microsoft.com/office/drawing/2014/main" id="{30F27F1D-96F6-8DE5-538D-B1D0AB69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4203" y="2207525"/>
            <a:ext cx="3318681" cy="33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39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D96D-792C-8603-052A-5E84B1D4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997" y="337830"/>
            <a:ext cx="5997053" cy="1325563"/>
          </a:xfrm>
        </p:spPr>
        <p:txBody>
          <a:bodyPr>
            <a:normAutofit/>
          </a:bodyPr>
          <a:lstStyle/>
          <a:p>
            <a:r>
              <a:rPr lang="it-IT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pic>
        <p:nvPicPr>
          <p:cNvPr id="6" name="Graphic 5" descr="Smiling face outline with solid fill">
            <a:extLst>
              <a:ext uri="{FF2B5EF4-FFF2-40B4-BE49-F238E27FC236}">
                <a16:creationId xmlns:a16="http://schemas.microsoft.com/office/drawing/2014/main" id="{30F27F1D-96F6-8DE5-538D-B1D0AB69E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944203" y="2207525"/>
            <a:ext cx="3318681" cy="3318681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42E67EE-7F80-580E-F29F-AF4FCC5D348E}"/>
              </a:ext>
            </a:extLst>
          </p:cNvPr>
          <p:cNvSpPr txBox="1">
            <a:spLocks/>
          </p:cNvSpPr>
          <p:nvPr/>
        </p:nvSpPr>
        <p:spPr>
          <a:xfrm>
            <a:off x="9064982" y="2585197"/>
            <a:ext cx="2820603" cy="463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Data-mozart.com	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96639D3-7A5F-15D9-7B0A-5A2D35851CE0}"/>
              </a:ext>
            </a:extLst>
          </p:cNvPr>
          <p:cNvSpPr txBox="1">
            <a:spLocks/>
          </p:cNvSpPr>
          <p:nvPr/>
        </p:nvSpPr>
        <p:spPr>
          <a:xfrm>
            <a:off x="9064982" y="3429000"/>
            <a:ext cx="2468727" cy="463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@DataMozart</a:t>
            </a:r>
            <a:endParaRPr lang="en-CA" i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D93C1-2D78-B012-AC0A-211C091DC18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6933" y="3279819"/>
            <a:ext cx="577430" cy="57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B50F42-398A-73BC-124D-5616E24E9DF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5744" y="2369176"/>
            <a:ext cx="679808" cy="679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AE2E15-AB80-F7A9-DC87-1F96681EBDE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7903" y="4049273"/>
            <a:ext cx="731442" cy="4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6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4728FE-36BA-4ED8-B960-82F1AAEBFF7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6" r="1156"/>
          <a:stretch>
            <a:fillRect/>
          </a:stretch>
        </p:blipFill>
        <p:spPr>
          <a:xfrm>
            <a:off x="1036638" y="682625"/>
            <a:ext cx="2289053" cy="211384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7769-E8A3-4E62-B543-EE19CD9D2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579" y="704345"/>
            <a:ext cx="2126841" cy="463787"/>
          </a:xfrm>
        </p:spPr>
        <p:txBody>
          <a:bodyPr>
            <a:normAutofit lnSpcReduction="10000"/>
          </a:bodyPr>
          <a:lstStyle/>
          <a:p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Nikola Ilic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A0A56-26F1-4364-80F9-80EFF781AE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6869" y="1022528"/>
            <a:ext cx="2820603" cy="463787"/>
          </a:xfrm>
        </p:spPr>
        <p:txBody>
          <a:bodyPr>
            <a:normAutofit fontScale="62500" lnSpcReduction="20000"/>
          </a:bodyPr>
          <a:lstStyle/>
          <a:p>
            <a:r>
              <a:rPr lang="en-C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Data-mozart.com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2EB7D-BAB6-41A7-98BC-997F6F489D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6869" y="1765465"/>
            <a:ext cx="2468727" cy="463787"/>
          </a:xfrm>
        </p:spPr>
        <p:txBody>
          <a:bodyPr>
            <a:normAutofit lnSpcReduction="10000"/>
          </a:bodyPr>
          <a:lstStyle/>
          <a:p>
            <a:r>
              <a:rPr lang="en-C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@DataMozart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10483-85BC-403C-826F-B567E78CC2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3808" y="3892004"/>
            <a:ext cx="6754813" cy="182640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making music from the data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BI and “all the data things” addict, blogger, speaker...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Father of 2,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Leo Messi fan...</a:t>
            </a:r>
            <a:endParaRPr lang="en-C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5E2814-B926-4436-BDDD-09D0637FE66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6561" y="3555788"/>
            <a:ext cx="1152754" cy="115275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CBDAEDE-28BC-4D05-B286-DDB2522DB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637" y="2796466"/>
            <a:ext cx="2289053" cy="923546"/>
          </a:xfrm>
          <a:prstGeom prst="rect">
            <a:avLst/>
          </a:prstGeom>
        </p:spPr>
      </p:pic>
      <p:pic>
        <p:nvPicPr>
          <p:cNvPr id="11" name="Picture 10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2B387188-ECB0-4C58-8821-9821F7B0E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820" y="2616412"/>
            <a:ext cx="2971806" cy="685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CC34EA-EC01-4807-9E87-9B9691863F9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820" y="1717150"/>
            <a:ext cx="577430" cy="577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FC061-275C-4B9B-B208-86C8E3728AD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7631" y="806507"/>
            <a:ext cx="679808" cy="67980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6B8929B-5AEC-4DFB-9315-50DDB7541272}"/>
              </a:ext>
            </a:extLst>
          </p:cNvPr>
          <p:cNvSpPr txBox="1">
            <a:spLocks/>
          </p:cNvSpPr>
          <p:nvPr/>
        </p:nvSpPr>
        <p:spPr>
          <a:xfrm>
            <a:off x="3773181" y="1378305"/>
            <a:ext cx="4351506" cy="463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Platform Consultant &amp; Trainer</a:t>
            </a:r>
          </a:p>
        </p:txBody>
      </p:sp>
    </p:spTree>
    <p:extLst>
      <p:ext uri="{BB962C8B-B14F-4D97-AF65-F5344CB8AC3E}">
        <p14:creationId xmlns:p14="http://schemas.microsoft.com/office/powerpoint/2010/main" val="394209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579CB7-DBE7-D4D7-D93E-0D7F145610DF}"/>
              </a:ext>
            </a:extLst>
          </p:cNvPr>
          <p:cNvSpPr txBox="1">
            <a:spLocks/>
          </p:cNvSpPr>
          <p:nvPr/>
        </p:nvSpPr>
        <p:spPr>
          <a:xfrm>
            <a:off x="1489883" y="606371"/>
            <a:ext cx="10527792" cy="832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WHAT’S IN FOR YOU?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E7AFAC-70BA-B41E-3D6A-ADB1C5686062}"/>
              </a:ext>
            </a:extLst>
          </p:cNvPr>
          <p:cNvSpPr txBox="1">
            <a:spLocks/>
          </p:cNvSpPr>
          <p:nvPr/>
        </p:nvSpPr>
        <p:spPr>
          <a:xfrm>
            <a:off x="952329" y="2333582"/>
            <a:ext cx="8773780" cy="8859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tx1"/>
                </a:solidFill>
              </a:rPr>
              <a:t>5 LESSONS LEARNED</a:t>
            </a:r>
            <a:endParaRPr lang="id-ID" sz="3600" dirty="0">
              <a:solidFill>
                <a:schemeClr val="tx1"/>
              </a:solidFill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7A11739-F698-B4A7-DC7D-E093CCEB1249}"/>
              </a:ext>
            </a:extLst>
          </p:cNvPr>
          <p:cNvSpPr txBox="1">
            <a:spLocks/>
          </p:cNvSpPr>
          <p:nvPr/>
        </p:nvSpPr>
        <p:spPr>
          <a:xfrm>
            <a:off x="952328" y="3638438"/>
            <a:ext cx="7734471" cy="88598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 cap="all" spc="300" baseline="0">
                <a:solidFill>
                  <a:schemeClr val="bg1"/>
                </a:solidFill>
                <a:latin typeface="Speak Pro" panose="020B0504020101020102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i="1" cap="none" spc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TRUE STORIES !</a:t>
            </a:r>
            <a:endParaRPr lang="id-ID" sz="4800" i="1" cap="none" spc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D3E61F7C-2B07-03A1-8DE5-40818688E05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27050" y="1869189"/>
            <a:ext cx="2731271" cy="40969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073036-840F-B9CA-7F3D-78897D7D7B90}"/>
              </a:ext>
            </a:extLst>
          </p:cNvPr>
          <p:cNvSpPr txBox="1"/>
          <p:nvPr/>
        </p:nvSpPr>
        <p:spPr>
          <a:xfrm>
            <a:off x="9276890" y="6036185"/>
            <a:ext cx="2520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Photo by </a:t>
            </a:r>
            <a:r>
              <a:rPr lang="en-US" sz="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Jhefferson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 Santos on Pexels.com</a:t>
            </a:r>
            <a:endParaRPr lang="en-US"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77762B0-DC4E-2D7B-645D-4A97E8510616}"/>
              </a:ext>
            </a:extLst>
          </p:cNvPr>
          <p:cNvSpPr txBox="1">
            <a:spLocks/>
          </p:cNvSpPr>
          <p:nvPr/>
        </p:nvSpPr>
        <p:spPr>
          <a:xfrm>
            <a:off x="952329" y="2011255"/>
            <a:ext cx="10584292" cy="30439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accent1"/>
                </a:solidFill>
              </a:rPr>
              <a:t>“NEXT STEP”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accent1"/>
                </a:solidFill>
              </a:rPr>
              <a:t>Not for rookies!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accent1"/>
                </a:solidFill>
              </a:rPr>
              <a:t>Advanced power bi practitioners</a:t>
            </a:r>
            <a:endParaRPr lang="id-ID" sz="3600" dirty="0">
              <a:solidFill>
                <a:schemeClr val="accent1"/>
              </a:solidFill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24258AB-F392-6254-2C5D-C896D5716CCE}"/>
              </a:ext>
            </a:extLst>
          </p:cNvPr>
          <p:cNvSpPr txBox="1">
            <a:spLocks/>
          </p:cNvSpPr>
          <p:nvPr/>
        </p:nvSpPr>
        <p:spPr>
          <a:xfrm>
            <a:off x="1762837" y="592320"/>
            <a:ext cx="10527792" cy="832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WHO IS THIS SESSION FOR?</a:t>
            </a:r>
          </a:p>
        </p:txBody>
      </p:sp>
    </p:spTree>
    <p:extLst>
      <p:ext uri="{BB962C8B-B14F-4D97-AF65-F5344CB8AC3E}">
        <p14:creationId xmlns:p14="http://schemas.microsoft.com/office/powerpoint/2010/main" val="18835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2380217-D1A1-E1E1-A03B-132BA0C0170E}"/>
              </a:ext>
            </a:extLst>
          </p:cNvPr>
          <p:cNvSpPr txBox="1">
            <a:spLocks/>
          </p:cNvSpPr>
          <p:nvPr/>
        </p:nvSpPr>
        <p:spPr>
          <a:xfrm>
            <a:off x="952329" y="2389631"/>
            <a:ext cx="10584292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NO DATA VIZ WIZARDRY!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541233A-083A-A2F8-7AE7-B189EAA01439}"/>
              </a:ext>
            </a:extLst>
          </p:cNvPr>
          <p:cNvSpPr txBox="1">
            <a:spLocks/>
          </p:cNvSpPr>
          <p:nvPr/>
        </p:nvSpPr>
        <p:spPr>
          <a:xfrm>
            <a:off x="1664208" y="602206"/>
            <a:ext cx="10527792" cy="832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WHAT NOT TO EXPECT?</a:t>
            </a:r>
          </a:p>
        </p:txBody>
      </p:sp>
      <p:pic>
        <p:nvPicPr>
          <p:cNvPr id="9" name="Graphic 8" descr="Fairy female with solid fill">
            <a:extLst>
              <a:ext uri="{FF2B5EF4-FFF2-40B4-BE49-F238E27FC236}">
                <a16:creationId xmlns:a16="http://schemas.microsoft.com/office/drawing/2014/main" id="{37D543FA-E3EA-D227-65B2-2E08C79C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924" y="3819667"/>
            <a:ext cx="2146429" cy="214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4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92608BC-0100-A94F-459B-FC51C38526B4}"/>
              </a:ext>
            </a:extLst>
          </p:cNvPr>
          <p:cNvSpPr txBox="1">
            <a:spLocks/>
          </p:cNvSpPr>
          <p:nvPr/>
        </p:nvSpPr>
        <p:spPr>
          <a:xfrm>
            <a:off x="548641" y="2299735"/>
            <a:ext cx="10058400" cy="71625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accent1"/>
                </a:solidFill>
              </a:rPr>
              <a:t>Power bi is a “kitchen sink”!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DISCLAIMER</a:t>
            </a:r>
          </a:p>
        </p:txBody>
      </p:sp>
      <p:pic>
        <p:nvPicPr>
          <p:cNvPr id="6" name="Graphic 5" descr="Sink with solid fill">
            <a:extLst>
              <a:ext uri="{FF2B5EF4-FFF2-40B4-BE49-F238E27FC236}">
                <a16:creationId xmlns:a16="http://schemas.microsoft.com/office/drawing/2014/main" id="{F4FA31DD-7C47-ADBE-BB1A-E1FBBCA53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0268" y="1306086"/>
            <a:ext cx="2828500" cy="2828500"/>
          </a:xfrm>
          <a:prstGeom prst="rect">
            <a:avLst/>
          </a:prstGeom>
        </p:spPr>
      </p:pic>
      <p:pic>
        <p:nvPicPr>
          <p:cNvPr id="7" name="Picture 6" descr="Woman riding bike through field">
            <a:extLst>
              <a:ext uri="{FF2B5EF4-FFF2-40B4-BE49-F238E27FC236}">
                <a16:creationId xmlns:a16="http://schemas.microsoft.com/office/drawing/2014/main" id="{BD83A94E-9FA5-0AE7-EDB4-315C7505E8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031" y="3916718"/>
            <a:ext cx="2660745" cy="1773830"/>
          </a:xfrm>
          <a:prstGeom prst="rect">
            <a:avLst/>
          </a:prstGeom>
        </p:spPr>
      </p:pic>
      <p:pic>
        <p:nvPicPr>
          <p:cNvPr id="8" name="Graphic 7" descr="Warning with solid fill">
            <a:extLst>
              <a:ext uri="{FF2B5EF4-FFF2-40B4-BE49-F238E27FC236}">
                <a16:creationId xmlns:a16="http://schemas.microsoft.com/office/drawing/2014/main" id="{883258C1-4B60-D3B3-DDD3-8597D11D0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2982" y="3764384"/>
            <a:ext cx="1777218" cy="1777218"/>
          </a:xfrm>
          <a:prstGeom prst="rect">
            <a:avLst/>
          </a:prstGeom>
        </p:spPr>
      </p:pic>
      <p:pic>
        <p:nvPicPr>
          <p:cNvPr id="10" name="Picture 9" descr="Adhesive bandage crisscross">
            <a:extLst>
              <a:ext uri="{FF2B5EF4-FFF2-40B4-BE49-F238E27FC236}">
                <a16:creationId xmlns:a16="http://schemas.microsoft.com/office/drawing/2014/main" id="{01A38E3C-B5D0-B6F1-6DD0-1EE96824C24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1431" y="3916534"/>
            <a:ext cx="2337843" cy="1773830"/>
          </a:xfrm>
          <a:prstGeom prst="rect">
            <a:avLst/>
          </a:prstGeom>
        </p:spPr>
      </p:pic>
      <p:pic>
        <p:nvPicPr>
          <p:cNvPr id="11" name="Picture 10" descr="A person holding a dog&#10;&#10;Description automatically generated with medium confidence">
            <a:extLst>
              <a:ext uri="{FF2B5EF4-FFF2-40B4-BE49-F238E27FC236}">
                <a16:creationId xmlns:a16="http://schemas.microsoft.com/office/drawing/2014/main" id="{16528E0F-63A0-4AA4-DBD5-5C82F038E53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2869" y="1803606"/>
            <a:ext cx="2770459" cy="412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D146D6-A0FF-DB87-AAD6-E55E5FF398C0}"/>
              </a:ext>
            </a:extLst>
          </p:cNvPr>
          <p:cNvSpPr txBox="1">
            <a:spLocks/>
          </p:cNvSpPr>
          <p:nvPr/>
        </p:nvSpPr>
        <p:spPr>
          <a:xfrm>
            <a:off x="1066800" y="683118"/>
            <a:ext cx="10058400" cy="7162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LESSON #1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091968E-0739-D986-68EB-D7F52BE00A25}"/>
              </a:ext>
            </a:extLst>
          </p:cNvPr>
          <p:cNvSpPr txBox="1">
            <a:spLocks/>
          </p:cNvSpPr>
          <p:nvPr/>
        </p:nvSpPr>
        <p:spPr>
          <a:xfrm>
            <a:off x="450376" y="3058371"/>
            <a:ext cx="11488854" cy="15483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5400" dirty="0">
                <a:solidFill>
                  <a:schemeClr val="accent1"/>
                </a:solidFill>
              </a:rPr>
              <a:t>HYBRID TABLES FOR POOR PEOPLE</a:t>
            </a:r>
          </a:p>
        </p:txBody>
      </p:sp>
    </p:spTree>
    <p:extLst>
      <p:ext uri="{BB962C8B-B14F-4D97-AF65-F5344CB8AC3E}">
        <p14:creationId xmlns:p14="http://schemas.microsoft.com/office/powerpoint/2010/main" val="286735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3FB31FA-0766-0D0F-C8A1-710B9327F969}"/>
              </a:ext>
            </a:extLst>
          </p:cNvPr>
          <p:cNvSpPr txBox="1">
            <a:spLocks/>
          </p:cNvSpPr>
          <p:nvPr/>
        </p:nvSpPr>
        <p:spPr>
          <a:xfrm>
            <a:off x="1556068" y="626248"/>
            <a:ext cx="10134369" cy="86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12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r>
              <a:rPr lang="en-US" sz="5400" dirty="0"/>
              <a:t>SCENARIO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7FF4C3-2EC4-5E2F-1EBC-3AD6928A5043}"/>
              </a:ext>
            </a:extLst>
          </p:cNvPr>
          <p:cNvSpPr txBox="1">
            <a:spLocks/>
          </p:cNvSpPr>
          <p:nvPr/>
        </p:nvSpPr>
        <p:spPr>
          <a:xfrm>
            <a:off x="1106088" y="1993998"/>
            <a:ext cx="10738910" cy="212430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200M FACT TABLE, LOWEST LEVEL OF DETAIL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AGGREGATIONS? HYBRID TABLES? XMLA?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11183CD-7611-20A4-7A09-D10CB5BE1433}"/>
              </a:ext>
            </a:extLst>
          </p:cNvPr>
          <p:cNvSpPr txBox="1">
            <a:spLocks/>
          </p:cNvSpPr>
          <p:nvPr/>
        </p:nvSpPr>
        <p:spPr>
          <a:xfrm>
            <a:off x="1106088" y="4622914"/>
            <a:ext cx="10738910" cy="15584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“WHAT IF WE MIMIC HYBRID TABLE BEHAVIOR?”</a:t>
            </a:r>
          </a:p>
        </p:txBody>
      </p:sp>
    </p:spTree>
    <p:extLst>
      <p:ext uri="{BB962C8B-B14F-4D97-AF65-F5344CB8AC3E}">
        <p14:creationId xmlns:p14="http://schemas.microsoft.com/office/powerpoint/2010/main" val="162839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vent Them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441</Words>
  <Application>Microsoft Office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Open Sans</vt:lpstr>
      <vt:lpstr>Open Sans Light</vt:lpstr>
      <vt:lpstr>Rockwell</vt:lpstr>
      <vt:lpstr>Segoe UI</vt:lpstr>
      <vt:lpstr>Speak Pro</vt:lpstr>
      <vt:lpstr>Wingdings</vt:lpstr>
      <vt:lpstr>Event Theme 2</vt:lpstr>
      <vt:lpstr>1_Event Theme 2</vt:lpstr>
      <vt:lpstr>Event Theme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</dc:creator>
  <cp:lastModifiedBy>Nikola Ilic</cp:lastModifiedBy>
  <cp:revision>18</cp:revision>
  <dcterms:created xsi:type="dcterms:W3CDTF">2022-10-11T15:09:05Z</dcterms:created>
  <dcterms:modified xsi:type="dcterms:W3CDTF">2023-02-27T16:39:08Z</dcterms:modified>
</cp:coreProperties>
</file>