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1" r:id="rId4"/>
    <p:sldId id="313" r:id="rId5"/>
    <p:sldId id="262" r:id="rId6"/>
    <p:sldId id="267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45549-FA1B-483D-B44C-218C501CDE3B}">
  <a:tblStyle styleId="{A2A45549-FA1B-483D-B44C-218C501CD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CCB8D8-B7D0-4FAF-BEB5-D3E5E0E52B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5980-4D7C-4C7E-97A3-380D4C84BF7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583540b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583540b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1c9e2cf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1c9e2cf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41c9e2cf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41c9e2cf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19782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557875" y="2162175"/>
            <a:ext cx="48729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5625" y="20461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89378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720000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25" y="10357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2175" y="400175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25" y="400163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1526175" y="324782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794213" y="2401525"/>
            <a:ext cx="693900" cy="693900"/>
            <a:chOff x="6694188" y="3065525"/>
            <a:chExt cx="693900" cy="693900"/>
          </a:xfrm>
        </p:grpSpPr>
        <p:sp>
          <p:nvSpPr>
            <p:cNvPr id="157" name="Google Shape;157;p29"/>
            <p:cNvSpPr/>
            <p:nvPr/>
          </p:nvSpPr>
          <p:spPr>
            <a:xfrm>
              <a:off x="6694188" y="3065525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8" name="Google Shape;158;p29"/>
            <p:cNvGrpSpPr/>
            <p:nvPr/>
          </p:nvGrpSpPr>
          <p:grpSpPr>
            <a:xfrm>
              <a:off x="6927189" y="3220049"/>
              <a:ext cx="227903" cy="384863"/>
              <a:chOff x="4346764" y="2188874"/>
              <a:chExt cx="227903" cy="384863"/>
            </a:xfrm>
          </p:grpSpPr>
          <p:sp>
            <p:nvSpPr>
              <p:cNvPr id="159" name="Google Shape;159;p29"/>
              <p:cNvSpPr/>
              <p:nvPr/>
            </p:nvSpPr>
            <p:spPr>
              <a:xfrm>
                <a:off x="4346764" y="2188874"/>
                <a:ext cx="227903" cy="384863"/>
              </a:xfrm>
              <a:custGeom>
                <a:avLst/>
                <a:gdLst/>
                <a:ahLst/>
                <a:cxnLst/>
                <a:rect l="l" t="t" r="r" b="b"/>
                <a:pathLst>
                  <a:path w="227903" h="384863" extrusionOk="0">
                    <a:moveTo>
                      <a:pt x="174251" y="66968"/>
                    </a:moveTo>
                    <a:lnTo>
                      <a:pt x="154881" y="66968"/>
                    </a:lnTo>
                    <a:cubicBezTo>
                      <a:pt x="153098" y="61698"/>
                      <a:pt x="148640" y="57239"/>
                      <a:pt x="143372" y="55455"/>
                    </a:cubicBezTo>
                    <a:lnTo>
                      <a:pt x="143372" y="30808"/>
                    </a:lnTo>
                    <a:lnTo>
                      <a:pt x="131377" y="30808"/>
                    </a:lnTo>
                    <a:lnTo>
                      <a:pt x="131377" y="0"/>
                    </a:lnTo>
                    <a:lnTo>
                      <a:pt x="96040" y="0"/>
                    </a:lnTo>
                    <a:lnTo>
                      <a:pt x="96040" y="30808"/>
                    </a:lnTo>
                    <a:lnTo>
                      <a:pt x="84046" y="30808"/>
                    </a:lnTo>
                    <a:lnTo>
                      <a:pt x="84046" y="139125"/>
                    </a:lnTo>
                    <a:lnTo>
                      <a:pt x="78048" y="139125"/>
                    </a:lnTo>
                    <a:lnTo>
                      <a:pt x="78048" y="150394"/>
                    </a:lnTo>
                    <a:lnTo>
                      <a:pt x="85018" y="150394"/>
                    </a:lnTo>
                    <a:cubicBezTo>
                      <a:pt x="87693" y="163934"/>
                      <a:pt x="99688" y="174474"/>
                      <a:pt x="114195" y="174474"/>
                    </a:cubicBezTo>
                    <a:cubicBezTo>
                      <a:pt x="128621" y="174474"/>
                      <a:pt x="140697" y="163934"/>
                      <a:pt x="143372" y="150394"/>
                    </a:cubicBezTo>
                    <a:lnTo>
                      <a:pt x="150342" y="150394"/>
                    </a:lnTo>
                    <a:lnTo>
                      <a:pt x="150342" y="139125"/>
                    </a:lnTo>
                    <a:lnTo>
                      <a:pt x="143534" y="139125"/>
                    </a:lnTo>
                    <a:lnTo>
                      <a:pt x="143534" y="108316"/>
                    </a:lnTo>
                    <a:lnTo>
                      <a:pt x="132268" y="108316"/>
                    </a:lnTo>
                    <a:lnTo>
                      <a:pt x="132268" y="139125"/>
                    </a:lnTo>
                    <a:lnTo>
                      <a:pt x="95392" y="139125"/>
                    </a:lnTo>
                    <a:lnTo>
                      <a:pt x="95392" y="42078"/>
                    </a:lnTo>
                    <a:lnTo>
                      <a:pt x="132268" y="42078"/>
                    </a:lnTo>
                    <a:lnTo>
                      <a:pt x="132268" y="55374"/>
                    </a:lnTo>
                    <a:cubicBezTo>
                      <a:pt x="125542" y="57725"/>
                      <a:pt x="120436" y="64374"/>
                      <a:pt x="120436" y="72157"/>
                    </a:cubicBezTo>
                    <a:cubicBezTo>
                      <a:pt x="120436" y="81886"/>
                      <a:pt x="128459" y="89993"/>
                      <a:pt x="138185" y="89993"/>
                    </a:cubicBezTo>
                    <a:cubicBezTo>
                      <a:pt x="145965" y="89993"/>
                      <a:pt x="152692" y="84886"/>
                      <a:pt x="155043" y="78156"/>
                    </a:cubicBezTo>
                    <a:lnTo>
                      <a:pt x="174413" y="78156"/>
                    </a:lnTo>
                    <a:cubicBezTo>
                      <a:pt x="197835" y="78156"/>
                      <a:pt x="216476" y="96804"/>
                      <a:pt x="216476" y="120234"/>
                    </a:cubicBezTo>
                    <a:lnTo>
                      <a:pt x="216476" y="248171"/>
                    </a:lnTo>
                    <a:cubicBezTo>
                      <a:pt x="208939" y="240063"/>
                      <a:pt x="198403" y="235280"/>
                      <a:pt x="186408" y="235280"/>
                    </a:cubicBezTo>
                    <a:lnTo>
                      <a:pt x="150342" y="235280"/>
                    </a:lnTo>
                    <a:lnTo>
                      <a:pt x="150342" y="246549"/>
                    </a:lnTo>
                    <a:lnTo>
                      <a:pt x="168416" y="246549"/>
                    </a:lnTo>
                    <a:lnTo>
                      <a:pt x="168416" y="259359"/>
                    </a:lnTo>
                    <a:lnTo>
                      <a:pt x="59407" y="259359"/>
                    </a:lnTo>
                    <a:lnTo>
                      <a:pt x="59407" y="246549"/>
                    </a:lnTo>
                    <a:lnTo>
                      <a:pt x="126352" y="246549"/>
                    </a:lnTo>
                    <a:lnTo>
                      <a:pt x="126352" y="235280"/>
                    </a:lnTo>
                    <a:lnTo>
                      <a:pt x="48142" y="235280"/>
                    </a:lnTo>
                    <a:lnTo>
                      <a:pt x="48142" y="270629"/>
                    </a:lnTo>
                    <a:lnTo>
                      <a:pt x="179681" y="270629"/>
                    </a:lnTo>
                    <a:lnTo>
                      <a:pt x="179681" y="246549"/>
                    </a:lnTo>
                    <a:lnTo>
                      <a:pt x="186408" y="246549"/>
                    </a:lnTo>
                    <a:cubicBezTo>
                      <a:pt x="203184" y="246549"/>
                      <a:pt x="216476" y="259846"/>
                      <a:pt x="216476" y="276628"/>
                    </a:cubicBezTo>
                    <a:lnTo>
                      <a:pt x="216476" y="307437"/>
                    </a:lnTo>
                    <a:lnTo>
                      <a:pt x="0" y="307437"/>
                    </a:lnTo>
                    <a:lnTo>
                      <a:pt x="0" y="384863"/>
                    </a:lnTo>
                    <a:lnTo>
                      <a:pt x="32419" y="384863"/>
                    </a:lnTo>
                    <a:lnTo>
                      <a:pt x="56490" y="360784"/>
                    </a:lnTo>
                    <a:lnTo>
                      <a:pt x="172144" y="360784"/>
                    </a:lnTo>
                    <a:lnTo>
                      <a:pt x="196215" y="384863"/>
                    </a:lnTo>
                    <a:lnTo>
                      <a:pt x="227904" y="384863"/>
                    </a:lnTo>
                    <a:lnTo>
                      <a:pt x="227904" y="120153"/>
                    </a:lnTo>
                    <a:cubicBezTo>
                      <a:pt x="227580" y="90723"/>
                      <a:pt x="203833" y="66968"/>
                      <a:pt x="174251" y="66968"/>
                    </a:cubicBezTo>
                    <a:lnTo>
                      <a:pt x="174251" y="66968"/>
                    </a:lnTo>
                    <a:close/>
                    <a:moveTo>
                      <a:pt x="131620" y="150475"/>
                    </a:moveTo>
                    <a:cubicBezTo>
                      <a:pt x="129270" y="157205"/>
                      <a:pt x="122300" y="163285"/>
                      <a:pt x="114114" y="163285"/>
                    </a:cubicBezTo>
                    <a:cubicBezTo>
                      <a:pt x="105928" y="163285"/>
                      <a:pt x="98958" y="157286"/>
                      <a:pt x="96608" y="150475"/>
                    </a:cubicBezTo>
                    <a:lnTo>
                      <a:pt x="131620" y="150475"/>
                    </a:lnTo>
                    <a:close/>
                    <a:moveTo>
                      <a:pt x="120111" y="30890"/>
                    </a:moveTo>
                    <a:lnTo>
                      <a:pt x="107306" y="30890"/>
                    </a:lnTo>
                    <a:lnTo>
                      <a:pt x="107306" y="11351"/>
                    </a:lnTo>
                    <a:lnTo>
                      <a:pt x="120111" y="11351"/>
                    </a:lnTo>
                    <a:lnTo>
                      <a:pt x="120111" y="30890"/>
                    </a:lnTo>
                    <a:close/>
                    <a:moveTo>
                      <a:pt x="138185" y="78643"/>
                    </a:moveTo>
                    <a:cubicBezTo>
                      <a:pt x="134700" y="78643"/>
                      <a:pt x="131782" y="75805"/>
                      <a:pt x="131782" y="72238"/>
                    </a:cubicBezTo>
                    <a:cubicBezTo>
                      <a:pt x="131782" y="68671"/>
                      <a:pt x="134619" y="65833"/>
                      <a:pt x="138185" y="65833"/>
                    </a:cubicBezTo>
                    <a:cubicBezTo>
                      <a:pt x="141670" y="65833"/>
                      <a:pt x="144588" y="68671"/>
                      <a:pt x="144588" y="72238"/>
                    </a:cubicBezTo>
                    <a:cubicBezTo>
                      <a:pt x="144588" y="75805"/>
                      <a:pt x="141670" y="78643"/>
                      <a:pt x="138185" y="78643"/>
                    </a:cubicBezTo>
                    <a:lnTo>
                      <a:pt x="138185" y="78643"/>
                    </a:lnTo>
                    <a:close/>
                    <a:moveTo>
                      <a:pt x="27556" y="373837"/>
                    </a:moveTo>
                    <a:lnTo>
                      <a:pt x="11103" y="373837"/>
                    </a:lnTo>
                    <a:lnTo>
                      <a:pt x="11103" y="361027"/>
                    </a:lnTo>
                    <a:lnTo>
                      <a:pt x="40361" y="361027"/>
                    </a:lnTo>
                    <a:lnTo>
                      <a:pt x="27556" y="373837"/>
                    </a:lnTo>
                    <a:close/>
                    <a:moveTo>
                      <a:pt x="216314" y="373837"/>
                    </a:moveTo>
                    <a:lnTo>
                      <a:pt x="200591" y="373837"/>
                    </a:lnTo>
                    <a:lnTo>
                      <a:pt x="187786" y="361027"/>
                    </a:lnTo>
                    <a:lnTo>
                      <a:pt x="216314" y="361027"/>
                    </a:lnTo>
                    <a:lnTo>
                      <a:pt x="216314" y="373837"/>
                    </a:lnTo>
                    <a:close/>
                    <a:moveTo>
                      <a:pt x="216314" y="349758"/>
                    </a:moveTo>
                    <a:lnTo>
                      <a:pt x="11103" y="349758"/>
                    </a:lnTo>
                    <a:lnTo>
                      <a:pt x="11103" y="318949"/>
                    </a:lnTo>
                    <a:lnTo>
                      <a:pt x="216314" y="318949"/>
                    </a:lnTo>
                    <a:lnTo>
                      <a:pt x="216314" y="3497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418733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454880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4490946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34175" y="3581000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50" y="13869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275" y="636025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5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g.wikipedia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hyperlink" Target="https://www.rs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s://nikolaivanov0821.github.io/Interactive-Chemie/static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78" y="-451975"/>
            <a:ext cx="1698947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77975" y="3688075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75" y="16240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Автор: Никола Иванов, </a:t>
            </a:r>
            <a:r>
              <a:rPr lang="en-US" dirty="0"/>
              <a:t>IX</a:t>
            </a:r>
            <a:r>
              <a:rPr lang="bg-BG" dirty="0"/>
              <a:t>Д, </a:t>
            </a:r>
            <a:r>
              <a:rPr lang="bg-BG" dirty="0" err="1"/>
              <a:t>ПМГ„Васил</a:t>
            </a:r>
            <a:r>
              <a:rPr lang="bg-BG" dirty="0"/>
              <a:t> Друмев“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950" y="683450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>
            <a:spLocks noGrp="1"/>
          </p:cNvSpPr>
          <p:nvPr>
            <p:ph type="ctrTitle"/>
          </p:nvPr>
        </p:nvSpPr>
        <p:spPr>
          <a:xfrm>
            <a:off x="1063550" y="1747821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ИНТЕРАКТИВНА</a:t>
            </a:r>
            <a:br>
              <a:rPr lang="bg-BG" dirty="0"/>
            </a:br>
            <a:r>
              <a:rPr lang="bg-BG" dirty="0"/>
              <a:t>ХИМИЯ</a:t>
            </a:r>
            <a:endParaRPr dirty="0"/>
          </a:p>
        </p:txBody>
      </p:sp>
      <p:sp>
        <p:nvSpPr>
          <p:cNvPr id="184" name="Google Shape;184;p34"/>
          <p:cNvSpPr/>
          <p:nvPr/>
        </p:nvSpPr>
        <p:spPr>
          <a:xfrm>
            <a:off x="3616550" y="39727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4225050" y="759650"/>
            <a:ext cx="693900" cy="693900"/>
            <a:chOff x="4225050" y="759650"/>
            <a:chExt cx="693900" cy="693900"/>
          </a:xfrm>
        </p:grpSpPr>
        <p:sp>
          <p:nvSpPr>
            <p:cNvPr id="186" name="Google Shape;186;p34"/>
            <p:cNvSpPr/>
            <p:nvPr/>
          </p:nvSpPr>
          <p:spPr>
            <a:xfrm>
              <a:off x="4225050" y="759650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4403463" y="914055"/>
              <a:ext cx="337074" cy="385106"/>
            </a:xfrm>
            <a:custGeom>
              <a:avLst/>
              <a:gdLst/>
              <a:ahLst/>
              <a:cxnLst/>
              <a:rect l="l" t="t" r="r" b="b"/>
              <a:pathLst>
                <a:path w="337074" h="385106" extrusionOk="0">
                  <a:moveTo>
                    <a:pt x="312274" y="237226"/>
                  </a:moveTo>
                  <a:lnTo>
                    <a:pt x="312274" y="135233"/>
                  </a:lnTo>
                  <a:cubicBezTo>
                    <a:pt x="326376" y="132477"/>
                    <a:pt x="337074" y="120072"/>
                    <a:pt x="337074" y="105235"/>
                  </a:cubicBezTo>
                  <a:cubicBezTo>
                    <a:pt x="337074" y="88372"/>
                    <a:pt x="323296" y="74670"/>
                    <a:pt x="306357" y="74670"/>
                  </a:cubicBezTo>
                  <a:cubicBezTo>
                    <a:pt x="296794" y="74670"/>
                    <a:pt x="288284" y="79048"/>
                    <a:pt x="282692" y="85858"/>
                  </a:cubicBezTo>
                  <a:lnTo>
                    <a:pt x="197836" y="39889"/>
                  </a:lnTo>
                  <a:cubicBezTo>
                    <a:pt x="198808" y="36970"/>
                    <a:pt x="199294" y="33808"/>
                    <a:pt x="199294" y="30565"/>
                  </a:cubicBezTo>
                  <a:cubicBezTo>
                    <a:pt x="199294" y="13702"/>
                    <a:pt x="185516" y="0"/>
                    <a:pt x="168578" y="0"/>
                  </a:cubicBezTo>
                  <a:cubicBezTo>
                    <a:pt x="151639" y="0"/>
                    <a:pt x="137861" y="13702"/>
                    <a:pt x="137861" y="30565"/>
                  </a:cubicBezTo>
                  <a:cubicBezTo>
                    <a:pt x="137861" y="33808"/>
                    <a:pt x="138428" y="36970"/>
                    <a:pt x="139320" y="39970"/>
                  </a:cubicBezTo>
                  <a:lnTo>
                    <a:pt x="54464" y="85940"/>
                  </a:lnTo>
                  <a:cubicBezTo>
                    <a:pt x="48790" y="79129"/>
                    <a:pt x="40280" y="74751"/>
                    <a:pt x="30798" y="74751"/>
                  </a:cubicBezTo>
                  <a:cubicBezTo>
                    <a:pt x="13859" y="74751"/>
                    <a:pt x="0" y="88453"/>
                    <a:pt x="0" y="105316"/>
                  </a:cubicBezTo>
                  <a:cubicBezTo>
                    <a:pt x="0" y="120234"/>
                    <a:pt x="10617" y="132720"/>
                    <a:pt x="24962" y="135314"/>
                  </a:cubicBezTo>
                  <a:lnTo>
                    <a:pt x="24962" y="216552"/>
                  </a:lnTo>
                  <a:lnTo>
                    <a:pt x="36228" y="216552"/>
                  </a:lnTo>
                  <a:lnTo>
                    <a:pt x="36228" y="135314"/>
                  </a:lnTo>
                  <a:cubicBezTo>
                    <a:pt x="41496" y="134341"/>
                    <a:pt x="46521" y="131990"/>
                    <a:pt x="50492" y="128666"/>
                  </a:cubicBezTo>
                  <a:lnTo>
                    <a:pt x="139725" y="181933"/>
                  </a:lnTo>
                  <a:cubicBezTo>
                    <a:pt x="138509" y="185257"/>
                    <a:pt x="137861" y="188824"/>
                    <a:pt x="137861" y="192553"/>
                  </a:cubicBezTo>
                  <a:cubicBezTo>
                    <a:pt x="137861" y="195877"/>
                    <a:pt x="138428" y="199039"/>
                    <a:pt x="139401" y="201958"/>
                  </a:cubicBezTo>
                  <a:lnTo>
                    <a:pt x="54626" y="248009"/>
                  </a:lnTo>
                  <a:cubicBezTo>
                    <a:pt x="49033" y="241117"/>
                    <a:pt x="40442" y="236739"/>
                    <a:pt x="30879" y="236739"/>
                  </a:cubicBezTo>
                  <a:cubicBezTo>
                    <a:pt x="13940" y="236739"/>
                    <a:pt x="162" y="250441"/>
                    <a:pt x="162" y="267305"/>
                  </a:cubicBezTo>
                  <a:cubicBezTo>
                    <a:pt x="162" y="284168"/>
                    <a:pt x="13940" y="297870"/>
                    <a:pt x="30879" y="297870"/>
                  </a:cubicBezTo>
                  <a:cubicBezTo>
                    <a:pt x="39632" y="297870"/>
                    <a:pt x="47575" y="294140"/>
                    <a:pt x="53167" y="288222"/>
                  </a:cubicBezTo>
                  <a:lnTo>
                    <a:pt x="140049" y="343191"/>
                  </a:lnTo>
                  <a:cubicBezTo>
                    <a:pt x="138671" y="346677"/>
                    <a:pt x="137861" y="350488"/>
                    <a:pt x="137861" y="354541"/>
                  </a:cubicBezTo>
                  <a:cubicBezTo>
                    <a:pt x="137861" y="371405"/>
                    <a:pt x="151639" y="385107"/>
                    <a:pt x="168497" y="385107"/>
                  </a:cubicBezTo>
                  <a:cubicBezTo>
                    <a:pt x="185435" y="385107"/>
                    <a:pt x="199213" y="371405"/>
                    <a:pt x="199213" y="354541"/>
                  </a:cubicBezTo>
                  <a:cubicBezTo>
                    <a:pt x="199213" y="350569"/>
                    <a:pt x="198403" y="346677"/>
                    <a:pt x="197025" y="343191"/>
                  </a:cubicBezTo>
                  <a:lnTo>
                    <a:pt x="283907" y="288222"/>
                  </a:lnTo>
                  <a:cubicBezTo>
                    <a:pt x="289500" y="294140"/>
                    <a:pt x="297442" y="297870"/>
                    <a:pt x="306195" y="297870"/>
                  </a:cubicBezTo>
                  <a:cubicBezTo>
                    <a:pt x="323134" y="297870"/>
                    <a:pt x="336912" y="284168"/>
                    <a:pt x="336912" y="267305"/>
                  </a:cubicBezTo>
                  <a:cubicBezTo>
                    <a:pt x="337074" y="252387"/>
                    <a:pt x="326376" y="239982"/>
                    <a:pt x="312274" y="237226"/>
                  </a:cubicBezTo>
                  <a:lnTo>
                    <a:pt x="312274" y="237226"/>
                  </a:lnTo>
                  <a:close/>
                  <a:moveTo>
                    <a:pt x="30960" y="124531"/>
                  </a:moveTo>
                  <a:cubicBezTo>
                    <a:pt x="20262" y="124531"/>
                    <a:pt x="11590" y="115856"/>
                    <a:pt x="11590" y="105235"/>
                  </a:cubicBezTo>
                  <a:cubicBezTo>
                    <a:pt x="11590" y="94615"/>
                    <a:pt x="20262" y="85940"/>
                    <a:pt x="30960" y="85940"/>
                  </a:cubicBezTo>
                  <a:cubicBezTo>
                    <a:pt x="41658" y="85940"/>
                    <a:pt x="50330" y="94615"/>
                    <a:pt x="50330" y="105235"/>
                  </a:cubicBezTo>
                  <a:cubicBezTo>
                    <a:pt x="50330" y="115937"/>
                    <a:pt x="41658" y="124531"/>
                    <a:pt x="30960" y="124531"/>
                  </a:cubicBezTo>
                  <a:lnTo>
                    <a:pt x="30960" y="124531"/>
                  </a:lnTo>
                  <a:close/>
                  <a:moveTo>
                    <a:pt x="30960" y="286519"/>
                  </a:moveTo>
                  <a:cubicBezTo>
                    <a:pt x="20262" y="286519"/>
                    <a:pt x="11590" y="277844"/>
                    <a:pt x="11590" y="267223"/>
                  </a:cubicBezTo>
                  <a:cubicBezTo>
                    <a:pt x="11590" y="256603"/>
                    <a:pt x="20262" y="247928"/>
                    <a:pt x="30960" y="247928"/>
                  </a:cubicBezTo>
                  <a:cubicBezTo>
                    <a:pt x="41658" y="247928"/>
                    <a:pt x="50330" y="256603"/>
                    <a:pt x="50330" y="267223"/>
                  </a:cubicBezTo>
                  <a:cubicBezTo>
                    <a:pt x="50330" y="277844"/>
                    <a:pt x="41658" y="286519"/>
                    <a:pt x="30960" y="286519"/>
                  </a:cubicBezTo>
                  <a:lnTo>
                    <a:pt x="30960" y="286519"/>
                  </a:lnTo>
                  <a:close/>
                  <a:moveTo>
                    <a:pt x="306357" y="86021"/>
                  </a:moveTo>
                  <a:cubicBezTo>
                    <a:pt x="317056" y="86021"/>
                    <a:pt x="325728" y="94696"/>
                    <a:pt x="325728" y="105316"/>
                  </a:cubicBezTo>
                  <a:cubicBezTo>
                    <a:pt x="325728" y="115937"/>
                    <a:pt x="317056" y="124612"/>
                    <a:pt x="306357" y="124612"/>
                  </a:cubicBezTo>
                  <a:cubicBezTo>
                    <a:pt x="295659" y="124612"/>
                    <a:pt x="286987" y="115937"/>
                    <a:pt x="286987" y="105316"/>
                  </a:cubicBezTo>
                  <a:cubicBezTo>
                    <a:pt x="286987" y="94615"/>
                    <a:pt x="295659" y="86021"/>
                    <a:pt x="306357" y="86021"/>
                  </a:cubicBezTo>
                  <a:lnTo>
                    <a:pt x="306357" y="86021"/>
                  </a:lnTo>
                  <a:close/>
                  <a:moveTo>
                    <a:pt x="168659" y="11269"/>
                  </a:moveTo>
                  <a:cubicBezTo>
                    <a:pt x="179357" y="11269"/>
                    <a:pt x="188029" y="19944"/>
                    <a:pt x="188029" y="30565"/>
                  </a:cubicBezTo>
                  <a:cubicBezTo>
                    <a:pt x="188029" y="41186"/>
                    <a:pt x="179357" y="49861"/>
                    <a:pt x="168659" y="49861"/>
                  </a:cubicBezTo>
                  <a:cubicBezTo>
                    <a:pt x="157961" y="49861"/>
                    <a:pt x="149288" y="41186"/>
                    <a:pt x="149288" y="30565"/>
                  </a:cubicBezTo>
                  <a:cubicBezTo>
                    <a:pt x="149207" y="19863"/>
                    <a:pt x="157961" y="11269"/>
                    <a:pt x="168659" y="11269"/>
                  </a:cubicBezTo>
                  <a:lnTo>
                    <a:pt x="168659" y="11269"/>
                  </a:lnTo>
                  <a:close/>
                  <a:moveTo>
                    <a:pt x="57949" y="119829"/>
                  </a:moveTo>
                  <a:cubicBezTo>
                    <a:pt x="60299" y="115532"/>
                    <a:pt x="61677" y="110586"/>
                    <a:pt x="61677" y="105316"/>
                  </a:cubicBezTo>
                  <a:cubicBezTo>
                    <a:pt x="61677" y="101992"/>
                    <a:pt x="61109" y="98831"/>
                    <a:pt x="60137" y="95831"/>
                  </a:cubicBezTo>
                  <a:lnTo>
                    <a:pt x="144750" y="49861"/>
                  </a:lnTo>
                  <a:cubicBezTo>
                    <a:pt x="149207" y="55374"/>
                    <a:pt x="155934" y="59266"/>
                    <a:pt x="162661" y="60563"/>
                  </a:cubicBezTo>
                  <a:lnTo>
                    <a:pt x="162661" y="144395"/>
                  </a:lnTo>
                  <a:lnTo>
                    <a:pt x="173927" y="144395"/>
                  </a:lnTo>
                  <a:lnTo>
                    <a:pt x="173927" y="60563"/>
                  </a:lnTo>
                  <a:cubicBezTo>
                    <a:pt x="181464" y="59185"/>
                    <a:pt x="187786" y="55293"/>
                    <a:pt x="192243" y="49780"/>
                  </a:cubicBezTo>
                  <a:lnTo>
                    <a:pt x="277099" y="95750"/>
                  </a:lnTo>
                  <a:cubicBezTo>
                    <a:pt x="276127" y="98749"/>
                    <a:pt x="275641" y="101911"/>
                    <a:pt x="275641" y="105235"/>
                  </a:cubicBezTo>
                  <a:cubicBezTo>
                    <a:pt x="275641" y="110505"/>
                    <a:pt x="277018" y="115451"/>
                    <a:pt x="279369" y="119748"/>
                  </a:cubicBezTo>
                  <a:lnTo>
                    <a:pt x="191595" y="172203"/>
                  </a:lnTo>
                  <a:cubicBezTo>
                    <a:pt x="186003" y="165880"/>
                    <a:pt x="177817" y="161907"/>
                    <a:pt x="168659" y="161907"/>
                  </a:cubicBezTo>
                  <a:cubicBezTo>
                    <a:pt x="159500" y="161907"/>
                    <a:pt x="151315" y="165880"/>
                    <a:pt x="145722" y="172203"/>
                  </a:cubicBezTo>
                  <a:lnTo>
                    <a:pt x="57949" y="119829"/>
                  </a:lnTo>
                  <a:close/>
                  <a:moveTo>
                    <a:pt x="188029" y="192472"/>
                  </a:moveTo>
                  <a:cubicBezTo>
                    <a:pt x="188029" y="203093"/>
                    <a:pt x="179357" y="211768"/>
                    <a:pt x="168659" y="211768"/>
                  </a:cubicBezTo>
                  <a:cubicBezTo>
                    <a:pt x="157961" y="211768"/>
                    <a:pt x="149288" y="203093"/>
                    <a:pt x="149288" y="192472"/>
                  </a:cubicBezTo>
                  <a:cubicBezTo>
                    <a:pt x="149288" y="181851"/>
                    <a:pt x="157961" y="173176"/>
                    <a:pt x="168659" y="173176"/>
                  </a:cubicBezTo>
                  <a:cubicBezTo>
                    <a:pt x="179357" y="173176"/>
                    <a:pt x="188029" y="181851"/>
                    <a:pt x="188029" y="192472"/>
                  </a:cubicBezTo>
                  <a:lnTo>
                    <a:pt x="188029" y="192472"/>
                  </a:lnTo>
                  <a:close/>
                  <a:moveTo>
                    <a:pt x="146047" y="333624"/>
                  </a:moveTo>
                  <a:lnTo>
                    <a:pt x="59326" y="278736"/>
                  </a:lnTo>
                  <a:cubicBezTo>
                    <a:pt x="60785" y="275169"/>
                    <a:pt x="61596" y="271358"/>
                    <a:pt x="61596" y="267305"/>
                  </a:cubicBezTo>
                  <a:cubicBezTo>
                    <a:pt x="61596" y="263980"/>
                    <a:pt x="61028" y="260819"/>
                    <a:pt x="60137" y="257900"/>
                  </a:cubicBezTo>
                  <a:lnTo>
                    <a:pt x="144750" y="211849"/>
                  </a:lnTo>
                  <a:cubicBezTo>
                    <a:pt x="149207" y="217362"/>
                    <a:pt x="155934" y="221254"/>
                    <a:pt x="162661" y="222551"/>
                  </a:cubicBezTo>
                  <a:lnTo>
                    <a:pt x="162661" y="324463"/>
                  </a:lnTo>
                  <a:cubicBezTo>
                    <a:pt x="156583" y="325679"/>
                    <a:pt x="150423" y="328922"/>
                    <a:pt x="146047" y="333624"/>
                  </a:cubicBezTo>
                  <a:lnTo>
                    <a:pt x="146047" y="333624"/>
                  </a:lnTo>
                  <a:close/>
                  <a:moveTo>
                    <a:pt x="168659" y="373756"/>
                  </a:moveTo>
                  <a:cubicBezTo>
                    <a:pt x="157961" y="373756"/>
                    <a:pt x="149288" y="365081"/>
                    <a:pt x="149288" y="354460"/>
                  </a:cubicBezTo>
                  <a:cubicBezTo>
                    <a:pt x="149288" y="343840"/>
                    <a:pt x="157961" y="335164"/>
                    <a:pt x="168659" y="335164"/>
                  </a:cubicBezTo>
                  <a:cubicBezTo>
                    <a:pt x="179357" y="335164"/>
                    <a:pt x="188029" y="343840"/>
                    <a:pt x="188029" y="354460"/>
                  </a:cubicBezTo>
                  <a:cubicBezTo>
                    <a:pt x="188029" y="365081"/>
                    <a:pt x="179357" y="373756"/>
                    <a:pt x="168659" y="373756"/>
                  </a:cubicBezTo>
                  <a:lnTo>
                    <a:pt x="168659" y="373756"/>
                  </a:lnTo>
                  <a:close/>
                  <a:moveTo>
                    <a:pt x="275722" y="267223"/>
                  </a:moveTo>
                  <a:cubicBezTo>
                    <a:pt x="275722" y="271277"/>
                    <a:pt x="276451" y="275169"/>
                    <a:pt x="277910" y="278655"/>
                  </a:cubicBezTo>
                  <a:lnTo>
                    <a:pt x="190947" y="333543"/>
                  </a:lnTo>
                  <a:cubicBezTo>
                    <a:pt x="186570" y="328841"/>
                    <a:pt x="180735" y="325598"/>
                    <a:pt x="174008" y="324381"/>
                  </a:cubicBezTo>
                  <a:lnTo>
                    <a:pt x="174008" y="222551"/>
                  </a:lnTo>
                  <a:cubicBezTo>
                    <a:pt x="181545" y="221173"/>
                    <a:pt x="187786" y="217281"/>
                    <a:pt x="192324" y="211849"/>
                  </a:cubicBezTo>
                  <a:lnTo>
                    <a:pt x="262187" y="249711"/>
                  </a:lnTo>
                  <a:lnTo>
                    <a:pt x="267617" y="239820"/>
                  </a:lnTo>
                  <a:lnTo>
                    <a:pt x="197917" y="201958"/>
                  </a:lnTo>
                  <a:cubicBezTo>
                    <a:pt x="198889" y="198958"/>
                    <a:pt x="199456" y="195796"/>
                    <a:pt x="199456" y="192553"/>
                  </a:cubicBezTo>
                  <a:cubicBezTo>
                    <a:pt x="199456" y="188824"/>
                    <a:pt x="198808" y="185257"/>
                    <a:pt x="197511" y="181933"/>
                  </a:cubicBezTo>
                  <a:lnTo>
                    <a:pt x="286744" y="128666"/>
                  </a:lnTo>
                  <a:cubicBezTo>
                    <a:pt x="290796" y="132071"/>
                    <a:pt x="295659" y="134423"/>
                    <a:pt x="301089" y="135395"/>
                  </a:cubicBezTo>
                  <a:lnTo>
                    <a:pt x="301089" y="237226"/>
                  </a:lnTo>
                  <a:cubicBezTo>
                    <a:pt x="286582" y="239739"/>
                    <a:pt x="275722" y="252225"/>
                    <a:pt x="275722" y="267223"/>
                  </a:cubicBezTo>
                  <a:lnTo>
                    <a:pt x="275722" y="267223"/>
                  </a:lnTo>
                  <a:close/>
                  <a:moveTo>
                    <a:pt x="306357" y="286519"/>
                  </a:moveTo>
                  <a:cubicBezTo>
                    <a:pt x="295659" y="286519"/>
                    <a:pt x="286987" y="277844"/>
                    <a:pt x="286987" y="267223"/>
                  </a:cubicBezTo>
                  <a:cubicBezTo>
                    <a:pt x="286987" y="256603"/>
                    <a:pt x="295659" y="247928"/>
                    <a:pt x="306357" y="247928"/>
                  </a:cubicBezTo>
                  <a:cubicBezTo>
                    <a:pt x="317056" y="247928"/>
                    <a:pt x="325728" y="256603"/>
                    <a:pt x="325728" y="267223"/>
                  </a:cubicBezTo>
                  <a:cubicBezTo>
                    <a:pt x="325809" y="277844"/>
                    <a:pt x="317056" y="286519"/>
                    <a:pt x="306357" y="286519"/>
                  </a:cubicBezTo>
                  <a:lnTo>
                    <a:pt x="306357" y="2865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D1EF26-8226-041E-649F-2438F9928134}"/>
              </a:ext>
            </a:extLst>
          </p:cNvPr>
          <p:cNvSpPr txBox="1"/>
          <p:nvPr/>
        </p:nvSpPr>
        <p:spPr>
          <a:xfrm>
            <a:off x="1091999" y="1375144"/>
            <a:ext cx="235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НОИТ 2024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27FB6AF-B0E1-92D7-D6AE-D3191E8EE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630" y="1375144"/>
            <a:ext cx="1458872" cy="141797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ED880BA-9E11-36AB-E61A-B2A0AC8D2FDF}"/>
              </a:ext>
            </a:extLst>
          </p:cNvPr>
          <p:cNvSpPr txBox="1"/>
          <p:nvPr/>
        </p:nvSpPr>
        <p:spPr>
          <a:xfrm>
            <a:off x="1058273" y="3104593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 №272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4245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“Интерактивна химия” представлява уеб приложение, имащо за цел да помогне на учениците с усвояването на учебния материал по химия и опазване на околната среда. Той прави усвояването лесно и интересно. Проектът визуализира периодичната таблица и  информация за всички изучени химични елементи. </a:t>
            </a:r>
            <a:endParaRPr dirty="0"/>
          </a:p>
        </p:txBody>
      </p:sp>
      <p:pic>
        <p:nvPicPr>
          <p:cNvPr id="7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86" y="2907655"/>
            <a:ext cx="1266225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7C23590-5153-22F1-0F30-64F8676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3" y="2445251"/>
            <a:ext cx="5238307" cy="2499109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25" y="749813"/>
            <a:ext cx="23241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</a:t>
            </a: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720000" y="1414309"/>
            <a:ext cx="6481786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Проекта е предназначен за </a:t>
            </a:r>
            <a:r>
              <a:rPr lang="ru-RU" dirty="0" err="1"/>
              <a:t>учениците</a:t>
            </a:r>
            <a:r>
              <a:rPr lang="ru-RU" dirty="0"/>
              <a:t> от 7-ми до 10-ти клас, </a:t>
            </a:r>
            <a:r>
              <a:rPr lang="ru-RU" dirty="0" err="1"/>
              <a:t>изучаващи</a:t>
            </a:r>
            <a:r>
              <a:rPr lang="ru-RU" dirty="0"/>
              <a:t> химия и </a:t>
            </a:r>
            <a:r>
              <a:rPr lang="ru-RU" dirty="0" err="1"/>
              <a:t>опазване</a:t>
            </a:r>
            <a:r>
              <a:rPr lang="ru-RU" dirty="0"/>
              <a:t> на </a:t>
            </a:r>
            <a:r>
              <a:rPr lang="ru-RU" dirty="0" err="1"/>
              <a:t>околната</a:t>
            </a:r>
            <a:r>
              <a:rPr lang="ru-RU" dirty="0"/>
              <a:t> среда. </a:t>
            </a:r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2"/>
          </p:nvPr>
        </p:nvSpPr>
        <p:spPr>
          <a:xfrm>
            <a:off x="4444835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208" y="2419450"/>
            <a:ext cx="2390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447" name="Google Shape;1447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</a:rPr>
              <a:t>Visual Studio Code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Microsoft Office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Firebase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JavaScript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HTML/CSS</a:t>
            </a:r>
            <a:endParaRPr b="1" dirty="0"/>
          </a:p>
        </p:txBody>
      </p:sp>
      <p:pic>
        <p:nvPicPr>
          <p:cNvPr id="1448" name="Google Shape;1448;p70"/>
          <p:cNvPicPr preferRelativeResize="0"/>
          <p:nvPr/>
        </p:nvPicPr>
        <p:blipFill rotWithShape="1">
          <a:blip r:embed="rId3">
            <a:alphaModFix/>
          </a:blip>
          <a:srcRect l="17519" t="17519" r="17519" b="17519"/>
          <a:stretch/>
        </p:blipFill>
        <p:spPr>
          <a:xfrm>
            <a:off x="6380049" y="3473826"/>
            <a:ext cx="1734375" cy="1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C00C64-2ACA-3245-41E8-D9E78C3A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672" y="1189574"/>
            <a:ext cx="4578753" cy="173437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0F15DF4-4201-A2EB-1CA1-DEF675EE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135" y="3036206"/>
            <a:ext cx="1853294" cy="185329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BCC87D6-A77C-4390-6F6B-84635E06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573" y="24511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ЛИТЕРАТУРА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1"/>
          </p:nvPr>
        </p:nvSpPr>
        <p:spPr>
          <a:xfrm>
            <a:off x="739735" y="1349209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bg-BG" dirty="0"/>
              <a:t> </a:t>
            </a:r>
            <a:r>
              <a:rPr lang="en-US" dirty="0">
                <a:hlinkClick r:id="rId3"/>
              </a:rPr>
              <a:t>https://bg.wikipedia.org/</a:t>
            </a:r>
            <a:r>
              <a:rPr lang="bg-BG" dirty="0"/>
              <a:t> </a:t>
            </a:r>
            <a:endParaRPr lang="en-US" dirty="0"/>
          </a:p>
          <a:p>
            <a:pPr marL="0" indent="0">
              <a:buSzPts val="1100"/>
              <a:buNone/>
            </a:pPr>
            <a:r>
              <a:rPr lang="en-US" dirty="0"/>
              <a:t>   </a:t>
            </a:r>
            <a:r>
              <a:rPr lang="bg-BG" dirty="0"/>
              <a:t>Статии за различните химични елементи в Уикипедия</a:t>
            </a:r>
          </a:p>
          <a:p>
            <a:pPr marL="0" indent="0">
              <a:buSzPts val="1100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https://www.rsc.org/</a:t>
            </a:r>
            <a:r>
              <a:rPr lang="en-US" dirty="0"/>
              <a:t> </a:t>
            </a:r>
          </a:p>
          <a:p>
            <a:pPr marL="0" indent="0">
              <a:buSzPts val="1100"/>
              <a:buNone/>
            </a:pPr>
            <a:r>
              <a:rPr lang="en-US" dirty="0"/>
              <a:t>   </a:t>
            </a:r>
            <a:r>
              <a:rPr lang="ru-RU" dirty="0"/>
              <a:t>Официален </a:t>
            </a:r>
            <a:r>
              <a:rPr lang="ru-RU" dirty="0" err="1"/>
              <a:t>уебсайт</a:t>
            </a:r>
            <a:r>
              <a:rPr lang="ru-RU" dirty="0"/>
              <a:t> на </a:t>
            </a:r>
            <a:r>
              <a:rPr lang="ru-RU" dirty="0" err="1"/>
              <a:t>Кралското</a:t>
            </a:r>
            <a:r>
              <a:rPr lang="ru-RU" dirty="0"/>
              <a:t> общество по химия </a:t>
            </a:r>
            <a:endParaRPr dirty="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57" y="13141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423" y="2255531"/>
            <a:ext cx="1323975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014" y="1656995"/>
            <a:ext cx="91130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5;p39">
            <a:extLst>
              <a:ext uri="{FF2B5EF4-FFF2-40B4-BE49-F238E27FC236}">
                <a16:creationId xmlns:a16="http://schemas.microsoft.com/office/drawing/2014/main" id="{B639288C-1E16-8DB6-0570-2F8A60FBF2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13" y="2692105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7" y="2024168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ctrTitle"/>
          </p:nvPr>
        </p:nvSpPr>
        <p:spPr>
          <a:xfrm>
            <a:off x="1977950" y="173092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ДЕМОНСТРАЦИЯ</a:t>
            </a:r>
            <a:endParaRPr sz="4800" dirty="0"/>
          </a:p>
        </p:txBody>
      </p:sp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53D7FD4-D1F9-CD74-0AF9-C2A97666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288" y="2021133"/>
            <a:ext cx="6562500" cy="4758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https://nikolaivanov0821.github.io/Interactive-Chemie/static/table.html</a:t>
            </a:r>
            <a:endParaRPr lang="bg-BG" dirty="0"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46845">
            <a:off x="76203" y="776749"/>
            <a:ext cx="1698948" cy="19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545" y="3319818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emical Kinetics and Equilibrium - Chemistry - 12th grade by Slidesgo">
  <a:themeElements>
    <a:clrScheme name="Simple Light">
      <a:dk1>
        <a:srgbClr val="222222"/>
      </a:dk1>
      <a:lt1>
        <a:srgbClr val="FAFAFA"/>
      </a:lt1>
      <a:dk2>
        <a:srgbClr val="595959"/>
      </a:dk2>
      <a:lt2>
        <a:srgbClr val="EEEEEE"/>
      </a:lt2>
      <a:accent1>
        <a:srgbClr val="64FFED"/>
      </a:accent1>
      <a:accent2>
        <a:srgbClr val="99FFBD"/>
      </a:accent2>
      <a:accent3>
        <a:srgbClr val="DBFCE9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154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Calibri</vt:lpstr>
      <vt:lpstr>Arimo</vt:lpstr>
      <vt:lpstr>Nunito Light</vt:lpstr>
      <vt:lpstr>Arial</vt:lpstr>
      <vt:lpstr>Lato</vt:lpstr>
      <vt:lpstr>Chemical Kinetics and Equilibrium - Chemistry - 12th grade by Slidesgo</vt:lpstr>
      <vt:lpstr>ИНТЕРАКТИВНА ХИМИЯ</vt:lpstr>
      <vt:lpstr>Цели</vt:lpstr>
      <vt:lpstr>Предназначение</vt:lpstr>
      <vt:lpstr>ИЗПОЛЗВАНИ ТЕХНОЛОГИИ</vt:lpstr>
      <vt:lpstr>ИЗПОЛЗВАНА ЛИТЕРАТУРА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 ХИМИЯ</dc:title>
  <dc:creator>User</dc:creator>
  <cp:lastModifiedBy>Никола К. Иванов</cp:lastModifiedBy>
  <cp:revision>10</cp:revision>
  <dcterms:modified xsi:type="dcterms:W3CDTF">2024-01-18T09:00:48Z</dcterms:modified>
</cp:coreProperties>
</file>