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72" r:id="rId4"/>
    <p:sldId id="259" r:id="rId5"/>
    <p:sldId id="263" r:id="rId6"/>
    <p:sldId id="280" r:id="rId7"/>
    <p:sldId id="273" r:id="rId8"/>
    <p:sldId id="281" r:id="rId9"/>
    <p:sldId id="267" r:id="rId10"/>
    <p:sldId id="282" r:id="rId11"/>
    <p:sldId id="261" r:id="rId12"/>
    <p:sldId id="283" r:id="rId13"/>
    <p:sldId id="286" r:id="rId14"/>
    <p:sldId id="284" r:id="rId15"/>
    <p:sldId id="264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FF9800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17FEE-37B4-4948-B508-6BA4734BA5DA}">
  <a:tblStyle styleId="{0AD17FEE-37B4-4948-B508-6BA4734BA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0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0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47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185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9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2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412374"/>
            <a:ext cx="8270895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400" dirty="0"/>
              <a:t>Пројекат из Принципа софтверског инжењерства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D4C1C-654C-4483-B394-DCDAA1224048}"/>
              </a:ext>
            </a:extLst>
          </p:cNvPr>
          <p:cNvSpPr txBox="1"/>
          <p:nvPr/>
        </p:nvSpPr>
        <p:spPr>
          <a:xfrm>
            <a:off x="-41296" y="3722335"/>
            <a:ext cx="520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solidFill>
                  <a:schemeClr val="bg1"/>
                </a:solidFill>
              </a:rPr>
              <a:t>Електротехнички факултет, Универзитет у Београду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Формална инспекција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7509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67576C-473B-41ED-A687-E583DA82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67" y="2166027"/>
            <a:ext cx="3498815" cy="2413816"/>
          </a:xfrm>
          <a:prstGeom prst="rect">
            <a:avLst/>
          </a:prstGeom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Четврта фаза</a:t>
            </a:r>
            <a:endParaRPr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75128"/>
            <a:ext cx="6132600" cy="2897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Модератор: Андрија Цицовић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Записничар: Никола Јовановић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Инспектори: сви чланови тима</a:t>
            </a:r>
            <a:endParaRPr lang="en-US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Уводни састанак уживо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Пропратни </a:t>
            </a:r>
            <a:r>
              <a:rPr lang="en-US" i="1" dirty="0"/>
              <a:t>online </a:t>
            </a:r>
            <a:r>
              <a:rPr lang="sr-Cyrl-RS" dirty="0"/>
              <a:t>састанак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sr-Cyrl-RS" dirty="0"/>
              <a:t>Спајање документације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2" name="Shape 288">
            <a:extLst>
              <a:ext uri="{FF2B5EF4-FFF2-40B4-BE49-F238E27FC236}">
                <a16:creationId xmlns:a16="http://schemas.microsoft.com/office/drawing/2014/main" id="{7904BACA-F170-4570-988C-D36BD716508D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13" name="Shape 289">
              <a:extLst>
                <a:ext uri="{FF2B5EF4-FFF2-40B4-BE49-F238E27FC236}">
                  <a16:creationId xmlns:a16="http://schemas.microsoft.com/office/drawing/2014/main" id="{6AB3A505-A70C-41B6-AE39-F1F96AA4B9F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90">
              <a:extLst>
                <a:ext uri="{FF2B5EF4-FFF2-40B4-BE49-F238E27FC236}">
                  <a16:creationId xmlns:a16="http://schemas.microsoft.com/office/drawing/2014/main" id="{BC689B78-AF04-4A74-83AB-305D0269417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91">
              <a:extLst>
                <a:ext uri="{FF2B5EF4-FFF2-40B4-BE49-F238E27FC236}">
                  <a16:creationId xmlns:a16="http://schemas.microsoft.com/office/drawing/2014/main" id="{3AC595F8-9372-4269-B7E3-0C5C670247E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92">
              <a:extLst>
                <a:ext uri="{FF2B5EF4-FFF2-40B4-BE49-F238E27FC236}">
                  <a16:creationId xmlns:a16="http://schemas.microsoft.com/office/drawing/2014/main" id="{F5B711E8-6FBF-4079-A822-D7C5725DFE1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93">
              <a:extLst>
                <a:ext uri="{FF2B5EF4-FFF2-40B4-BE49-F238E27FC236}">
                  <a16:creationId xmlns:a16="http://schemas.microsoft.com/office/drawing/2014/main" id="{8503E788-0A10-4A43-A681-22847261012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94">
              <a:extLst>
                <a:ext uri="{FF2B5EF4-FFF2-40B4-BE49-F238E27FC236}">
                  <a16:creationId xmlns:a16="http://schemas.microsoft.com/office/drawing/2014/main" id="{8F099F58-AA42-4129-99B6-EACFACAF9D7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295">
              <a:extLst>
                <a:ext uri="{FF2B5EF4-FFF2-40B4-BE49-F238E27FC236}">
                  <a16:creationId xmlns:a16="http://schemas.microsoft.com/office/drawing/2014/main" id="{04055999-BB35-4583-A4AC-8FAA8BEA7DC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Моделовање апликације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8651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250">
            <a:extLst>
              <a:ext uri="{FF2B5EF4-FFF2-40B4-BE49-F238E27FC236}">
                <a16:creationId xmlns:a16="http://schemas.microsoft.com/office/drawing/2014/main" id="{863BCA9D-AC6C-4CC6-821D-89E39E25B6DE}"/>
              </a:ext>
            </a:extLst>
          </p:cNvPr>
          <p:cNvGrpSpPr/>
          <p:nvPr/>
        </p:nvGrpSpPr>
        <p:grpSpPr>
          <a:xfrm>
            <a:off x="7516761" y="392575"/>
            <a:ext cx="1588639" cy="1588655"/>
            <a:chOff x="6643075" y="3664250"/>
            <a:chExt cx="407950" cy="407975"/>
          </a:xfrm>
        </p:grpSpPr>
        <p:sp>
          <p:nvSpPr>
            <p:cNvPr id="20" name="Shape 251">
              <a:extLst>
                <a:ext uri="{FF2B5EF4-FFF2-40B4-BE49-F238E27FC236}">
                  <a16:creationId xmlns:a16="http://schemas.microsoft.com/office/drawing/2014/main" id="{4FD693A7-8BFC-4C71-B3DB-2AA2FC4DA369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52">
              <a:extLst>
                <a:ext uri="{FF2B5EF4-FFF2-40B4-BE49-F238E27FC236}">
                  <a16:creationId xmlns:a16="http://schemas.microsoft.com/office/drawing/2014/main" id="{C5D9B96A-352B-4B45-A884-2A17554354BE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Пета фаза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Технологије и алати</a:t>
            </a:r>
          </a:p>
          <a:p>
            <a:pPr marL="342900" indent="-342900"/>
            <a:r>
              <a:rPr lang="en-US" sz="1400" dirty="0"/>
              <a:t>UML 2.0</a:t>
            </a:r>
            <a:endParaRPr lang="sr-Cyrl-RS" sz="1400" dirty="0"/>
          </a:p>
          <a:p>
            <a:pPr marL="342900" indent="-342900"/>
            <a:r>
              <a:rPr lang="en-US" sz="1400" dirty="0" err="1"/>
              <a:t>StarUML</a:t>
            </a:r>
            <a:r>
              <a:rPr lang="en-US" sz="1400" dirty="0"/>
              <a:t> v1</a:t>
            </a:r>
            <a:endParaRPr lang="sr-Cyrl-RS" sz="1400" dirty="0"/>
          </a:p>
          <a:p>
            <a:pPr marL="342900" indent="-342900"/>
            <a:r>
              <a:rPr lang="en-US" sz="1400" dirty="0"/>
              <a:t>Web Application Extension (WAE) </a:t>
            </a:r>
            <a:r>
              <a:rPr lang="en-US" sz="1400" dirty="0" err="1"/>
              <a:t>StarUML</a:t>
            </a:r>
            <a:r>
              <a:rPr lang="en-US" sz="1400" dirty="0"/>
              <a:t> Module</a:t>
            </a:r>
            <a:endParaRPr lang="sr-Cyrl-RS" sz="1400" dirty="0"/>
          </a:p>
        </p:txBody>
      </p:sp>
      <p:sp>
        <p:nvSpPr>
          <p:cNvPr id="22" name="Shape 269">
            <a:extLst>
              <a:ext uri="{FF2B5EF4-FFF2-40B4-BE49-F238E27FC236}">
                <a16:creationId xmlns:a16="http://schemas.microsoft.com/office/drawing/2014/main" id="{1816091B-5671-4C5C-B261-C39BD1DE6438}"/>
              </a:ext>
            </a:extLst>
          </p:cNvPr>
          <p:cNvSpPr txBox="1">
            <a:spLocks/>
          </p:cNvSpPr>
          <p:nvPr/>
        </p:nvSpPr>
        <p:spPr>
          <a:xfrm>
            <a:off x="1017692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UML </a:t>
            </a:r>
            <a:r>
              <a:rPr lang="sr-Cyrl-RS" b="1" dirty="0"/>
              <a:t>моделовање</a:t>
            </a:r>
          </a:p>
          <a:p>
            <a:pPr marL="342900" indent="-342900"/>
            <a:r>
              <a:rPr lang="sr-Cyrl-RS" sz="1400" dirty="0"/>
              <a:t>Андрија Цицовић</a:t>
            </a:r>
          </a:p>
          <a:p>
            <a:pPr marL="342900" indent="-342900"/>
            <a:r>
              <a:rPr lang="sr-Cyrl-RS" sz="1400" dirty="0"/>
              <a:t>Филип Мандић</a:t>
            </a:r>
          </a:p>
          <a:p>
            <a:pPr marL="342900" indent="-342900"/>
            <a:r>
              <a:rPr lang="sr-Cyrl-RS" sz="1400" dirty="0"/>
              <a:t>Сценарији случајева коришћења равномерно подељени међу члановима тима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85DD9-C29F-46D2-AC20-94D709F5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86" y="3393205"/>
            <a:ext cx="1487400" cy="164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EC43E-7DBE-4C21-BF7A-624D5A415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92" y="3363461"/>
            <a:ext cx="1588639" cy="15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Фаза имплементације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9495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Шеста фаза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3150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/>
              <a:t>Frontend</a:t>
            </a:r>
            <a:r>
              <a:rPr lang="sr-Cyrl-RS" b="1" i="1" dirty="0"/>
              <a:t> </a:t>
            </a:r>
            <a:r>
              <a:rPr lang="sr-Cyrl-RS" b="1" dirty="0"/>
              <a:t>део апликације</a:t>
            </a:r>
            <a:endParaRPr b="1" i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Немања Симовић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HTML5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CSS3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Bootstrap 4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JavaScript</a:t>
            </a:r>
            <a:endParaRPr lang="sr-Cyrl-RS" sz="1400" dirty="0"/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2184178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i="1" dirty="0"/>
              <a:t>Backend</a:t>
            </a:r>
            <a:r>
              <a:rPr lang="sr-Cyrl-RS" b="1" i="1" dirty="0"/>
              <a:t> </a:t>
            </a:r>
            <a:r>
              <a:rPr lang="sr-Cyrl-RS" b="1" dirty="0"/>
              <a:t>део апликације</a:t>
            </a:r>
            <a:endParaRPr b="1" i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Никола Јовановић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Филип Мандић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Node.js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JavaScript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endParaRPr sz="1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5" name="Shape 239">
            <a:extLst>
              <a:ext uri="{FF2B5EF4-FFF2-40B4-BE49-F238E27FC236}">
                <a16:creationId xmlns:a16="http://schemas.microsoft.com/office/drawing/2014/main" id="{7D7D838A-DD3C-4F1D-91D1-77892BE3C80A}"/>
              </a:ext>
            </a:extLst>
          </p:cNvPr>
          <p:cNvGrpSpPr/>
          <p:nvPr/>
        </p:nvGrpSpPr>
        <p:grpSpPr>
          <a:xfrm>
            <a:off x="311713" y="590922"/>
            <a:ext cx="369505" cy="369505"/>
            <a:chOff x="2594050" y="1631825"/>
            <a:chExt cx="439625" cy="439625"/>
          </a:xfrm>
        </p:grpSpPr>
        <p:sp>
          <p:nvSpPr>
            <p:cNvPr id="16" name="Shape 240">
              <a:extLst>
                <a:ext uri="{FF2B5EF4-FFF2-40B4-BE49-F238E27FC236}">
                  <a16:creationId xmlns:a16="http://schemas.microsoft.com/office/drawing/2014/main" id="{A986DE6C-C9B8-46A6-854A-1B318F11DA3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41">
              <a:extLst>
                <a:ext uri="{FF2B5EF4-FFF2-40B4-BE49-F238E27FC236}">
                  <a16:creationId xmlns:a16="http://schemas.microsoft.com/office/drawing/2014/main" id="{FF3F456E-72E2-4A26-8065-A251AF9F483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42">
              <a:extLst>
                <a:ext uri="{FF2B5EF4-FFF2-40B4-BE49-F238E27FC236}">
                  <a16:creationId xmlns:a16="http://schemas.microsoft.com/office/drawing/2014/main" id="{C391B600-7717-4756-9C7E-2C6381C44D1D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243">
              <a:extLst>
                <a:ext uri="{FF2B5EF4-FFF2-40B4-BE49-F238E27FC236}">
                  <a16:creationId xmlns:a16="http://schemas.microsoft.com/office/drawing/2014/main" id="{B1FA5CE0-545B-48EC-81C8-D7DFD804AA8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hape 285">
            <a:extLst>
              <a:ext uri="{FF2B5EF4-FFF2-40B4-BE49-F238E27FC236}">
                <a16:creationId xmlns:a16="http://schemas.microsoft.com/office/drawing/2014/main" id="{145CADCA-C938-4015-AF42-9288A9BAAE43}"/>
              </a:ext>
            </a:extLst>
          </p:cNvPr>
          <p:cNvSpPr txBox="1">
            <a:spLocks/>
          </p:cNvSpPr>
          <p:nvPr/>
        </p:nvSpPr>
        <p:spPr>
          <a:xfrm>
            <a:off x="4300786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sr-Cyrl-RS" b="1" dirty="0"/>
              <a:t>Рад са базом података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Филип Мандић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SQL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MySQL Server</a:t>
            </a:r>
            <a:endParaRPr lang="sr-Cyrl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MySQL Workbench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Node.js </a:t>
            </a:r>
            <a:r>
              <a:rPr lang="en-US" sz="1400" i="1" dirty="0" err="1"/>
              <a:t>mysql</a:t>
            </a:r>
            <a:r>
              <a:rPr lang="en-US" sz="1400" i="1" dirty="0"/>
              <a:t> </a:t>
            </a:r>
            <a:r>
              <a:rPr lang="sr-Cyrl-RS" sz="1400" dirty="0"/>
              <a:t>пакет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endParaRPr lang="sr-Latn-RS" sz="1400" dirty="0"/>
          </a:p>
        </p:txBody>
      </p:sp>
      <p:sp>
        <p:nvSpPr>
          <p:cNvPr id="25" name="Shape 285">
            <a:extLst>
              <a:ext uri="{FF2B5EF4-FFF2-40B4-BE49-F238E27FC236}">
                <a16:creationId xmlns:a16="http://schemas.microsoft.com/office/drawing/2014/main" id="{E6032010-98C2-4481-A991-38F180BF52D0}"/>
              </a:ext>
            </a:extLst>
          </p:cNvPr>
          <p:cNvSpPr txBox="1">
            <a:spLocks/>
          </p:cNvSpPr>
          <p:nvPr/>
        </p:nvSpPr>
        <p:spPr>
          <a:xfrm>
            <a:off x="6537289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sr-Cyrl-RS" b="1" dirty="0"/>
              <a:t>Израда игрице у прегледачу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Никола Јовановић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Немања Симовић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WebGL</a:t>
            </a:r>
            <a:endParaRPr lang="sr-Latn-RS" sz="1400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CorelDRAW, GIMP</a:t>
            </a:r>
            <a:endParaRPr lang="sr-Latn-R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613A07-F2FC-4F41-8A76-7CFA25A3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244" y="3213751"/>
            <a:ext cx="413077" cy="413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7C9FB-3738-4B92-936B-CD54E26C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245" y="2786955"/>
            <a:ext cx="413077" cy="413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6DD4B-9E77-4BE2-88DE-1B732F277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322" y="3740563"/>
            <a:ext cx="353593" cy="353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A9A6D-E0A3-41A5-83E4-778239C7E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321" y="4171648"/>
            <a:ext cx="353593" cy="35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34F4DB-EBFA-4EA0-9EA8-0348B9EFF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128" y="3721071"/>
            <a:ext cx="641812" cy="392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9A42DF-113D-4410-963C-3FC5E83C9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974" y="4173497"/>
            <a:ext cx="353593" cy="3535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F7C8DF-4E34-4FF8-9766-FE9CBD321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158" y="2786955"/>
            <a:ext cx="372171" cy="3721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7ABDE-8356-4185-A70C-74D9EC4A7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5754" y="3200032"/>
            <a:ext cx="536341" cy="3490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3DB711-9222-409B-B56A-B168895AD6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4861" y="3740563"/>
            <a:ext cx="283825" cy="283825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8D9AD08C-7CBD-4C29-BB33-31C0C04758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7125" y="3771088"/>
            <a:ext cx="720230" cy="3010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49" y="2364400"/>
            <a:ext cx="665358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6000" dirty="0">
                <a:solidFill>
                  <a:srgbClr val="FF9800"/>
                </a:solidFill>
              </a:rPr>
              <a:t>Хвала на пажњи!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solidFill>
                  <a:srgbClr val="3F5378"/>
                </a:solidFill>
              </a:rPr>
              <a:t>Питања и дискусија</a:t>
            </a:r>
            <a:endParaRPr b="1" dirty="0">
              <a:solidFill>
                <a:srgbClr val="3F5378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052118" y="2435191"/>
            <a:ext cx="561780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4800" dirty="0">
                <a:solidFill>
                  <a:srgbClr val="FF9800"/>
                </a:solidFill>
              </a:rPr>
              <a:t>Чланови тима</a:t>
            </a:r>
            <a:endParaRPr sz="48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440335" y="3294300"/>
            <a:ext cx="4641903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1" dirty="0">
                <a:solidFill>
                  <a:srgbClr val="3F5378"/>
                </a:solidFill>
              </a:rPr>
              <a:t>Никола Јовановић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b="1" dirty="0">
                <a:solidFill>
                  <a:srgbClr val="3F5378"/>
                </a:solidFill>
              </a:rPr>
              <a:t>Филип Мандић</a:t>
            </a:r>
            <a:br>
              <a:rPr lang="sr-Latn-RS" sz="2000" b="1" dirty="0">
                <a:solidFill>
                  <a:srgbClr val="3F5378"/>
                </a:solidFill>
              </a:rPr>
            </a:br>
            <a:r>
              <a:rPr lang="sr-Cyrl-RS" sz="2000" b="1" dirty="0">
                <a:solidFill>
                  <a:srgbClr val="3F5378"/>
                </a:solidFill>
              </a:rPr>
              <a:t>Немања Симовић</a:t>
            </a:r>
            <a:br>
              <a:rPr lang="sr-Latn-RS" sz="2000" b="1" dirty="0">
                <a:solidFill>
                  <a:srgbClr val="3F5378"/>
                </a:solidFill>
              </a:rPr>
            </a:br>
            <a:r>
              <a:rPr lang="sr-Cyrl-RS" sz="2000" b="1" dirty="0">
                <a:solidFill>
                  <a:srgbClr val="3F5378"/>
                </a:solidFill>
              </a:rPr>
              <a:t>Андрија Цицовић</a:t>
            </a:r>
            <a:endParaRPr sz="2000" b="1" dirty="0">
              <a:solidFill>
                <a:srgbClr val="3F5378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EF83F-5388-4768-9AF0-E0E5391C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42881">
            <a:off x="3831425" y="704632"/>
            <a:ext cx="1481149" cy="1481149"/>
          </a:xfrm>
          <a:prstGeom prst="rect">
            <a:avLst/>
          </a:prstGeom>
          <a:ln w="38100" cap="sq">
            <a:solidFill>
              <a:srgbClr val="3F5378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Динамика тима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2270" y="2100170"/>
            <a:ext cx="2681936" cy="1257562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Састанак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9099" y="2100170"/>
            <a:ext cx="2681936" cy="1257562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Рад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93992" y="2100170"/>
            <a:ext cx="2681936" cy="1257562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Cyrl-RS" sz="20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Ревизија</a:t>
              </a:r>
              <a:endParaRPr sz="2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Опис пројекта и прототип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557820" y="1537988"/>
            <a:ext cx="3634755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r-Cyrl-RS" b="1" dirty="0"/>
              <a:t>Опис пројекта</a:t>
            </a:r>
            <a:endParaRPr b="1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Андрија Цицовић (вођа тима), Никола Јовановић, Филип Мандић</a:t>
            </a:r>
            <a:endParaRPr lang="en-U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Уводни састанак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Веб игрица у Интернет прегледачу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Целокупна документација: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endParaRPr lang="sr-Cyrl-RS" sz="1400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endParaRPr lang="sr-Cyrl-RS" sz="1400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Прва фаза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Прототип</a:t>
            </a:r>
          </a:p>
          <a:p>
            <a:pPr marL="342900" indent="-342900"/>
            <a:r>
              <a:rPr lang="sr-Cyrl-RS" sz="1400" dirty="0"/>
              <a:t>Немања Симовић</a:t>
            </a:r>
          </a:p>
          <a:p>
            <a:pPr marL="342900" indent="-342900"/>
            <a:r>
              <a:rPr lang="sr-Cyrl-RS" sz="1400" dirty="0"/>
              <a:t>Хоризонталан, атрактиван прототип</a:t>
            </a:r>
          </a:p>
          <a:p>
            <a:pPr marL="342900" indent="-342900"/>
            <a:r>
              <a:rPr lang="sr-Cyrl-RS" sz="1400" dirty="0"/>
              <a:t>Статичке </a:t>
            </a:r>
            <a:r>
              <a:rPr lang="en-US" sz="1400" dirty="0"/>
              <a:t>HTML </a:t>
            </a:r>
            <a:r>
              <a:rPr lang="sr-Cyrl-RS" sz="1400" dirty="0"/>
              <a:t>странице</a:t>
            </a:r>
          </a:p>
          <a:p>
            <a:pPr marL="342900" indent="-342900"/>
            <a:r>
              <a:rPr lang="en-US" sz="1400" dirty="0"/>
              <a:t>CSS, Bootstrap</a:t>
            </a:r>
            <a:r>
              <a:rPr lang="sr-Cyrl-RS" sz="1400" dirty="0"/>
              <a:t>, </a:t>
            </a:r>
            <a:r>
              <a:rPr lang="en-US" sz="1400" dirty="0"/>
              <a:t>JavaScript</a:t>
            </a:r>
            <a:endParaRPr lang="sr-Cyrl-R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Shape 253">
            <a:extLst>
              <a:ext uri="{FF2B5EF4-FFF2-40B4-BE49-F238E27FC236}">
                <a16:creationId xmlns:a16="http://schemas.microsoft.com/office/drawing/2014/main" id="{07D9C828-CBE5-402A-9DCA-B4AA9EFE8563}"/>
              </a:ext>
            </a:extLst>
          </p:cNvPr>
          <p:cNvGrpSpPr/>
          <p:nvPr/>
        </p:nvGrpSpPr>
        <p:grpSpPr>
          <a:xfrm rot="-587363">
            <a:off x="7447858" y="931982"/>
            <a:ext cx="653127" cy="653134"/>
            <a:chOff x="576250" y="4319400"/>
            <a:chExt cx="442075" cy="442050"/>
          </a:xfrm>
        </p:grpSpPr>
        <p:sp>
          <p:nvSpPr>
            <p:cNvPr id="15" name="Shape 254">
              <a:extLst>
                <a:ext uri="{FF2B5EF4-FFF2-40B4-BE49-F238E27FC236}">
                  <a16:creationId xmlns:a16="http://schemas.microsoft.com/office/drawing/2014/main" id="{500F36B4-149C-42DF-92E6-A9EF9A9E2143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55">
              <a:extLst>
                <a:ext uri="{FF2B5EF4-FFF2-40B4-BE49-F238E27FC236}">
                  <a16:creationId xmlns:a16="http://schemas.microsoft.com/office/drawing/2014/main" id="{6337BDD7-5073-446A-9B49-5F52BAD2CDE9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56">
              <a:extLst>
                <a:ext uri="{FF2B5EF4-FFF2-40B4-BE49-F238E27FC236}">
                  <a16:creationId xmlns:a16="http://schemas.microsoft.com/office/drawing/2014/main" id="{A63286D2-E7CF-45CD-B132-EE4156A63C23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57">
              <a:extLst>
                <a:ext uri="{FF2B5EF4-FFF2-40B4-BE49-F238E27FC236}">
                  <a16:creationId xmlns:a16="http://schemas.microsoft.com/office/drawing/2014/main" id="{2C062394-EFD5-410E-94BE-EE64812EAB3F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97DBBE-094B-42DE-A1F4-0257E5A7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7" y="3697974"/>
            <a:ext cx="743319" cy="356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27365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Сценарији случајева употребе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430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Друга фаза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Учешће целог тима</a:t>
            </a:r>
          </a:p>
          <a:p>
            <a:pPr marL="285750" indent="-285750"/>
            <a:r>
              <a:rPr lang="sr-Cyrl-RS" sz="1400" dirty="0"/>
              <a:t>Никола Јовановић</a:t>
            </a:r>
          </a:p>
          <a:p>
            <a:pPr marL="285750" indent="-285750"/>
            <a:r>
              <a:rPr lang="sr-Cyrl-RS" sz="1400" dirty="0"/>
              <a:t>Филип Мандић</a:t>
            </a:r>
          </a:p>
          <a:p>
            <a:pPr marL="285750" indent="-285750"/>
            <a:r>
              <a:rPr lang="sr-Cyrl-RS" sz="1400" dirty="0"/>
              <a:t>Немања Симовић</a:t>
            </a:r>
          </a:p>
          <a:p>
            <a:pPr marL="285750" indent="-285750"/>
            <a:r>
              <a:rPr lang="sr-Cyrl-RS" sz="1400" dirty="0"/>
              <a:t>Андрија Цицовић</a:t>
            </a:r>
          </a:p>
          <a:p>
            <a:pPr marL="285750" indent="-285750"/>
            <a:r>
              <a:rPr lang="sr-Cyrl-RS" sz="1400" dirty="0"/>
              <a:t>Сваки члан тима написао подједнак број ССУ докуманата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Управљање корисницима</a:t>
            </a:r>
            <a:endParaRPr b="1" dirty="0"/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Креирање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Подешавање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Пријава на систем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Деактивација налога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</a:pPr>
            <a:r>
              <a:rPr lang="sr-Cyrl-RS" sz="1400" dirty="0"/>
              <a:t>Повратак изгубљене лозинке</a:t>
            </a:r>
            <a:endParaRPr sz="11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Cyrl-RS" b="1" dirty="0"/>
              <a:t>Учествовање у игри</a:t>
            </a:r>
            <a:endParaRPr b="1" dirty="0"/>
          </a:p>
          <a:p>
            <a:pPr marL="171450" indent="-171450">
              <a:spcBef>
                <a:spcPts val="1000"/>
              </a:spcBef>
            </a:pPr>
            <a:r>
              <a:rPr lang="sr-Cyrl-RS" sz="1200" dirty="0"/>
              <a:t> </a:t>
            </a:r>
            <a:r>
              <a:rPr lang="sr-Cyrl-RS" sz="1400" dirty="0"/>
              <a:t>Игра један-на-један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Ранг листе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Посматрачи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Размена порука</a:t>
            </a:r>
          </a:p>
          <a:p>
            <a:pPr marL="171450" indent="-171450">
              <a:spcBef>
                <a:spcPts val="1000"/>
              </a:spcBef>
            </a:pPr>
            <a:r>
              <a:rPr lang="sr-Cyrl-RS" sz="1400" dirty="0"/>
              <a:t> „Инстант реванш“</a:t>
            </a:r>
            <a:endParaRPr sz="14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Shape 259">
            <a:extLst>
              <a:ext uri="{FF2B5EF4-FFF2-40B4-BE49-F238E27FC236}">
                <a16:creationId xmlns:a16="http://schemas.microsoft.com/office/drawing/2014/main" id="{DB5F7505-BB6A-4C8A-A577-CECFE2825D04}"/>
              </a:ext>
            </a:extLst>
          </p:cNvPr>
          <p:cNvSpPr/>
          <p:nvPr/>
        </p:nvSpPr>
        <p:spPr>
          <a:xfrm rot="2697322">
            <a:off x="250345" y="4456532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260">
            <a:extLst>
              <a:ext uri="{FF2B5EF4-FFF2-40B4-BE49-F238E27FC236}">
                <a16:creationId xmlns:a16="http://schemas.microsoft.com/office/drawing/2014/main" id="{806BEC38-6D22-4613-8A3F-7A0AF89DEA3D}"/>
              </a:ext>
            </a:extLst>
          </p:cNvPr>
          <p:cNvSpPr/>
          <p:nvPr/>
        </p:nvSpPr>
        <p:spPr>
          <a:xfrm>
            <a:off x="548557" y="4251060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Моделовање података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sym typeface="Roboto Condense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r-Cyrl-RS" sz="12000" b="1" i="0" u="none" strike="noStrike" kern="0" cap="none" spc="0" normalizeH="0" baseline="0" noProof="0" dirty="0">
                <a:ln>
                  <a:noFill/>
                </a:ln>
                <a:solidFill>
                  <a:srgbClr val="3F5378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97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/>
              <a:t>Трећа фаза</a:t>
            </a:r>
            <a:endParaRPr dirty="0"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2CA1BC5-78DA-4FAD-8D49-004E56F0CEDA}"/>
              </a:ext>
            </a:extLst>
          </p:cNvPr>
          <p:cNvSpPr/>
          <p:nvPr/>
        </p:nvSpPr>
        <p:spPr>
          <a:xfrm>
            <a:off x="2163315" y="1734410"/>
            <a:ext cx="2560320" cy="2560320"/>
          </a:xfrm>
          <a:prstGeom prst="ellipse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Cyrl-RS" b="1" dirty="0">
                <a:solidFill>
                  <a:srgbClr val="3F5378"/>
                </a:solidFill>
              </a:rPr>
              <a:t>Филип</a:t>
            </a:r>
            <a:br>
              <a:rPr lang="en-US" b="1" dirty="0">
                <a:solidFill>
                  <a:srgbClr val="3F5378"/>
                </a:solidFill>
              </a:rPr>
            </a:br>
            <a:r>
              <a:rPr lang="sr-Cyrl-RS" b="1" dirty="0">
                <a:solidFill>
                  <a:srgbClr val="3F5378"/>
                </a:solidFill>
              </a:rPr>
              <a:t>Мандић</a:t>
            </a:r>
            <a:endParaRPr lang="en-US" b="1" dirty="0">
              <a:solidFill>
                <a:srgbClr val="3F5378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AA8134-6504-45DC-9B80-85B3B626E2E4}"/>
              </a:ext>
            </a:extLst>
          </p:cNvPr>
          <p:cNvSpPr/>
          <p:nvPr/>
        </p:nvSpPr>
        <p:spPr>
          <a:xfrm>
            <a:off x="3910290" y="1734410"/>
            <a:ext cx="2560320" cy="2560320"/>
          </a:xfrm>
          <a:prstGeom prst="ellipse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>
                <a:solidFill>
                  <a:srgbClr val="3F5378"/>
                </a:solidFill>
              </a:rPr>
              <a:t>erwin</a:t>
            </a:r>
            <a:r>
              <a:rPr lang="en-US" b="1" dirty="0">
                <a:solidFill>
                  <a:srgbClr val="3F5378"/>
                </a:solidFill>
              </a:rPr>
              <a:t> Data</a:t>
            </a:r>
            <a:br>
              <a:rPr lang="en-US" b="1" dirty="0">
                <a:solidFill>
                  <a:srgbClr val="3F5378"/>
                </a:solidFill>
              </a:rPr>
            </a:br>
            <a:r>
              <a:rPr lang="en-US" b="1" dirty="0">
                <a:solidFill>
                  <a:srgbClr val="3F5378"/>
                </a:solidFill>
              </a:rPr>
              <a:t>Modeler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0A927E4-C9FE-48A0-85F0-539B7FDD3F5F}"/>
              </a:ext>
            </a:extLst>
          </p:cNvPr>
          <p:cNvSpPr/>
          <p:nvPr/>
        </p:nvSpPr>
        <p:spPr>
          <a:xfrm>
            <a:off x="4046956" y="2696005"/>
            <a:ext cx="570489" cy="637130"/>
          </a:xfrm>
          <a:prstGeom prst="flowChartMagneticDisk">
            <a:avLst/>
          </a:prstGeom>
          <a:solidFill>
            <a:srgbClr val="3F53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274</Words>
  <Application>Microsoft Office PowerPoint</Application>
  <PresentationFormat>On-screen Show (16:9)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Arvo</vt:lpstr>
      <vt:lpstr>Roboto Condensed</vt:lpstr>
      <vt:lpstr>Roboto Condensed Light</vt:lpstr>
      <vt:lpstr>Salerio template</vt:lpstr>
      <vt:lpstr>Пројекат из Принципа софтверског инжењерства</vt:lpstr>
      <vt:lpstr>Чланови тима</vt:lpstr>
      <vt:lpstr>Динамика тима</vt:lpstr>
      <vt:lpstr>Опис пројекта и прототип</vt:lpstr>
      <vt:lpstr>Прва фаза</vt:lpstr>
      <vt:lpstr>Сценарији случајева употребе</vt:lpstr>
      <vt:lpstr>Друга фаза</vt:lpstr>
      <vt:lpstr>Моделовање података</vt:lpstr>
      <vt:lpstr>Трећа фаза</vt:lpstr>
      <vt:lpstr>Формална инспекција</vt:lpstr>
      <vt:lpstr>Четврта фаза</vt:lpstr>
      <vt:lpstr>Моделовање апликације</vt:lpstr>
      <vt:lpstr>Пета фаза</vt:lpstr>
      <vt:lpstr>Фаза имплементације</vt:lpstr>
      <vt:lpstr>Шеста фаза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Crusher</dc:title>
  <cp:lastModifiedBy>RGlab</cp:lastModifiedBy>
  <cp:revision>24</cp:revision>
  <dcterms:modified xsi:type="dcterms:W3CDTF">2018-06-21T15:53:25Z</dcterms:modified>
</cp:coreProperties>
</file>