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70" r:id="rId5"/>
    <p:sldId id="264" r:id="rId6"/>
    <p:sldId id="274" r:id="rId7"/>
    <p:sldId id="266" r:id="rId8"/>
    <p:sldId id="265" r:id="rId9"/>
    <p:sldId id="275" r:id="rId10"/>
    <p:sldId id="273" r:id="rId11"/>
    <p:sldId id="267" r:id="rId12"/>
    <p:sldId id="269" r:id="rId13"/>
    <p:sldId id="271" r:id="rId14"/>
    <p:sldId id="260" r:id="rId15"/>
    <p:sldId id="261" r:id="rId16"/>
    <p:sldId id="262" r:id="rId17"/>
    <p:sldId id="272" r:id="rId18"/>
    <p:sldId id="26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A1E41-E8BD-4D90-B7F9-B827C1E84099}" type="datetimeFigureOut">
              <a:rPr lang="en-US" smtClean="0"/>
              <a:t>2020-03-25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8F072-AC75-479C-AB82-52FD9A78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8BF7-AAEC-4A43-8FFC-077DD5DB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7862D-CD85-49AA-BFB6-8BC5BF1C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21E6-7BAC-42BE-861F-72026125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899D-C6C8-4E07-8F86-B47DC493BE68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043B-FFD9-4E42-BE73-7D6102C7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9504D-BF7A-4B1A-B175-D50D743B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C126-BB83-4210-AB6D-A4AAD277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902E6-A185-49BA-B7CF-0F32EC9D2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9C32-093B-4776-9FAF-DE402F29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1B9-FB75-4471-BF59-24B6BED79521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EFF1-812F-4C67-94B7-E80AD2CA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999C-0600-430E-A454-7008FB14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89F81-DFD9-4D74-B5EB-63F32DC38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F7B2-D790-485D-90B7-7C2C0F514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CE87-8019-48D6-B9F5-74F2202B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E40-3616-4CFC-A92D-17083B420F70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E754-F904-4AC2-8C8C-0545DE70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8625-4088-4497-9530-60B8B032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CC33-3C90-49E7-AF47-E8E480A1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E4FD-9AB0-4B81-82A0-976DFD9D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992E-E6D6-49D5-83F9-C913CD9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3D91-853E-44D4-B8D0-A52312D8C164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AF4A-156C-48F0-A769-73C49F74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C4C7-BE01-48EB-8777-5D37A64A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0593-9827-40F7-A815-8109D661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881FF-6876-4788-BC9C-DB7A954C4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76A6-E123-4E9F-A274-5C36F6A8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F045-9B37-45E9-8F04-9358832ADDCA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D20-E50D-4520-AC10-AA019469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4AC4-AD00-4C8A-8E3D-E996CB66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D9AF-9456-45D7-9E39-C25B934E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94CF-624F-414D-920C-6C2262201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A5911-AA89-424A-9083-F29F331B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7CBC8-6197-4487-819A-8C27CA0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BDB2-2C64-4CBF-BAC8-90299AD1B596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AAF2-357D-436B-8550-A96BC42B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45D16-0DB4-4E21-BE67-D5628FF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13BD-2CC7-4D4A-B0E4-A53B2AE5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E4711-DAAE-4F0D-BD0A-B4985D0E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88400-C59D-4993-8758-686BFEFD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749E5-A20A-4406-AF6B-1E02B852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0A940-83C7-4D83-89F7-FAD72CAFB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17D98-D2DE-42B6-9155-CD5C47BC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CBEC-CD1A-4809-88F1-72AF32C91772}" type="datetime1">
              <a:rPr lang="en-US" smtClean="0"/>
              <a:t>2020-03-25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ED442-6EBB-494D-8B36-ED8D6D34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4B9DE-C214-4B26-9622-C44D0AB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6914-4460-4544-ACCB-AF2492F3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71B85-7BFE-40BC-83BA-46057B14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1207-3C34-4974-8AB3-D9F08F152DDF}" type="datetime1">
              <a:rPr lang="en-US" smtClean="0"/>
              <a:t>2020-03-25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F9B8B-4E33-489C-9225-3F52E29A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8837E-5AC6-4531-87F8-D8DEBB5E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019EA-C2AB-415D-A019-0545A0ED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4307-EF33-4A5C-BDCE-C0F2B5C5208A}" type="datetime1">
              <a:rPr lang="en-US" smtClean="0"/>
              <a:t>2020-03-25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D3B92-9E7E-45A3-BE89-095D7B3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276C9-ADB0-4DA0-99B5-0078DB9A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A21D-C51C-4DF5-9D89-51C3312B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2645-F370-41F9-8848-A3B1D05B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BE5E4-A732-44FC-B90F-F41ED98A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91DFC-69C3-47A0-84EC-9AFEE029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CF5-DADE-412A-80CA-768C323ED0CC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1C56-622A-4A76-9C08-EC104FA2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2A18B-A312-4D80-8171-3124418E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C00F-C719-433F-AD31-03FDCCFE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6317E-042D-40D0-A14D-DCE59AD7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43B2C-31DC-43FE-B74D-C0D6321D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F8F5-08CD-4825-B599-8EE91041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75FD-0A7D-47C1-AF3A-061A198589D2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B44A-11B3-4813-8738-29CE5BDA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281C-F5B0-4AB3-A471-E2CAE3CE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78-5EA4-497A-8943-EE90B397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42DB-7EA8-4E95-99AE-4F341623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DCEB-6E5D-4F40-9D15-D7F1009E9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BA7D-81C4-4F96-B5AA-FA5DF08C048F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62C3-7D09-4457-9F53-8CBA12E9A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06ABD-129E-4D33-9604-A3AA8ACA2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ip.scitation.org/doi/abs/10.1063/1.5010300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s://arxiv.org/abs/1906.0882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hyperlink" Target="https://arxiv.org/abs/1910.0526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matplotlib.org/3.1.3/gallery/mplot3d/lorenz_attractor.html&amp;psig=AOvVaw0KNb0tQKQVkyjyD9ZR9tDh&amp;ust=1583328874924000&amp;source=images&amp;cd=vfe&amp;ved=0CAIQjRxqFwoTCLj7jO61_ucCFQAAAAAdAAAAAB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147D-489F-41EF-8797-5D387D609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Project: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 new methodology for comparing performance of</a:t>
            </a:r>
            <a:br>
              <a:rPr lang="en-US" sz="3200" dirty="0"/>
            </a:br>
            <a:r>
              <a:rPr lang="en-US" sz="3200" dirty="0"/>
              <a:t>prediction algorithms for chaotic dynamical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D752-1262-433E-88AB-29DA0C7D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8444"/>
            <a:ext cx="9144000" cy="1384183"/>
          </a:xfrm>
        </p:spPr>
        <p:txBody>
          <a:bodyPr/>
          <a:lstStyle/>
          <a:p>
            <a:r>
              <a:rPr lang="en-US" dirty="0"/>
              <a:t>Instructors: Krishna </a:t>
            </a:r>
            <a:r>
              <a:rPr lang="en-US" dirty="0" err="1"/>
              <a:t>Palem</a:t>
            </a:r>
            <a:r>
              <a:rPr lang="en-US" dirty="0"/>
              <a:t> and Robert Cartwright</a:t>
            </a:r>
          </a:p>
          <a:p>
            <a:r>
              <a:rPr lang="en-US" dirty="0"/>
              <a:t>Project supporters: Devika Subramanian and Nikola Jovanovic</a:t>
            </a:r>
          </a:p>
          <a:p>
            <a:r>
              <a:rPr lang="en-US" dirty="0"/>
              <a:t>Technical participant: Adam </a:t>
            </a:r>
            <a:r>
              <a:rPr lang="en-US" dirty="0" err="1"/>
              <a:t>Duracz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3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3991-93A8-4584-AEFC-0020823F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error and variation of two models</a:t>
            </a:r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BD96086-6952-4670-B5C2-46A2D9AD1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47452" r="51719" b="1"/>
          <a:stretch/>
        </p:blipFill>
        <p:spPr>
          <a:xfrm>
            <a:off x="1568741" y="2058750"/>
            <a:ext cx="4472031" cy="41303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422A4-65A9-4284-B545-01612F82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42ED4-0330-4787-A6EE-6425B37FD05C}"/>
              </a:ext>
            </a:extLst>
          </p:cNvPr>
          <p:cNvSpPr txBox="1">
            <a:spLocks/>
          </p:cNvSpPr>
          <p:nvPr/>
        </p:nvSpPr>
        <p:spPr>
          <a:xfrm rot="16200000">
            <a:off x="-239256" y="3307593"/>
            <a:ext cx="2554143" cy="80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Mean squared error and </a:t>
            </a:r>
          </a:p>
          <a:p>
            <a:pPr marL="0" indent="0" algn="ctr">
              <a:buNone/>
            </a:pPr>
            <a:r>
              <a:rPr lang="en-US" sz="1800" dirty="0"/>
              <a:t>its standard deviation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58224E-0C7E-47DB-8DAA-1FC9F6BABD5B}"/>
              </a:ext>
            </a:extLst>
          </p:cNvPr>
          <p:cNvSpPr txBox="1">
            <a:spLocks/>
          </p:cNvSpPr>
          <p:nvPr/>
        </p:nvSpPr>
        <p:spPr>
          <a:xfrm>
            <a:off x="2200716" y="5802676"/>
            <a:ext cx="3950514" cy="45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Number of predicted time steps in MTU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AD7819-2A25-4575-9230-0246F2F8BF19}"/>
              </a:ext>
            </a:extLst>
          </p:cNvPr>
          <p:cNvSpPr txBox="1">
            <a:spLocks/>
          </p:cNvSpPr>
          <p:nvPr/>
        </p:nvSpPr>
        <p:spPr>
          <a:xfrm>
            <a:off x="7065629" y="2112918"/>
            <a:ext cx="3950514" cy="247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4C4C77-FE07-4321-80D0-AAF893CF42E8}"/>
              </a:ext>
            </a:extLst>
          </p:cNvPr>
          <p:cNvSpPr txBox="1">
            <a:spLocks/>
          </p:cNvSpPr>
          <p:nvPr/>
        </p:nvSpPr>
        <p:spPr>
          <a:xfrm>
            <a:off x="6865380" y="2112918"/>
            <a:ext cx="4975371" cy="3689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average error and its standard deviation is displayed by blue, and another’s by orange line</a:t>
            </a:r>
          </a:p>
          <a:p>
            <a:r>
              <a:rPr lang="en-US" dirty="0"/>
              <a:t>Although one model seems to cross the prediction horizon threshold sooner, the graph is still ambiguous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C90D3-F85E-4926-B68C-481DF51BC82C}"/>
              </a:ext>
            </a:extLst>
          </p:cNvPr>
          <p:cNvSpPr txBox="1">
            <a:spLocks/>
          </p:cNvSpPr>
          <p:nvPr/>
        </p:nvSpPr>
        <p:spPr>
          <a:xfrm>
            <a:off x="4460692" y="4661514"/>
            <a:ext cx="2913231" cy="76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Prediction horizon</a:t>
            </a:r>
            <a:br>
              <a:rPr lang="en-US" sz="1800" dirty="0"/>
            </a:br>
            <a:r>
              <a:rPr lang="en-US" sz="1800" dirty="0"/>
              <a:t>threshold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C506AD-D5F5-4701-8C78-C3CA265FF6EC}"/>
              </a:ext>
            </a:extLst>
          </p:cNvPr>
          <p:cNvCxnSpPr>
            <a:cxnSpLocks/>
          </p:cNvCxnSpPr>
          <p:nvPr/>
        </p:nvCxnSpPr>
        <p:spPr>
          <a:xfrm flipV="1">
            <a:off x="5917307" y="4177717"/>
            <a:ext cx="0" cy="483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5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D8FD-F129-4348-B4BE-4E32EC34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24"/>
            <a:ext cx="10515600" cy="1440526"/>
          </a:xfrm>
        </p:spPr>
        <p:txBody>
          <a:bodyPr>
            <a:normAutofit/>
          </a:bodyPr>
          <a:lstStyle/>
          <a:p>
            <a:r>
              <a:rPr lang="en-US" sz="4000" dirty="0"/>
              <a:t>Average error and variation of two models on hard, medium and easy initial conditions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8F3FD-7D4B-4FAB-8EA9-DBEEEC3B2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180" r="7710" b="63677"/>
          <a:stretch/>
        </p:blipFill>
        <p:spPr>
          <a:xfrm>
            <a:off x="977760" y="1997208"/>
            <a:ext cx="9961485" cy="326945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A1349A-F00A-4FE2-9878-36A6FA0F313E}"/>
              </a:ext>
            </a:extLst>
          </p:cNvPr>
          <p:cNvSpPr txBox="1">
            <a:spLocks/>
          </p:cNvSpPr>
          <p:nvPr/>
        </p:nvSpPr>
        <p:spPr>
          <a:xfrm rot="16200000">
            <a:off x="-700651" y="3230597"/>
            <a:ext cx="2554143" cy="80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Mean squared error and </a:t>
            </a:r>
          </a:p>
          <a:p>
            <a:pPr marL="0" indent="0" algn="ctr">
              <a:buNone/>
            </a:pPr>
            <a:r>
              <a:rPr lang="en-US" sz="1800" dirty="0"/>
              <a:t>its standard deviation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56F99-6833-4D86-98EC-D49420B3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EA4C8F-5595-4487-8C25-CC5F7BC44F53}"/>
              </a:ext>
            </a:extLst>
          </p:cNvPr>
          <p:cNvSpPr txBox="1">
            <a:spLocks/>
          </p:cNvSpPr>
          <p:nvPr/>
        </p:nvSpPr>
        <p:spPr>
          <a:xfrm>
            <a:off x="3983245" y="5324503"/>
            <a:ext cx="3950514" cy="45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Number of predicted time steps in MTU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91FD06-A7C9-48B9-9A1A-A0C93899582E}"/>
              </a:ext>
            </a:extLst>
          </p:cNvPr>
          <p:cNvSpPr txBox="1">
            <a:spLocks/>
          </p:cNvSpPr>
          <p:nvPr/>
        </p:nvSpPr>
        <p:spPr>
          <a:xfrm>
            <a:off x="377376" y="5891370"/>
            <a:ext cx="6182816" cy="89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E.g. average LSTM error crosses the threshold at 0.5 MTU, while</a:t>
            </a:r>
            <a:br>
              <a:rPr lang="en-US" sz="1800" dirty="0"/>
            </a:br>
            <a:r>
              <a:rPr lang="en-US" sz="1800" dirty="0"/>
              <a:t>average ESN error crosses the threshold at 1.0 MTU, </a:t>
            </a:r>
            <a:br>
              <a:rPr lang="en-US" sz="1800" dirty="0"/>
            </a:br>
            <a:r>
              <a:rPr lang="en-US" sz="1800" dirty="0"/>
              <a:t>for initial conditions regarded as hard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79A568-C084-4C72-87CB-266D7F2B5376}"/>
              </a:ext>
            </a:extLst>
          </p:cNvPr>
          <p:cNvCxnSpPr>
            <a:cxnSpLocks/>
          </p:cNvCxnSpPr>
          <p:nvPr/>
        </p:nvCxnSpPr>
        <p:spPr>
          <a:xfrm flipV="1">
            <a:off x="2147581" y="3724713"/>
            <a:ext cx="318782" cy="21106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9E041D-D61C-4F6E-8B41-C4F75BF2C541}"/>
              </a:ext>
            </a:extLst>
          </p:cNvPr>
          <p:cNvCxnSpPr>
            <a:cxnSpLocks/>
          </p:cNvCxnSpPr>
          <p:nvPr/>
        </p:nvCxnSpPr>
        <p:spPr>
          <a:xfrm flipV="1">
            <a:off x="2147582" y="3724713"/>
            <a:ext cx="1249959" cy="21106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B47597-3E6B-47CE-B902-A9844F71BDF8}"/>
              </a:ext>
            </a:extLst>
          </p:cNvPr>
          <p:cNvSpPr txBox="1">
            <a:spLocks/>
          </p:cNvSpPr>
          <p:nvPr/>
        </p:nvSpPr>
        <p:spPr>
          <a:xfrm>
            <a:off x="7403286" y="5910446"/>
            <a:ext cx="3950514" cy="39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Now the ESN model is clearly better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E10886-828B-4480-871F-A002192EB309}"/>
              </a:ext>
            </a:extLst>
          </p:cNvPr>
          <p:cNvCxnSpPr>
            <a:cxnSpLocks/>
          </p:cNvCxnSpPr>
          <p:nvPr/>
        </p:nvCxnSpPr>
        <p:spPr>
          <a:xfrm flipV="1">
            <a:off x="9145397" y="3724713"/>
            <a:ext cx="174772" cy="21857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E6EEA-C0A0-4420-ABAC-6DDA1F692632}"/>
              </a:ext>
            </a:extLst>
          </p:cNvPr>
          <p:cNvCxnSpPr>
            <a:cxnSpLocks/>
          </p:cNvCxnSpPr>
          <p:nvPr/>
        </p:nvCxnSpPr>
        <p:spPr>
          <a:xfrm flipV="1">
            <a:off x="9145398" y="3724713"/>
            <a:ext cx="1030448" cy="2185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6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8487797C-3857-4CE1-91D7-DBCBD543A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463042"/>
              </p:ext>
            </p:extLst>
          </p:nvPr>
        </p:nvGraphicFramePr>
        <p:xfrm>
          <a:off x="1420535" y="4256723"/>
          <a:ext cx="9350930" cy="2093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92">
                  <a:extLst>
                    <a:ext uri="{9D8B030D-6E8A-4147-A177-3AD203B41FA5}">
                      <a16:colId xmlns:a16="http://schemas.microsoft.com/office/drawing/2014/main" val="970937232"/>
                    </a:ext>
                  </a:extLst>
                </a:gridCol>
                <a:gridCol w="4680438">
                  <a:extLst>
                    <a:ext uri="{9D8B030D-6E8A-4147-A177-3AD203B41FA5}">
                      <a16:colId xmlns:a16="http://schemas.microsoft.com/office/drawing/2014/main" val="392247483"/>
                    </a:ext>
                  </a:extLst>
                </a:gridCol>
              </a:tblGrid>
              <a:tr h="811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Lorenz: </a:t>
                      </a:r>
                      <a:r>
                        <a:rPr lang="en-US" sz="2200" dirty="0">
                          <a:hlinkClick r:id="rId2"/>
                        </a:rPr>
                        <a:t>Lorenz96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>
                          <a:hlinkClick r:id="rId3"/>
                        </a:rPr>
                        <a:t>Lorenz63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>
                          <a:hlinkClick r:id="rId4"/>
                        </a:rPr>
                        <a:t>Lorenz40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73408"/>
                  </a:ext>
                </a:extLst>
              </a:tr>
              <a:tr h="811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hlinkClick r:id="rId3"/>
                        </a:rPr>
                        <a:t>Kuramoto-Sivashinsky</a:t>
                      </a:r>
                      <a:r>
                        <a:rPr lang="en-US" sz="2200" dirty="0"/>
                        <a:t> (KS)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018105"/>
                  </a:ext>
                </a:extLst>
              </a:tr>
              <a:tr h="470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One more problem to be named</a:t>
                      </a:r>
                      <a:r>
                        <a:rPr lang="en-US" sz="2200" baseline="0" dirty="0"/>
                        <a:t> later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0366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AB23D3E-580F-4943-8182-E5110EDE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benchmark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EA7C-18DF-4BA1-B04E-388E7128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5214"/>
          </a:xfrm>
        </p:spPr>
        <p:txBody>
          <a:bodyPr>
            <a:normAutofit/>
          </a:bodyPr>
          <a:lstStyle/>
          <a:p>
            <a:r>
              <a:rPr lang="en-US" dirty="0"/>
              <a:t>The ML models are tested on predicting chaotic dynamical systems</a:t>
            </a:r>
          </a:p>
          <a:p>
            <a:r>
              <a:rPr lang="en-US" dirty="0"/>
              <a:t>Each chaotic dynamical system consists of a system of PDEs (Partial Differential Equations) which manifest highly unpredictable behavior in the very short term (tens of time-steps)</a:t>
            </a:r>
          </a:p>
          <a:p>
            <a:r>
              <a:rPr lang="en-US" dirty="0"/>
              <a:t>Problems that we plan to benchmark: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E275E-66CE-45FC-9362-8F4D65D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91D8F-F1CE-49DC-B9A1-2DEFE395B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98" y="5268342"/>
            <a:ext cx="3632056" cy="56254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A274F9D-1D8F-483B-9785-A9784A2F1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8198" y="4403613"/>
            <a:ext cx="3632056" cy="5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3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DE8B-E5FD-4272-887A-AD260AEB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95BA-CD48-496B-A163-8928C32B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produced Python scripts that can be found inside the project folder </a:t>
            </a:r>
            <a:r>
              <a:rPr lang="en-US" dirty="0" err="1"/>
              <a:t>data_sets</a:t>
            </a:r>
            <a:r>
              <a:rPr lang="en-US" dirty="0"/>
              <a:t> and implement basic Runge–</a:t>
            </a:r>
            <a:r>
              <a:rPr lang="en-US" dirty="0" err="1"/>
              <a:t>Kutta</a:t>
            </a:r>
            <a:r>
              <a:rPr lang="en-US" dirty="0"/>
              <a:t> integrator for systems we used:</a:t>
            </a:r>
          </a:p>
          <a:p>
            <a:pPr lvl="1"/>
            <a:r>
              <a:rPr lang="en-US" dirty="0"/>
              <a:t>Lorenz3 and </a:t>
            </a:r>
            <a:r>
              <a:rPr lang="en-US" dirty="0" err="1"/>
              <a:t>LorenzN</a:t>
            </a:r>
            <a:endParaRPr lang="en-US" dirty="0"/>
          </a:p>
          <a:p>
            <a:pPr lvl="1"/>
            <a:r>
              <a:rPr lang="en-US" dirty="0"/>
              <a:t>KS</a:t>
            </a:r>
          </a:p>
          <a:p>
            <a:r>
              <a:rPr lang="en-US" dirty="0"/>
              <a:t>This code can be used as template for implementation of integrators for other systems</a:t>
            </a:r>
          </a:p>
          <a:p>
            <a:r>
              <a:rPr lang="en-US" dirty="0"/>
              <a:t>This produced data is later used for training and testing models, as well as “ground-truth” data for model validation and comparison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092D-C5F7-4C3E-BD24-AD9DC3E4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A346-5152-4329-9B70-CD5A0735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8250-E851-4BD1-BC71-BF2F3F41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mostly completed all code implementation steps including training and evaluating models, as well as analyzing model predictions and comparison.</a:t>
            </a:r>
          </a:p>
          <a:p>
            <a:endParaRPr lang="en-US" dirty="0"/>
          </a:p>
          <a:p>
            <a:r>
              <a:rPr lang="en-US" dirty="0"/>
              <a:t>We have focused on Lorenz96 variant of Lorenz system and produced analysis on its data.</a:t>
            </a:r>
          </a:p>
          <a:p>
            <a:endParaRPr lang="en-US" dirty="0"/>
          </a:p>
          <a:p>
            <a:r>
              <a:rPr lang="en-US" dirty="0"/>
              <a:t>To gain enough results and support our methodology, we are aiming to apply our project pipeline to additional chaotic dynamical systems benchmark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7E395-939E-4F75-AC65-D42A0049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2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394-E70B-4F7F-B896-B1B0ABE7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4B88-7C63-4105-9C54-08D8B5FA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7535"/>
          </a:xfrm>
        </p:spPr>
        <p:txBody>
          <a:bodyPr/>
          <a:lstStyle/>
          <a:p>
            <a:r>
              <a:rPr lang="en-US" dirty="0"/>
              <a:t>Acquire dataset for analyzed chaotic system</a:t>
            </a:r>
          </a:p>
          <a:p>
            <a:r>
              <a:rPr lang="en-US" dirty="0"/>
              <a:t>Parametrize the code to use desired:</a:t>
            </a:r>
          </a:p>
          <a:p>
            <a:pPr lvl="1"/>
            <a:r>
              <a:rPr lang="en-US" dirty="0"/>
              <a:t>Input data</a:t>
            </a:r>
          </a:p>
          <a:p>
            <a:pPr lvl="1"/>
            <a:r>
              <a:rPr lang="en-US" dirty="0"/>
              <a:t>Model type (ESN, LSTM, ensemble)</a:t>
            </a:r>
          </a:p>
          <a:p>
            <a:pPr lvl="1"/>
            <a:r>
              <a:rPr lang="en-US" dirty="0"/>
              <a:t>Model hyper-parameters (input dimension, model size, …)</a:t>
            </a:r>
          </a:p>
          <a:p>
            <a:pPr lvl="1"/>
            <a:r>
              <a:rPr lang="en-US" dirty="0"/>
              <a:t>Execution hyper-parameters (size of training and testing sets, …)</a:t>
            </a:r>
          </a:p>
          <a:p>
            <a:r>
              <a:rPr lang="en-US" dirty="0"/>
              <a:t>Train the model and execute prediction analysis on multiple sets of execution hyper-parameters to find the best ones for the model</a:t>
            </a:r>
          </a:p>
          <a:p>
            <a:r>
              <a:rPr lang="en-US" dirty="0"/>
              <a:t>Execute comparative analysis between different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97350-D194-42D6-9EC0-DEE6DE2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BAFB-D14D-4718-85C1-08FDE178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D650-7F47-4E45-9E77-716B91EC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720" cy="4667250"/>
          </a:xfrm>
        </p:spPr>
        <p:txBody>
          <a:bodyPr>
            <a:normAutofit/>
          </a:bodyPr>
          <a:lstStyle/>
          <a:p>
            <a:r>
              <a:rPr lang="en-US" dirty="0"/>
              <a:t>Familiarize with the code, play with parameters and try to reconstruct existing results</a:t>
            </a:r>
          </a:p>
          <a:p>
            <a:r>
              <a:rPr lang="en-US" dirty="0"/>
              <a:t>Project file structure:</a:t>
            </a:r>
          </a:p>
          <a:p>
            <a:pPr lvl="1"/>
            <a:r>
              <a:rPr lang="en-US" dirty="0"/>
              <a:t>Folder script – Implementations of ML models used in the project</a:t>
            </a:r>
          </a:p>
          <a:p>
            <a:pPr lvl="1"/>
            <a:r>
              <a:rPr lang="en-US" dirty="0"/>
              <a:t>Folder datasets – Dataset generators and generated chaotic system data</a:t>
            </a:r>
          </a:p>
          <a:p>
            <a:pPr lvl="1"/>
            <a:r>
              <a:rPr lang="en-US" dirty="0"/>
              <a:t>Folder Lorenz_96, 200, 1 – Generated data buffer, avoiding repeated calculation</a:t>
            </a:r>
          </a:p>
          <a:p>
            <a:pPr lvl="1"/>
            <a:r>
              <a:rPr lang="en-US" dirty="0" err="1"/>
              <a:t>default_esn.json</a:t>
            </a:r>
            <a:r>
              <a:rPr lang="en-US" dirty="0"/>
              <a:t>, </a:t>
            </a:r>
            <a:r>
              <a:rPr lang="en-US" dirty="0" err="1"/>
              <a:t>default_lstm.json</a:t>
            </a:r>
            <a:r>
              <a:rPr lang="en-US" dirty="0"/>
              <a:t> – Auto-loaded model hipper parameters</a:t>
            </a:r>
          </a:p>
          <a:p>
            <a:pPr lvl="1"/>
            <a:r>
              <a:rPr lang="en-US" dirty="0" err="1"/>
              <a:t>default_run.json</a:t>
            </a:r>
            <a:r>
              <a:rPr lang="en-US" dirty="0"/>
              <a:t> – Prediction hipper parameters (dataset split, …)</a:t>
            </a:r>
          </a:p>
          <a:p>
            <a:pPr lvl="1"/>
            <a:r>
              <a:rPr lang="en-US" dirty="0"/>
              <a:t>pred_horizon_stats.py – Train the model, execute prediction and plot graphs</a:t>
            </a:r>
          </a:p>
          <a:p>
            <a:pPr lvl="1"/>
            <a:r>
              <a:rPr lang="en-US" dirty="0"/>
              <a:t>combine_graphs.py – Loads predictions of two existing trained models, executes comparative analysis and plots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CE33D-C918-48C7-B178-828E99E8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F181-F82D-4529-AEB0-7679B1C1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8516-3BE2-4CD0-9D4D-49D13937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error metric we used to estimate the quality of prediction is an averaged relative L</a:t>
            </a:r>
            <a:r>
              <a:rPr lang="en-US" baseline="-25000" dirty="0"/>
              <a:t>2 </a:t>
            </a:r>
            <a:r>
              <a:rPr lang="en-US" dirty="0"/>
              <a:t>error between the true and predicted trajectories</a:t>
            </a:r>
          </a:p>
          <a:p>
            <a:r>
              <a:rPr lang="en-US" dirty="0"/>
              <a:t>Following formula represents the average error on each time-step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55425-2573-4848-9232-A5A86FB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39BB4-6F82-44EF-AF8E-36A39AE3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7207"/>
            <a:ext cx="5848175" cy="15485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9D0FB7-26FB-4D4D-9647-49D6A275B55C}"/>
              </a:ext>
            </a:extLst>
          </p:cNvPr>
          <p:cNvSpPr txBox="1"/>
          <p:nvPr/>
        </p:nvSpPr>
        <p:spPr>
          <a:xfrm>
            <a:off x="7849783" y="3678128"/>
            <a:ext cx="2960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over all predicted </a:t>
            </a:r>
          </a:p>
          <a:p>
            <a:r>
              <a:rPr lang="en-US" sz="2000" dirty="0"/>
              <a:t>initial conditions (25000)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5BE892-0360-4000-A540-47647D69C32C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538823" y="4001294"/>
            <a:ext cx="1310960" cy="3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8424A2-DB87-44B5-9395-99618CF619F8}"/>
              </a:ext>
            </a:extLst>
          </p:cNvPr>
          <p:cNvSpPr txBox="1"/>
          <p:nvPr/>
        </p:nvSpPr>
        <p:spPr>
          <a:xfrm>
            <a:off x="2056932" y="5368792"/>
            <a:ext cx="4887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of absolute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true</a:t>
            </a:r>
            <a:r>
              <a:rPr lang="en-US" sz="2000" dirty="0"/>
              <a:t> over all predicted </a:t>
            </a:r>
          </a:p>
          <a:p>
            <a:r>
              <a:rPr lang="en-US" sz="2000" dirty="0"/>
              <a:t>initial conditions (25000) for each time-step </a:t>
            </a:r>
            <a:r>
              <a:rPr lang="en-US" sz="2000" i="1" dirty="0"/>
              <a:t>t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DFF4F6-3585-4418-8330-8083B9D577F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00710" y="4647501"/>
            <a:ext cx="0" cy="721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A59A-521D-43B3-9E0C-157EFA82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C7AC-7D79-4FC4-A88C-24BA92D4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provided code on data representing </a:t>
            </a:r>
            <a:r>
              <a:rPr lang="en-US" b="1" i="1" dirty="0"/>
              <a:t>different chaotic dynamical systems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Adapt the code parametrization to align with dataset properties (dataset name and input path, input size)</a:t>
            </a:r>
          </a:p>
          <a:p>
            <a:pPr lvl="1"/>
            <a:r>
              <a:rPr lang="en-US" dirty="0"/>
              <a:t>Execute </a:t>
            </a:r>
            <a:r>
              <a:rPr lang="en-US" b="1" i="1" dirty="0"/>
              <a:t>predictions</a:t>
            </a:r>
            <a:r>
              <a:rPr lang="en-US" dirty="0"/>
              <a:t> and </a:t>
            </a:r>
            <a:r>
              <a:rPr lang="en-US" b="1" i="1" dirty="0"/>
              <a:t>search for the best model parameters</a:t>
            </a:r>
            <a:r>
              <a:rPr lang="en-US" dirty="0"/>
              <a:t> for the given system (using smaller and quicker testing sets), for different models (ESN, LSTM, ensemble)</a:t>
            </a:r>
          </a:p>
          <a:p>
            <a:pPr lvl="1"/>
            <a:r>
              <a:rPr lang="en-US" dirty="0"/>
              <a:t>Execute </a:t>
            </a:r>
            <a:r>
              <a:rPr lang="en-US" b="1" i="1" dirty="0">
                <a:hlinkClick r:id="rId2" action="ppaction://hlinksldjump"/>
              </a:rPr>
              <a:t>performance analysis</a:t>
            </a:r>
            <a:r>
              <a:rPr lang="en-US" b="1" i="1" dirty="0"/>
              <a:t> </a:t>
            </a:r>
            <a:r>
              <a:rPr lang="en-US" dirty="0"/>
              <a:t>on bigger testing set for each model (this will take the most execution time)</a:t>
            </a:r>
          </a:p>
          <a:p>
            <a:pPr lvl="1"/>
            <a:r>
              <a:rPr lang="en-US" dirty="0"/>
              <a:t>Execute </a:t>
            </a:r>
            <a:r>
              <a:rPr lang="en-US" b="1" i="1" dirty="0">
                <a:hlinkClick r:id="rId3" action="ppaction://hlinksldjump"/>
              </a:rPr>
              <a:t>comparative analysis</a:t>
            </a:r>
            <a:r>
              <a:rPr lang="en-US" b="1" i="1" dirty="0"/>
              <a:t> </a:t>
            </a:r>
            <a:r>
              <a:rPr lang="en-US" dirty="0"/>
              <a:t>between different models using the same predictions generated during individual performance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642F8-6790-4E7F-A2F6-A61F3767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99C0E-D09A-40E3-A800-BEE79A3F9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EE60E-7C8B-401F-8BFC-AB84649B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3ACC-C6D1-4F61-BABD-CA52C98D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BD88-27ED-4E14-B277-69E8C19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362"/>
          </a:xfrm>
        </p:spPr>
        <p:txBody>
          <a:bodyPr/>
          <a:lstStyle/>
          <a:p>
            <a:r>
              <a:rPr lang="en-US" dirty="0"/>
              <a:t>Starting with the goal of weather simulation, we first have to tackle some simpler problems that are similar in character</a:t>
            </a:r>
          </a:p>
          <a:p>
            <a:r>
              <a:rPr lang="en-US" dirty="0"/>
              <a:t>These simpler problems are predicting the behavior of chaotic dynamical systems such as variants of Lorenz and KS systems (benchmark synthetic problems)</a:t>
            </a:r>
          </a:p>
          <a:p>
            <a:endParaRPr lang="en-US" dirty="0"/>
          </a:p>
        </p:txBody>
      </p:sp>
      <p:pic>
        <p:nvPicPr>
          <p:cNvPr id="5" name="Picture 4" descr="A picture containing star, animal&#10;&#10;Description automatically generated">
            <a:extLst>
              <a:ext uri="{FF2B5EF4-FFF2-40B4-BE49-F238E27FC236}">
                <a16:creationId xmlns:a16="http://schemas.microsoft.com/office/drawing/2014/main" id="{9024122E-2190-4646-94B2-343CA7D5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27" y="4085345"/>
            <a:ext cx="4084546" cy="2294996"/>
          </a:xfrm>
          <a:prstGeom prst="rect">
            <a:avLst/>
          </a:prstGeom>
        </p:spPr>
      </p:pic>
      <p:pic>
        <p:nvPicPr>
          <p:cNvPr id="1026" name="Picture 2" descr="Image result for lorenz attractor">
            <a:hlinkClick r:id="rId3"/>
            <a:extLst>
              <a:ext uri="{FF2B5EF4-FFF2-40B4-BE49-F238E27FC236}">
                <a16:creationId xmlns:a16="http://schemas.microsoft.com/office/drawing/2014/main" id="{68006493-ACB3-4C39-B4D3-8C21096DB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0" b="6931"/>
          <a:stretch/>
        </p:blipFill>
        <p:spPr bwMode="auto">
          <a:xfrm>
            <a:off x="7043701" y="4061354"/>
            <a:ext cx="3784091" cy="22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C75F30-4001-4916-B847-BE8629812462}"/>
              </a:ext>
            </a:extLst>
          </p:cNvPr>
          <p:cNvSpPr/>
          <p:nvPr/>
        </p:nvSpPr>
        <p:spPr>
          <a:xfrm>
            <a:off x="6096000" y="5029465"/>
            <a:ext cx="1016000" cy="3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1F6AA-C976-4E6D-A039-255D0A0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38B1-7F8B-46E6-9E8A-6B36D7C7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8337-855B-4D0A-BC01-2990C941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chaotic dynamical systems time series behavior using machine learning models such as:</a:t>
            </a:r>
          </a:p>
          <a:p>
            <a:pPr lvl="1"/>
            <a:r>
              <a:rPr lang="en-US" dirty="0"/>
              <a:t>ESN (Echo State Networks), </a:t>
            </a:r>
          </a:p>
          <a:p>
            <a:pPr lvl="1"/>
            <a:r>
              <a:rPr lang="en-US" dirty="0"/>
              <a:t>LSTM (Long-Short Term Memory)</a:t>
            </a:r>
          </a:p>
          <a:p>
            <a:pPr lvl="1"/>
            <a:r>
              <a:rPr lang="en-US" dirty="0"/>
              <a:t>Ensembles of ESNs and LSTMs</a:t>
            </a:r>
          </a:p>
          <a:p>
            <a:r>
              <a:rPr lang="en-US" dirty="0"/>
              <a:t>Finding the best predictive model for each of the benchmarks by developing a robust methodology for model evaluation and comparison</a:t>
            </a:r>
          </a:p>
          <a:p>
            <a:r>
              <a:rPr lang="en-US" dirty="0"/>
              <a:t>Understanding why a specific model architecture performs better than others on a particular problem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6519-A5D7-4F8A-92C0-66726028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5862-7624-42A7-9F3E-3786C6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5D50-BB25-4643-B2B6-BCE2944E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b="1" i="1" dirty="0"/>
              <a:t>Model</a:t>
            </a:r>
            <a:r>
              <a:rPr lang="en-US" dirty="0"/>
              <a:t> – Implementation of specific machine learning algorithm</a:t>
            </a:r>
          </a:p>
          <a:p>
            <a:r>
              <a:rPr lang="en-US" b="1" i="1" dirty="0"/>
              <a:t>Model parameters </a:t>
            </a:r>
            <a:r>
              <a:rPr lang="en-US" dirty="0"/>
              <a:t>– Number of input elements and hidden units, training set size, model specific constants, randomization seeds</a:t>
            </a:r>
          </a:p>
          <a:p>
            <a:r>
              <a:rPr lang="en-US" b="1" i="1" dirty="0"/>
              <a:t>System state</a:t>
            </a:r>
            <a:r>
              <a:rPr lang="en-US" dirty="0"/>
              <a:t> – Set of numerical values (</a:t>
            </a:r>
            <a:r>
              <a:rPr lang="en-US" b="1" i="1" dirty="0"/>
              <a:t>system variables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are 8 system variables for Lorenz96 system</a:t>
            </a:r>
          </a:p>
          <a:p>
            <a:r>
              <a:rPr lang="en-US" b="1" i="1" dirty="0"/>
              <a:t>IC </a:t>
            </a:r>
            <a:r>
              <a:rPr lang="en-US" i="1" dirty="0"/>
              <a:t>(Initial condition)</a:t>
            </a:r>
            <a:r>
              <a:rPr lang="en-US" dirty="0"/>
              <a:t> – System state the prediction is starting from</a:t>
            </a:r>
            <a:endParaRPr lang="en-US" b="1" i="1" dirty="0"/>
          </a:p>
          <a:p>
            <a:r>
              <a:rPr lang="en-US" b="1" i="1" dirty="0"/>
              <a:t>MTU</a:t>
            </a:r>
            <a:r>
              <a:rPr lang="en-US" dirty="0"/>
              <a:t> (Model Time Unit) – Unit of time describing chaotic system data</a:t>
            </a:r>
          </a:p>
          <a:p>
            <a:pPr lvl="1"/>
            <a:r>
              <a:rPr lang="en-US" dirty="0"/>
              <a:t>For Lorenz96 system, 1 MTU is an interval containing 200 discrete time points</a:t>
            </a:r>
          </a:p>
          <a:p>
            <a:pPr lvl="1"/>
            <a:r>
              <a:rPr lang="en-US" dirty="0"/>
              <a:t>Each time point is represented by one system state which can be used as an initial condition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955EE-FB83-480E-9D27-74D0BBEE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37D0-EA35-4E51-BBDB-45B6B051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data taken from Lorenz96 system,</a:t>
            </a:r>
            <a:br>
              <a:rPr lang="en-US" dirty="0"/>
            </a:br>
            <a:r>
              <a:rPr lang="en-US" dirty="0"/>
              <a:t>containing 8 system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C2166-FD78-4A56-8461-F2BE6D95D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9901" r="67642" b="18103"/>
          <a:stretch/>
        </p:blipFill>
        <p:spPr>
          <a:xfrm>
            <a:off x="709032" y="1690688"/>
            <a:ext cx="6094440" cy="43997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2B6A3-5566-4CE9-A7D8-D4133BA1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0AA53-2FE1-4D5A-9EEE-8B87D43A6209}"/>
              </a:ext>
            </a:extLst>
          </p:cNvPr>
          <p:cNvSpPr txBox="1"/>
          <p:nvPr/>
        </p:nvSpPr>
        <p:spPr>
          <a:xfrm rot="10800000">
            <a:off x="182783" y="1690688"/>
            <a:ext cx="461665" cy="4341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Absolute variable values, ranging from -2 to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5D98F-C072-429F-9873-6F1FEE1CD1F9}"/>
              </a:ext>
            </a:extLst>
          </p:cNvPr>
          <p:cNvSpPr txBox="1"/>
          <p:nvPr/>
        </p:nvSpPr>
        <p:spPr>
          <a:xfrm rot="16200000">
            <a:off x="3525419" y="5064517"/>
            <a:ext cx="461665" cy="25134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Propagation through time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F8B6BA-5FB0-44D2-AE5F-A726AB6D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2541" y="2958597"/>
            <a:ext cx="3632056" cy="584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17301-B22D-4F2C-A228-300260B1026E}"/>
              </a:ext>
            </a:extLst>
          </p:cNvPr>
          <p:cNvSpPr txBox="1"/>
          <p:nvPr/>
        </p:nvSpPr>
        <p:spPr>
          <a:xfrm rot="16200000">
            <a:off x="8490002" y="983311"/>
            <a:ext cx="1015663" cy="28305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For each variable derivative is calculated using the following equation: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243F3-F4B0-40F1-86B2-A980FBF2ABAC}"/>
              </a:ext>
            </a:extLst>
          </p:cNvPr>
          <p:cNvCxnSpPr>
            <a:cxnSpLocks/>
          </p:cNvCxnSpPr>
          <p:nvPr/>
        </p:nvCxnSpPr>
        <p:spPr>
          <a:xfrm flipH="1">
            <a:off x="6868055" y="3645344"/>
            <a:ext cx="897043" cy="1644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09F504-0F47-4967-884E-72DADE6208C9}"/>
              </a:ext>
            </a:extLst>
          </p:cNvPr>
          <p:cNvCxnSpPr>
            <a:cxnSpLocks/>
          </p:cNvCxnSpPr>
          <p:nvPr/>
        </p:nvCxnSpPr>
        <p:spPr>
          <a:xfrm flipH="1">
            <a:off x="6868055" y="3490708"/>
            <a:ext cx="1777669" cy="2313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5D54BE-5CCE-486D-9DEB-8579BF7229AF}"/>
              </a:ext>
            </a:extLst>
          </p:cNvPr>
          <p:cNvCxnSpPr>
            <a:cxnSpLocks/>
          </p:cNvCxnSpPr>
          <p:nvPr/>
        </p:nvCxnSpPr>
        <p:spPr>
          <a:xfrm flipH="1">
            <a:off x="6868055" y="3490709"/>
            <a:ext cx="3114146" cy="117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D67122-C8BF-42CD-AA8E-499B58C5A501}"/>
              </a:ext>
            </a:extLst>
          </p:cNvPr>
          <p:cNvCxnSpPr>
            <a:cxnSpLocks/>
          </p:cNvCxnSpPr>
          <p:nvPr/>
        </p:nvCxnSpPr>
        <p:spPr>
          <a:xfrm flipH="1">
            <a:off x="6868055" y="3438547"/>
            <a:ext cx="3726539" cy="1833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4748C6-F6C3-469A-8A42-DCDDB4315069}"/>
              </a:ext>
            </a:extLst>
          </p:cNvPr>
          <p:cNvCxnSpPr>
            <a:cxnSpLocks/>
          </p:cNvCxnSpPr>
          <p:nvPr/>
        </p:nvCxnSpPr>
        <p:spPr>
          <a:xfrm flipH="1">
            <a:off x="6868056" y="3472333"/>
            <a:ext cx="2615034" cy="702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1786149-8C84-4C3F-B928-8019762FF3C6}"/>
              </a:ext>
            </a:extLst>
          </p:cNvPr>
          <p:cNvSpPr txBox="1"/>
          <p:nvPr/>
        </p:nvSpPr>
        <p:spPr>
          <a:xfrm rot="16200000">
            <a:off x="9642067" y="3806307"/>
            <a:ext cx="1292662" cy="27431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i="1" dirty="0"/>
              <a:t>F</a:t>
            </a:r>
            <a:r>
              <a:rPr lang="en-US" dirty="0"/>
              <a:t>orcing factor, influencing the complexity of generated data (degree of chaotic behavior)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9B0B48-1797-407B-A3DE-0547D73F0E9D}"/>
              </a:ext>
            </a:extLst>
          </p:cNvPr>
          <p:cNvCxnSpPr>
            <a:endCxn id="38" idx="3"/>
          </p:cNvCxnSpPr>
          <p:nvPr/>
        </p:nvCxnSpPr>
        <p:spPr>
          <a:xfrm flipH="1">
            <a:off x="10288399" y="3438547"/>
            <a:ext cx="813941" cy="1093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3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2BD5-A329-42D1-865C-42648D4F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horizon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1A3B-A547-46E1-8692-C84A3654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Prediction horizon: how many predictions of the next time-step produced small enough error compared to the actual data, before the error accumulates</a:t>
            </a:r>
          </a:p>
          <a:p>
            <a:r>
              <a:rPr lang="en-US" dirty="0"/>
              <a:t>As you can see from this </a:t>
            </a:r>
            <a:br>
              <a:rPr lang="en-US" dirty="0"/>
            </a:br>
            <a:r>
              <a:rPr lang="en-US" dirty="0"/>
              <a:t>example, two very close </a:t>
            </a:r>
            <a:br>
              <a:rPr lang="en-US" dirty="0"/>
            </a:br>
            <a:r>
              <a:rPr lang="en-US" dirty="0"/>
              <a:t>IC-s can produce very </a:t>
            </a:r>
            <a:br>
              <a:rPr lang="en-US" dirty="0"/>
            </a:br>
            <a:r>
              <a:rPr lang="en-US" dirty="0"/>
              <a:t>different result, with no </a:t>
            </a:r>
            <a:br>
              <a:rPr lang="en-US" dirty="0"/>
            </a:br>
            <a:r>
              <a:rPr lang="en-US" dirty="0"/>
              <a:t>apparent reason</a:t>
            </a:r>
          </a:p>
          <a:p>
            <a:r>
              <a:rPr lang="en-US" dirty="0"/>
              <a:t>This makes modeling </a:t>
            </a:r>
            <a:br>
              <a:rPr lang="en-US" dirty="0"/>
            </a:br>
            <a:r>
              <a:rPr lang="en-US" dirty="0"/>
              <a:t>chaotic systems very </a:t>
            </a:r>
            <a:br>
              <a:rPr lang="en-US" dirty="0"/>
            </a:br>
            <a:r>
              <a:rPr lang="en-US" dirty="0"/>
              <a:t>difficult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D2CFE-7D3E-43C5-ADBD-C229A75B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401A4-EA75-4B70-9E93-6AD2C3939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63134" r="69204" b="18103"/>
          <a:stretch/>
        </p:blipFill>
        <p:spPr>
          <a:xfrm>
            <a:off x="5741681" y="3923841"/>
            <a:ext cx="5633048" cy="1146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78672-9641-4C3E-93B5-756FC2C95FA5}"/>
              </a:ext>
            </a:extLst>
          </p:cNvPr>
          <p:cNvSpPr txBox="1"/>
          <p:nvPr/>
        </p:nvSpPr>
        <p:spPr>
          <a:xfrm rot="10800000">
            <a:off x="5215432" y="3494891"/>
            <a:ext cx="461665" cy="20045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Values of 2 variables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28B6A7-AB99-43B3-8E94-1037A84498CD}"/>
              </a:ext>
            </a:extLst>
          </p:cNvPr>
          <p:cNvCxnSpPr/>
          <p:nvPr/>
        </p:nvCxnSpPr>
        <p:spPr>
          <a:xfrm>
            <a:off x="6519805" y="3923841"/>
            <a:ext cx="0" cy="11466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242F25DC-6985-4D0A-A0D9-7E30D36E6356}"/>
              </a:ext>
            </a:extLst>
          </p:cNvPr>
          <p:cNvSpPr/>
          <p:nvPr/>
        </p:nvSpPr>
        <p:spPr>
          <a:xfrm rot="5400000">
            <a:off x="8558785" y="1636271"/>
            <a:ext cx="222737" cy="4300696"/>
          </a:xfrm>
          <a:prstGeom prst="leftBrac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92FAA5-032C-42B0-B10A-4174B7C0C35B}"/>
              </a:ext>
            </a:extLst>
          </p:cNvPr>
          <p:cNvCxnSpPr>
            <a:cxnSpLocks/>
          </p:cNvCxnSpPr>
          <p:nvPr/>
        </p:nvCxnSpPr>
        <p:spPr>
          <a:xfrm rot="10800000">
            <a:off x="6815081" y="3923841"/>
            <a:ext cx="0" cy="11466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2FD41763-1166-4FA2-A196-3286AD0BCAC8}"/>
              </a:ext>
            </a:extLst>
          </p:cNvPr>
          <p:cNvSpPr/>
          <p:nvPr/>
        </p:nvSpPr>
        <p:spPr>
          <a:xfrm rot="16200000">
            <a:off x="7600023" y="4310711"/>
            <a:ext cx="222737" cy="1792622"/>
          </a:xfrm>
          <a:prstGeom prst="leftBrac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5D4D7-3B16-4FC5-95D3-4625C5B3AD8A}"/>
              </a:ext>
            </a:extLst>
          </p:cNvPr>
          <p:cNvSpPr txBox="1"/>
          <p:nvPr/>
        </p:nvSpPr>
        <p:spPr>
          <a:xfrm>
            <a:off x="6444573" y="3013773"/>
            <a:ext cx="468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horizon, </a:t>
            </a:r>
          </a:p>
          <a:p>
            <a:pPr algn="ctr"/>
            <a:r>
              <a:rPr lang="en-US" dirty="0"/>
              <a:t>when predicting from the green initial condition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9ACBE-5840-462F-BF9B-0255FBE42801}"/>
              </a:ext>
            </a:extLst>
          </p:cNvPr>
          <p:cNvSpPr txBox="1"/>
          <p:nvPr/>
        </p:nvSpPr>
        <p:spPr>
          <a:xfrm>
            <a:off x="5303969" y="5418895"/>
            <a:ext cx="481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horizon, </a:t>
            </a:r>
          </a:p>
          <a:p>
            <a:pPr algn="ctr"/>
            <a:r>
              <a:rPr lang="en-US" dirty="0"/>
              <a:t>when predicting from the orange initial condition</a:t>
            </a:r>
          </a:p>
        </p:txBody>
      </p:sp>
    </p:spTree>
    <p:extLst>
      <p:ext uri="{BB962C8B-B14F-4D97-AF65-F5344CB8AC3E}">
        <p14:creationId xmlns:p14="http://schemas.microsoft.com/office/powerpoint/2010/main" val="407130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B53E-C60A-4BB1-8258-2646364C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US" dirty="0"/>
              <a:t>Prediction horizon on consecutive IC-s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411940-1BB3-4FB4-9F7F-53759E898D3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821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Following graph shows prediction horizons, achieved on a set of consecutive initial conditions</a:t>
            </a:r>
          </a:p>
          <a:p>
            <a:r>
              <a:rPr lang="en-US" dirty="0"/>
              <a:t>Each point on the graph represents the prediction horizon achieved on one of the consecutive initial conditions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A0E96A-ED6D-42B1-8879-D69E0D43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5E655-73B5-4DF2-BEC5-68A39CB17E67}"/>
              </a:ext>
            </a:extLst>
          </p:cNvPr>
          <p:cNvSpPr txBox="1"/>
          <p:nvPr/>
        </p:nvSpPr>
        <p:spPr>
          <a:xfrm>
            <a:off x="8119568" y="4090466"/>
            <a:ext cx="3546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prediction starting from the initial condition at 10.6 MTU from the first one in the set, has produced the prediction horizon of 2.2 MTU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13BA54-3BCF-4DB6-9A54-A370ABB15B7B}"/>
              </a:ext>
            </a:extLst>
          </p:cNvPr>
          <p:cNvGrpSpPr/>
          <p:nvPr/>
        </p:nvGrpSpPr>
        <p:grpSpPr>
          <a:xfrm>
            <a:off x="801662" y="4401636"/>
            <a:ext cx="6499776" cy="1566269"/>
            <a:chOff x="77194" y="5291731"/>
            <a:chExt cx="6499776" cy="1566269"/>
          </a:xfrm>
        </p:grpSpPr>
        <p:pic>
          <p:nvPicPr>
            <p:cNvPr id="14" name="Picture 13" descr="A close up of text on a black background&#10;&#10;Description automatically generated">
              <a:extLst>
                <a:ext uri="{FF2B5EF4-FFF2-40B4-BE49-F238E27FC236}">
                  <a16:creationId xmlns:a16="http://schemas.microsoft.com/office/drawing/2014/main" id="{AF25E64E-638F-4EC8-8CB4-106E26746B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94" t="81290" r="80445" b="8863"/>
            <a:stretch/>
          </p:blipFill>
          <p:spPr>
            <a:xfrm>
              <a:off x="411061" y="5291731"/>
              <a:ext cx="6165909" cy="1247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3266E-84FB-4FE8-9F60-E9658EF8796D}"/>
                </a:ext>
              </a:extLst>
            </p:cNvPr>
            <p:cNvSpPr txBox="1"/>
            <p:nvPr/>
          </p:nvSpPr>
          <p:spPr>
            <a:xfrm rot="10800000">
              <a:off x="77194" y="5536734"/>
              <a:ext cx="400110" cy="5491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400" dirty="0"/>
                <a:t>MTU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F8410C-0B95-468E-BF6A-46155E3BFAB8}"/>
                </a:ext>
              </a:extLst>
            </p:cNvPr>
            <p:cNvSpPr txBox="1"/>
            <p:nvPr/>
          </p:nvSpPr>
          <p:spPr>
            <a:xfrm rot="16200000">
              <a:off x="3302349" y="6426866"/>
              <a:ext cx="400110" cy="46215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400" dirty="0"/>
                <a:t>MTU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BBB1C7-4640-4FE9-8FAB-CB1F0700E81D}"/>
                </a:ext>
              </a:extLst>
            </p:cNvPr>
            <p:cNvCxnSpPr>
              <a:cxnSpLocks/>
            </p:cNvCxnSpPr>
            <p:nvPr/>
          </p:nvCxnSpPr>
          <p:spPr>
            <a:xfrm>
              <a:off x="679508" y="5838738"/>
              <a:ext cx="5293453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35E215-1076-475C-817E-E7A5D93AC751}"/>
              </a:ext>
            </a:extLst>
          </p:cNvPr>
          <p:cNvCxnSpPr>
            <a:cxnSpLocks/>
          </p:cNvCxnSpPr>
          <p:nvPr/>
        </p:nvCxnSpPr>
        <p:spPr>
          <a:xfrm flipH="1">
            <a:off x="6697430" y="4324163"/>
            <a:ext cx="1422138" cy="62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420A99-9928-4236-95F8-04513C7A8AC0}"/>
              </a:ext>
            </a:extLst>
          </p:cNvPr>
          <p:cNvSpPr txBox="1"/>
          <p:nvPr/>
        </p:nvSpPr>
        <p:spPr>
          <a:xfrm>
            <a:off x="1631834" y="6003339"/>
            <a:ext cx="519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time point of each evaluated initial condition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E6A81-FB5F-40A7-9483-461D641E4344}"/>
              </a:ext>
            </a:extLst>
          </p:cNvPr>
          <p:cNvSpPr txBox="1"/>
          <p:nvPr/>
        </p:nvSpPr>
        <p:spPr>
          <a:xfrm rot="10800000">
            <a:off x="186963" y="3405613"/>
            <a:ext cx="738664" cy="32355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dirty="0"/>
              <a:t>Prediction horizon value for each </a:t>
            </a:r>
          </a:p>
          <a:p>
            <a:pPr algn="ctr"/>
            <a:r>
              <a:rPr lang="en-US" dirty="0"/>
              <a:t>densely plotted initial condition</a:t>
            </a:r>
          </a:p>
        </p:txBody>
      </p:sp>
    </p:spTree>
    <p:extLst>
      <p:ext uri="{BB962C8B-B14F-4D97-AF65-F5344CB8AC3E}">
        <p14:creationId xmlns:p14="http://schemas.microsoft.com/office/powerpoint/2010/main" val="74730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6792-5A5E-4D4B-82EF-8959BB4A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horizon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95EB0-FD7E-45A2-B151-1B08FAA93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/>
          <a:stretch/>
        </p:blipFill>
        <p:spPr>
          <a:xfrm>
            <a:off x="1399219" y="1581427"/>
            <a:ext cx="6930029" cy="460695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C0A9E7-DACE-4239-B00F-8CDCF286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70738-5E3F-4443-B392-5252DFAF38B1}"/>
              </a:ext>
            </a:extLst>
          </p:cNvPr>
          <p:cNvSpPr txBox="1"/>
          <p:nvPr/>
        </p:nvSpPr>
        <p:spPr>
          <a:xfrm rot="10800000">
            <a:off x="576418" y="1769607"/>
            <a:ext cx="738664" cy="40291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Number of initial conditions resulting in a </a:t>
            </a:r>
          </a:p>
          <a:p>
            <a:pPr algn="ctr"/>
            <a:r>
              <a:rPr lang="en-US" dirty="0"/>
              <a:t>specific prediction horizon (out of 25000)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B6048-DBFE-4554-930F-06B819A0702B}"/>
              </a:ext>
            </a:extLst>
          </p:cNvPr>
          <p:cNvSpPr txBox="1"/>
          <p:nvPr/>
        </p:nvSpPr>
        <p:spPr>
          <a:xfrm rot="16200000">
            <a:off x="4633400" y="3257200"/>
            <a:ext cx="461665" cy="61982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Prediction horizon values achieved by evaluated initial conditions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0FF5523-B344-4177-8EBC-4FAD2F2A67B3}"/>
              </a:ext>
            </a:extLst>
          </p:cNvPr>
          <p:cNvSpPr txBox="1">
            <a:spLocks/>
          </p:cNvSpPr>
          <p:nvPr/>
        </p:nvSpPr>
        <p:spPr>
          <a:xfrm>
            <a:off x="7963383" y="1769607"/>
            <a:ext cx="3383455" cy="421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Generated histogram does not nicely represent any common distribution, so it is not possible to correctly analyze standard deviations</a:t>
            </a:r>
          </a:p>
          <a:p>
            <a:r>
              <a:rPr lang="en-US" sz="2400" dirty="0"/>
              <a:t>Problem is solved by dividing the histogram using Gaussian mixtures </a:t>
            </a:r>
          </a:p>
        </p:txBody>
      </p:sp>
    </p:spTree>
    <p:extLst>
      <p:ext uri="{BB962C8B-B14F-4D97-AF65-F5344CB8AC3E}">
        <p14:creationId xmlns:p14="http://schemas.microsoft.com/office/powerpoint/2010/main" val="396177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559CDD18-4D20-4E8B-9DC6-8AC260EE4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/>
          <a:stretch/>
        </p:blipFill>
        <p:spPr>
          <a:xfrm>
            <a:off x="1399219" y="1581427"/>
            <a:ext cx="6930029" cy="4606957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F80E5E2-055B-4F88-9C1B-ADF8F8B28E0E}"/>
              </a:ext>
            </a:extLst>
          </p:cNvPr>
          <p:cNvSpPr txBox="1"/>
          <p:nvPr/>
        </p:nvSpPr>
        <p:spPr>
          <a:xfrm rot="10800000">
            <a:off x="576418" y="1769607"/>
            <a:ext cx="738664" cy="40291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Number of initial conditions resulting in a </a:t>
            </a:r>
          </a:p>
          <a:p>
            <a:pPr algn="ctr"/>
            <a:r>
              <a:rPr lang="en-US" dirty="0"/>
              <a:t>specific prediction horizon (out of 25000)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DA0BA-F550-462A-90D9-C650E23BB8F1}"/>
              </a:ext>
            </a:extLst>
          </p:cNvPr>
          <p:cNvSpPr txBox="1"/>
          <p:nvPr/>
        </p:nvSpPr>
        <p:spPr>
          <a:xfrm rot="16200000">
            <a:off x="4633400" y="3257200"/>
            <a:ext cx="461665" cy="61982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Prediction horizon values achieved by evaluated initial 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16792-5A5E-4D4B-82EF-8959BB4A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horizon histogram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C0A9E7-DACE-4239-B00F-8CDCF286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5DC4D-734B-4E7E-88CA-8A4C2A3741D1}"/>
              </a:ext>
            </a:extLst>
          </p:cNvPr>
          <p:cNvSpPr txBox="1"/>
          <p:nvPr/>
        </p:nvSpPr>
        <p:spPr>
          <a:xfrm rot="16200000">
            <a:off x="9142307" y="1147531"/>
            <a:ext cx="738664" cy="24349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Hard initial conditions </a:t>
            </a:r>
          </a:p>
          <a:p>
            <a:r>
              <a:rPr lang="en-US" dirty="0"/>
              <a:t>(low prediction horizons)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3CD55-7B0F-44C5-9658-63C71C0322F2}"/>
              </a:ext>
            </a:extLst>
          </p:cNvPr>
          <p:cNvSpPr txBox="1"/>
          <p:nvPr/>
        </p:nvSpPr>
        <p:spPr>
          <a:xfrm rot="16200000">
            <a:off x="9302543" y="1787412"/>
            <a:ext cx="461665" cy="24901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Medium initial conditions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B9C60-285C-4BD8-A542-F953EB6ED95A}"/>
              </a:ext>
            </a:extLst>
          </p:cNvPr>
          <p:cNvSpPr txBox="1"/>
          <p:nvPr/>
        </p:nvSpPr>
        <p:spPr>
          <a:xfrm rot="16200000">
            <a:off x="9150098" y="2381838"/>
            <a:ext cx="738664" cy="2501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Easy initial conditions</a:t>
            </a:r>
          </a:p>
          <a:p>
            <a:r>
              <a:rPr lang="en-US" dirty="0"/>
              <a:t>(high prediction horizons)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CC0F3F-8553-4368-855C-34D32A8CD6C0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3356149" y="2365012"/>
            <a:ext cx="4938009" cy="12419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5D847C-1418-4C9F-B9AD-3BA548F43AB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3903678" y="3032464"/>
            <a:ext cx="4384645" cy="1356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4D5E05-0B2E-4BD5-BA88-6F3C0AFFE29D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4702629" y="3632629"/>
            <a:ext cx="3566010" cy="17113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3D9308-F3A3-4FB3-984F-8A8439730448}"/>
              </a:ext>
            </a:extLst>
          </p:cNvPr>
          <p:cNvSpPr txBox="1"/>
          <p:nvPr/>
        </p:nvSpPr>
        <p:spPr>
          <a:xfrm rot="16200000">
            <a:off x="9206266" y="3603671"/>
            <a:ext cx="1292662" cy="30024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E.g. there are around 1000 initial conditions that have produced prediction horizons between 2 and 2.2 MTU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0519C-FE2A-4A9C-A5BA-31CF3CB0D243}"/>
              </a:ext>
            </a:extLst>
          </p:cNvPr>
          <p:cNvCxnSpPr>
            <a:cxnSpLocks/>
          </p:cNvCxnSpPr>
          <p:nvPr/>
        </p:nvCxnSpPr>
        <p:spPr>
          <a:xfrm flipH="1">
            <a:off x="4401178" y="4689446"/>
            <a:ext cx="3887147" cy="42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2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1320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Project:   A new methodology for comparing performance of prediction algorithms for chaotic dynamical systems</vt:lpstr>
      <vt:lpstr>Problem description</vt:lpstr>
      <vt:lpstr>Our goals</vt:lpstr>
      <vt:lpstr>Some terminology</vt:lpstr>
      <vt:lpstr>Time-series data taken from Lorenz96 system, containing 8 system variables</vt:lpstr>
      <vt:lpstr>Prediction horizon</vt:lpstr>
      <vt:lpstr>Prediction horizon on consecutive IC-s</vt:lpstr>
      <vt:lpstr>Prediction horizon histogram</vt:lpstr>
      <vt:lpstr>Prediction horizon histogram</vt:lpstr>
      <vt:lpstr>Average error and variation of two models</vt:lpstr>
      <vt:lpstr>Average error and variation of two models on hard, medium and easy initial conditions </vt:lpstr>
      <vt:lpstr>Our benchmark framework</vt:lpstr>
      <vt:lpstr>Data generation</vt:lpstr>
      <vt:lpstr>State of our work</vt:lpstr>
      <vt:lpstr>The analysis pipeline</vt:lpstr>
      <vt:lpstr>Getting started with the project</vt:lpstr>
      <vt:lpstr>The error metric</vt:lpstr>
      <vt:lpstr>Your task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 Јовановић</dc:creator>
  <cp:lastModifiedBy>Никола Јовановић</cp:lastModifiedBy>
  <cp:revision>63</cp:revision>
  <dcterms:created xsi:type="dcterms:W3CDTF">2020-03-02T22:17:05Z</dcterms:created>
  <dcterms:modified xsi:type="dcterms:W3CDTF">2020-03-25T19:26:43Z</dcterms:modified>
</cp:coreProperties>
</file>