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handoutMasterIdLst>
    <p:handoutMasterId r:id="rId4"/>
  </p:handoutMasterIdLst>
  <p:sldIdLst>
    <p:sldId id="659" r:id="rId2"/>
  </p:sldIdLst>
  <p:sldSz cx="25199975" cy="35999738"/>
  <p:notesSz cx="6761163" cy="9942513"/>
  <p:defaultTextStyle>
    <a:defPPr>
      <a:defRPr lang="fr-FR"/>
    </a:defPPr>
    <a:lvl1pPr marL="0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1pPr>
    <a:lvl2pPr marL="1748080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2pPr>
    <a:lvl3pPr marL="3496159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3pPr>
    <a:lvl4pPr marL="5244239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4pPr>
    <a:lvl5pPr marL="6992318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5pPr>
    <a:lvl6pPr marL="8740398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6pPr>
    <a:lvl7pPr marL="10488477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7pPr>
    <a:lvl8pPr marL="12236557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8pPr>
    <a:lvl9pPr marL="13984636" algn="l" defTabSz="3496159" rtl="0" eaLnBrk="1" latinLnBrk="0" hangingPunct="1">
      <a:defRPr sz="6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8" userDrawn="1">
          <p15:clr>
            <a:srgbClr val="A4A3A4"/>
          </p15:clr>
        </p15:guide>
        <p15:guide id="2" orient="horz" pos="22184" userDrawn="1">
          <p15:clr>
            <a:srgbClr val="A4A3A4"/>
          </p15:clr>
        </p15:guide>
        <p15:guide id="3" orient="horz" pos="2026" userDrawn="1">
          <p15:clr>
            <a:srgbClr val="A4A3A4"/>
          </p15:clr>
        </p15:guide>
        <p15:guide id="4" orient="horz" pos="5192" userDrawn="1">
          <p15:clr>
            <a:srgbClr val="A4A3A4"/>
          </p15:clr>
        </p15:guide>
        <p15:guide id="5" orient="horz" pos="21428" userDrawn="1">
          <p15:clr>
            <a:srgbClr val="A4A3A4"/>
          </p15:clr>
        </p15:guide>
        <p15:guide id="6" orient="horz" pos="22289" userDrawn="1">
          <p15:clr>
            <a:srgbClr val="A4A3A4"/>
          </p15:clr>
        </p15:guide>
        <p15:guide id="7" orient="horz" pos="12210" userDrawn="1">
          <p15:clr>
            <a:srgbClr val="A4A3A4"/>
          </p15:clr>
        </p15:guide>
        <p15:guide id="8" orient="horz" pos="19974" userDrawn="1">
          <p15:clr>
            <a:srgbClr val="A4A3A4"/>
          </p15:clr>
        </p15:guide>
        <p15:guide id="9" orient="horz" pos="19149" userDrawn="1">
          <p15:clr>
            <a:srgbClr val="A4A3A4"/>
          </p15:clr>
        </p15:guide>
        <p15:guide id="10" orient="horz" pos="3302" userDrawn="1">
          <p15:clr>
            <a:srgbClr val="A4A3A4"/>
          </p15:clr>
        </p15:guide>
        <p15:guide id="11" orient="horz" pos="21622" userDrawn="1">
          <p15:clr>
            <a:srgbClr val="A4A3A4"/>
          </p15:clr>
        </p15:guide>
        <p15:guide id="12" orient="horz" pos="21926" userDrawn="1">
          <p15:clr>
            <a:srgbClr val="A4A3A4"/>
          </p15:clr>
        </p15:guide>
        <p15:guide id="13" orient="horz" pos="6829" userDrawn="1">
          <p15:clr>
            <a:srgbClr val="A4A3A4"/>
          </p15:clr>
        </p15:guide>
        <p15:guide id="14" orient="horz" pos="14698" userDrawn="1">
          <p15:clr>
            <a:srgbClr val="A4A3A4"/>
          </p15:clr>
        </p15:guide>
        <p15:guide id="15" pos="7937" userDrawn="1">
          <p15:clr>
            <a:srgbClr val="A4A3A4"/>
          </p15:clr>
        </p15:guide>
        <p15:guide id="16" pos="15439" userDrawn="1">
          <p15:clr>
            <a:srgbClr val="A4A3A4"/>
          </p15:clr>
        </p15:guide>
        <p15:guide id="17" pos="628" userDrawn="1">
          <p15:clr>
            <a:srgbClr val="A4A3A4"/>
          </p15:clr>
        </p15:guide>
        <p15:guide id="18" pos="15279" userDrawn="1">
          <p15:clr>
            <a:srgbClr val="A4A3A4"/>
          </p15:clr>
        </p15:guide>
        <p15:guide id="19" pos="1279" userDrawn="1">
          <p15:clr>
            <a:srgbClr val="A4A3A4"/>
          </p15:clr>
        </p15:guide>
        <p15:guide id="20" pos="427" userDrawn="1">
          <p15:clr>
            <a:srgbClr val="A4A3A4"/>
          </p15:clr>
        </p15:guide>
        <p15:guide id="21" pos="8270" userDrawn="1">
          <p15:clr>
            <a:srgbClr val="A4A3A4"/>
          </p15:clr>
        </p15:guide>
        <p15:guide id="22" pos="14598" userDrawn="1">
          <p15:clr>
            <a:srgbClr val="A4A3A4"/>
          </p15:clr>
        </p15:guide>
        <p15:guide id="23" pos="1042" userDrawn="1">
          <p15:clr>
            <a:srgbClr val="A4A3A4"/>
          </p15:clr>
        </p15:guide>
        <p15:guide id="24" pos="76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40" autoAdjust="0"/>
    <p:restoredTop sz="91129" autoAdjust="0"/>
  </p:normalViewPr>
  <p:slideViewPr>
    <p:cSldViewPr snapToGrid="0" showGuides="1">
      <p:cViewPr>
        <p:scale>
          <a:sx n="50" d="100"/>
          <a:sy n="50" d="100"/>
        </p:scale>
        <p:origin x="564" y="-1620"/>
      </p:cViewPr>
      <p:guideLst>
        <p:guide orient="horz" pos="11328"/>
        <p:guide orient="horz" pos="22184"/>
        <p:guide orient="horz" pos="2026"/>
        <p:guide orient="horz" pos="5192"/>
        <p:guide orient="horz" pos="21428"/>
        <p:guide orient="horz" pos="22289"/>
        <p:guide orient="horz" pos="12210"/>
        <p:guide orient="horz" pos="19974"/>
        <p:guide orient="horz" pos="19149"/>
        <p:guide orient="horz" pos="3302"/>
        <p:guide orient="horz" pos="21622"/>
        <p:guide orient="horz" pos="21926"/>
        <p:guide orient="horz" pos="6829"/>
        <p:guide orient="horz" pos="14698"/>
        <p:guide pos="7937"/>
        <p:guide pos="15439"/>
        <p:guide pos="628"/>
        <p:guide pos="15279"/>
        <p:guide pos="1279"/>
        <p:guide pos="427"/>
        <p:guide pos="8270"/>
        <p:guide pos="14598"/>
        <p:guide pos="1042"/>
        <p:guide pos="76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26/11/2014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26/11/2014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76450" y="746125"/>
            <a:ext cx="26082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1748080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3496159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5244239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6992318" algn="l" defTabSz="3496159" rtl="0" eaLnBrk="1" latinLnBrk="0" hangingPunct="1">
      <a:defRPr sz="4589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8740398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6pPr>
    <a:lvl7pPr marL="10488477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7pPr>
    <a:lvl8pPr marL="12236557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8pPr>
    <a:lvl9pPr marL="13984636" algn="l" defTabSz="3496159" rtl="0" eaLnBrk="1" latinLnBrk="0" hangingPunct="1">
      <a:defRPr sz="45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979999" y="10183769"/>
            <a:ext cx="23239977" cy="5999956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11024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8880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4216" y="34166425"/>
            <a:ext cx="3347367" cy="1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1653747" y="11633963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12852884" y="11633963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0602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13127074" y="7924651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1635495" y="24090234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12834626" y="24090234"/>
            <a:ext cx="10355616" cy="7559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992347" y="20485268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08819" y="20485268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3277762" y="8241609"/>
            <a:ext cx="9896593" cy="23466496"/>
          </a:xfrm>
          <a:prstGeom prst="rect">
            <a:avLst/>
          </a:prstGeom>
        </p:spPr>
        <p:txBody>
          <a:bodyPr vert="horz" anchor="ctr" anchorCtr="0"/>
          <a:lstStyle>
            <a:lvl1pPr marL="787498" indent="-787498">
              <a:spcBef>
                <a:spcPts val="4134"/>
              </a:spcBef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spcBef>
                <a:spcPts val="4134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spcBef>
                <a:spcPts val="4134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3053747" y="15313298"/>
            <a:ext cx="7529369" cy="128082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2010602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034374" y="8241609"/>
            <a:ext cx="6448813" cy="849160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9362380" y="8241609"/>
            <a:ext cx="6448813" cy="84916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16725541" y="8241609"/>
            <a:ext cx="6448813" cy="849160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4409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2017651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2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9400288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4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6722446" y="18399871"/>
            <a:ext cx="6448813" cy="13308239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00000"/>
              <a:buFontTx/>
              <a:buBlip>
                <a:blip r:embed="rId5"/>
              </a:buBlip>
              <a:defRPr sz="4134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100000"/>
              <a:buFontTx/>
              <a:buBlip>
                <a:blip r:embed="rId3"/>
              </a:buBlip>
              <a:defRPr sz="4134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16142248" y="8241609"/>
            <a:ext cx="7032105" cy="2346649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3858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2033102" y="8241609"/>
            <a:ext cx="11805012" cy="23466496"/>
          </a:xfrm>
          <a:prstGeom prst="rect">
            <a:avLst/>
          </a:prstGeom>
        </p:spPr>
        <p:txBody>
          <a:bodyPr vert="horz" anchor="ctr" anchorCtr="0"/>
          <a:lstStyle>
            <a:lvl1pPr marL="787498" indent="-787498"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SzPct val="200000"/>
              <a:buFontTx/>
              <a:buBlip>
                <a:blip r:embed="rId3"/>
              </a:buBlip>
              <a:defRPr sz="4409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3149994" indent="-629999">
              <a:buSzPct val="100000"/>
              <a:buFont typeface="Lucida Grande"/>
              <a:buChar char="&gt;"/>
              <a:defRPr sz="3858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2003752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677636" y="14132023"/>
            <a:ext cx="19844840" cy="5999956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13228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3399604" y="24894286"/>
            <a:ext cx="16939818" cy="4799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9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94988" y="3636173"/>
            <a:ext cx="12459988" cy="5999956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8819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5671239" y="11951997"/>
            <a:ext cx="8583741" cy="4799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9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59296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15260513" y="31557736"/>
            <a:ext cx="7811984" cy="20916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31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330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2756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2205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2205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980003" y="8126797"/>
            <a:ext cx="23239974" cy="8020771"/>
          </a:xfrm>
        </p:spPr>
        <p:txBody>
          <a:bodyPr anchor="b" anchorCtr="0"/>
          <a:lstStyle>
            <a:lvl1pPr marL="0" indent="0" algn="ctr">
              <a:buFontTx/>
              <a:buNone/>
              <a:defRPr sz="14882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1378"/>
              </a:spcBef>
              <a:buFontTx/>
              <a:buNone/>
              <a:defRPr sz="8819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4216" y="34166425"/>
            <a:ext cx="3347367" cy="1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8056894" y="17908164"/>
            <a:ext cx="9086192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997499" y="19304164"/>
            <a:ext cx="23257477" cy="2266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4961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2603542"/>
            <a:ext cx="25199975" cy="339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980003" y="8126797"/>
            <a:ext cx="23239974" cy="8020771"/>
          </a:xfrm>
        </p:spPr>
        <p:txBody>
          <a:bodyPr anchor="b" anchorCtr="0"/>
          <a:lstStyle>
            <a:lvl1pPr marL="0" indent="0" algn="ctr">
              <a:buFontTx/>
              <a:buNone/>
              <a:defRPr sz="14882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1378"/>
              </a:spcBef>
              <a:buFontTx/>
              <a:buNone/>
              <a:defRPr sz="8819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2023982" y="-24018"/>
            <a:ext cx="3968941" cy="8196103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72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44090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533" y="34144089"/>
            <a:ext cx="3394525" cy="1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7822496" y="5799960"/>
            <a:ext cx="11639261" cy="25807618"/>
          </a:xfrm>
        </p:spPr>
        <p:txBody>
          <a:bodyPr anchor="ctr" anchorCtr="0"/>
          <a:lstStyle>
            <a:lvl1pPr marL="1474373" indent="-1474373">
              <a:spcBef>
                <a:spcPts val="5512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307" b="0">
                <a:solidFill>
                  <a:srgbClr val="004563"/>
                </a:solidFill>
                <a:latin typeface="Century Gothic" pitchFamily="34" charset="0"/>
              </a:defRPr>
            </a:lvl2pPr>
            <a:lvl3pPr marL="498749" indent="-498749">
              <a:buClr>
                <a:srgbClr val="004563"/>
              </a:buClr>
              <a:defRPr sz="3307" b="1">
                <a:latin typeface="Century Gothic" pitchFamily="34" charset="0"/>
              </a:defRPr>
            </a:lvl3pPr>
            <a:lvl4pPr marL="498749" indent="0">
              <a:defRPr sz="3307">
                <a:latin typeface="Century Gothic" pitchFamily="34" charset="0"/>
              </a:defRPr>
            </a:lvl4pPr>
            <a:lvl5pPr marL="997498" indent="-498749">
              <a:defRPr sz="3307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19461754" y="5775320"/>
            <a:ext cx="1576368" cy="25807618"/>
          </a:xfrm>
        </p:spPr>
        <p:txBody>
          <a:bodyPr anchor="ctr" anchorCtr="0"/>
          <a:lstStyle>
            <a:lvl1pPr marL="1474373" indent="-1474373" algn="r">
              <a:spcBef>
                <a:spcPts val="5512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3307" b="0">
                <a:solidFill>
                  <a:schemeClr val="tx2"/>
                </a:solidFill>
                <a:latin typeface="Century Gothic" pitchFamily="34" charset="0"/>
              </a:defRPr>
            </a:lvl2pPr>
            <a:lvl3pPr marL="498749" indent="-498749" algn="r">
              <a:buClr>
                <a:schemeClr val="tx2"/>
              </a:buClr>
              <a:defRPr sz="3307" b="1">
                <a:latin typeface="Century Gothic" pitchFamily="34" charset="0"/>
              </a:defRPr>
            </a:lvl3pPr>
            <a:lvl4pPr marL="498749" indent="0" algn="r">
              <a:defRPr sz="3307">
                <a:latin typeface="Century Gothic" pitchFamily="34" charset="0"/>
              </a:defRPr>
            </a:lvl4pPr>
            <a:lvl5pPr marL="997498" indent="-498749" algn="r">
              <a:defRPr sz="3307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74521" y="8266326"/>
            <a:ext cx="21139976" cy="23466501"/>
          </a:xfrm>
          <a:prstGeom prst="rect">
            <a:avLst/>
          </a:prstGeom>
        </p:spPr>
        <p:txBody>
          <a:bodyPr vert="horz"/>
          <a:lstStyle>
            <a:lvl1pPr marL="787498" indent="-787498">
              <a:buSzPct val="120000"/>
              <a:buFontTx/>
              <a:buBlip>
                <a:blip r:embed="rId2"/>
              </a:buBlip>
              <a:defRPr sz="4961">
                <a:solidFill>
                  <a:srgbClr val="404040"/>
                </a:solidFill>
                <a:latin typeface="Arial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 typeface="Wingdings" pitchFamily="2" charset="2"/>
              <a:buChar char="à"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474521" y="4326011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500767" y="11674917"/>
            <a:ext cx="21144355" cy="20033188"/>
          </a:xfrm>
        </p:spPr>
        <p:txBody>
          <a:bodyPr>
            <a:normAutofit/>
          </a:bodyPr>
          <a:lstStyle>
            <a:lvl1pPr>
              <a:buFontTx/>
              <a:buNone/>
              <a:defRPr sz="3858"/>
            </a:lvl1pPr>
          </a:lstStyle>
          <a:p>
            <a:r>
              <a:rPr lang="en-US" smtClean="0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474521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81371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445600" y="11655697"/>
            <a:ext cx="10355616" cy="1865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11644737" y="11655697"/>
            <a:ext cx="10355616" cy="1865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481371" y="7924651"/>
            <a:ext cx="9998763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1597843" y="7924651"/>
            <a:ext cx="9775146" cy="31169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3858" b="0"/>
            </a:lvl2pPr>
            <a:lvl3pPr marL="0" indent="0">
              <a:spcBef>
                <a:spcPts val="0"/>
              </a:spcBef>
              <a:buFontTx/>
              <a:buNone/>
              <a:defRPr sz="2756" b="1"/>
            </a:lvl3pPr>
            <a:lvl4pPr marL="0" indent="0">
              <a:buFontTx/>
              <a:buNone/>
              <a:defRPr sz="2756"/>
            </a:lvl4pPr>
            <a:lvl5pPr marL="0" indent="0">
              <a:buFontTx/>
              <a:buNone/>
              <a:defRPr sz="2756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474521" y="4301297"/>
            <a:ext cx="21139976" cy="2004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787498" indent="-787498">
              <a:buSzPct val="120000"/>
              <a:buFontTx/>
              <a:buNone/>
              <a:defRPr sz="3858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2047496" indent="-787498">
              <a:buClr>
                <a:srgbClr val="00727A"/>
              </a:buClr>
              <a:buSzPct val="100000"/>
              <a:buFontTx/>
              <a:buNone/>
              <a:defRPr sz="4409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2970620" indent="-450625">
              <a:buClr>
                <a:srgbClr val="004563"/>
              </a:buClr>
              <a:buSzPct val="100000"/>
              <a:buFontTx/>
              <a:buNone/>
              <a:defRPr sz="3858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5600" y="1741103"/>
            <a:ext cx="21168897" cy="177498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4659" y="8204667"/>
            <a:ext cx="21129835" cy="235034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20758" y="34182310"/>
            <a:ext cx="7877886" cy="11275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2205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45600" y="3860733"/>
            <a:ext cx="2116889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49979" y="34166426"/>
            <a:ext cx="1342373" cy="11275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2205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59991" y="34166426"/>
            <a:ext cx="5879994" cy="11434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5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1259997" rtl="0" eaLnBrk="1" latinLnBrk="0" hangingPunct="1">
        <a:spcBef>
          <a:spcPct val="0"/>
        </a:spcBef>
        <a:buNone/>
        <a:defRPr sz="5512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944998" indent="-944998" algn="l" defTabSz="1259997" rtl="0" eaLnBrk="1" latinLnBrk="0" hangingPunct="1">
        <a:spcBef>
          <a:spcPct val="20000"/>
        </a:spcBef>
        <a:buFontTx/>
        <a:buBlip>
          <a:blip r:embed="rId17"/>
        </a:buBlip>
        <a:defRPr sz="496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7498" indent="0" algn="l" defTabSz="1259997" rtl="0" eaLnBrk="1" latinLnBrk="0" hangingPunct="1">
        <a:spcBef>
          <a:spcPct val="20000"/>
        </a:spcBef>
        <a:buFont typeface="Arial"/>
        <a:buNone/>
        <a:defRPr sz="4961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736873" indent="-739375" algn="l" defTabSz="125999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440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36873" indent="0" algn="l" defTabSz="1259997" rtl="0" eaLnBrk="1" latinLnBrk="0" hangingPunct="1">
        <a:spcBef>
          <a:spcPct val="20000"/>
        </a:spcBef>
        <a:buFontTx/>
        <a:buNone/>
        <a:defRPr sz="440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09372" indent="-472499" algn="l" defTabSz="125999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3858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6929986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1259997" rtl="0" eaLnBrk="1" latinLnBrk="0" hangingPunct="1">
        <a:spcBef>
          <a:spcPct val="20000"/>
        </a:spcBef>
        <a:buFont typeface="Arial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gif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011" y="1741103"/>
            <a:ext cx="21168897" cy="1774984"/>
          </a:xfrm>
        </p:spPr>
        <p:txBody>
          <a:bodyPr>
            <a:noAutofit/>
          </a:bodyPr>
          <a:lstStyle/>
          <a:p>
            <a:r>
              <a:rPr lang="sr-Latn-RS" sz="7200" b="1" dirty="0"/>
              <a:t>Upoređivanje efikasnosti algoritama za snalaženje u lavirintu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9302" y="4301298"/>
            <a:ext cx="21139976" cy="1243812"/>
          </a:xfrm>
        </p:spPr>
        <p:txBody>
          <a:bodyPr/>
          <a:lstStyle/>
          <a:p>
            <a:r>
              <a:rPr lang="sr-Latn-RS" sz="2400" dirty="0"/>
              <a:t>Nikola </a:t>
            </a:r>
            <a:r>
              <a:rPr lang="sr-Latn-RS" sz="2400" dirty="0" smtClean="0"/>
              <a:t>Jovanović</a:t>
            </a:r>
            <a:r>
              <a:rPr lang="en-US" sz="2400" dirty="0" smtClean="0"/>
              <a:t> (1996)</a:t>
            </a:r>
            <a:r>
              <a:rPr lang="sr-Latn-RS" sz="2400" dirty="0" smtClean="0"/>
              <a:t>, seminar računarstva</a:t>
            </a:r>
            <a:endParaRPr lang="sr-Latn-RS" sz="2400" dirty="0"/>
          </a:p>
          <a:p>
            <a:r>
              <a:rPr lang="sr-Latn-RS" sz="2400" dirty="0" smtClean="0"/>
              <a:t>IV razred</a:t>
            </a:r>
            <a:r>
              <a:rPr lang="en-US" sz="2400" dirty="0" smtClean="0"/>
              <a:t>, </a:t>
            </a:r>
            <a:r>
              <a:rPr lang="sr-Latn-RS" sz="2400" dirty="0" smtClean="0"/>
              <a:t>Deveta </a:t>
            </a:r>
            <a:r>
              <a:rPr lang="sr-Latn-RS" sz="2400" dirty="0"/>
              <a:t>gimnazija „Mihailo Petrović – Alas</a:t>
            </a:r>
            <a:r>
              <a:rPr lang="sr-Latn-RS" sz="2400" dirty="0" smtClean="0"/>
              <a:t>“</a:t>
            </a:r>
            <a:r>
              <a:rPr lang="en-US" sz="2400" dirty="0" smtClean="0"/>
              <a:t>, Beograd</a:t>
            </a:r>
            <a:endParaRPr lang="sr-Latn-RS" sz="2400" dirty="0"/>
          </a:p>
          <a:p>
            <a:endParaRPr lang="sr-Latn-R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7485032" y="34497758"/>
            <a:ext cx="17228482" cy="1143419"/>
          </a:xfrm>
        </p:spPr>
        <p:txBody>
          <a:bodyPr vert="horz" lIns="0" tIns="0" rIns="0" bIns="0" rtlCol="0" anchor="b" anchorCtr="0"/>
          <a:lstStyle/>
          <a:p>
            <a:pPr algn="r"/>
            <a:r>
              <a:rPr lang="sr-Latn-RS" sz="3200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XIII godišnja konferencija polaznika Istraživačke stanice Petnica</a:t>
            </a:r>
          </a:p>
          <a:p>
            <a:pPr algn="r"/>
            <a:r>
              <a:rPr lang="sr-Latn-RS" sz="3200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"Korak u nauku"</a:t>
            </a:r>
          </a:p>
          <a:p>
            <a:pPr algn="r"/>
            <a:r>
              <a:rPr lang="sr-Latn-RS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27 - 30. novembar 201</a:t>
            </a:r>
            <a:r>
              <a:rPr lang="fr-FR" dirty="0" smtClean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4</a:t>
            </a:r>
            <a:r>
              <a:rPr lang="fr-FR" dirty="0">
                <a:solidFill>
                  <a:schemeClr val="tx2"/>
                </a:solidFill>
                <a:latin typeface="Century Gothic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82651"/>
          <a:stretch/>
        </p:blipFill>
        <p:spPr>
          <a:xfrm>
            <a:off x="21829278" y="1284298"/>
            <a:ext cx="2884236" cy="41063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H="1">
            <a:off x="689302" y="14015975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A*</a:t>
            </a:r>
            <a:endParaRPr lang="sr-Latn-RS" sz="2400" b="1"/>
          </a:p>
        </p:txBody>
      </p:sp>
      <p:sp>
        <p:nvSpPr>
          <p:cNvPr id="14" name="Rectangle 13"/>
          <p:cNvSpPr/>
          <p:nvPr/>
        </p:nvSpPr>
        <p:spPr>
          <a:xfrm flipH="1">
            <a:off x="689302" y="15274330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Slučajni</a:t>
            </a:r>
            <a:endParaRPr lang="sr-Latn-RS" sz="2400" b="1"/>
          </a:p>
        </p:txBody>
      </p:sp>
      <p:sp>
        <p:nvSpPr>
          <p:cNvPr id="15" name="Rectangle 14"/>
          <p:cNvSpPr/>
          <p:nvPr/>
        </p:nvSpPr>
        <p:spPr>
          <a:xfrm flipH="1">
            <a:off x="689302" y="16475111"/>
            <a:ext cx="1742171" cy="10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Težeći</a:t>
            </a:r>
            <a:endParaRPr lang="sr-Latn-RS" sz="2400" b="1"/>
          </a:p>
        </p:txBody>
      </p:sp>
      <p:sp>
        <p:nvSpPr>
          <p:cNvPr id="16" name="Rectangle 15"/>
          <p:cNvSpPr/>
          <p:nvPr/>
        </p:nvSpPr>
        <p:spPr>
          <a:xfrm flipH="1">
            <a:off x="689301" y="17675892"/>
            <a:ext cx="1742171" cy="17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smtClean="0"/>
              <a:t>Intuitivni</a:t>
            </a:r>
            <a:endParaRPr lang="sr-Latn-RS" sz="2400" b="1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60195" y="15274330"/>
            <a:ext cx="9192368" cy="100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Slučajan odabir smera kretanja i broja koraka, algoritam je probabilistički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Ponavljanje ovih radnji u ciklusima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sr-Latn-RS" dirty="0" smtClean="0"/>
              <a:t>Agent “vidi</a:t>
            </a:r>
            <a:r>
              <a:rPr lang="sr-Latn-RS" dirty="0"/>
              <a:t>" samo susedna </a:t>
            </a:r>
            <a:r>
              <a:rPr lang="sr-Latn-RS" dirty="0" smtClean="0"/>
              <a:t>polja</a:t>
            </a:r>
            <a:endParaRPr lang="sr-Latn-R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60195" y="14018985"/>
            <a:ext cx="9192368" cy="10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Pronalazi optimalan put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Primenjuje Dajkstrin algoritam sa heuristikom za odabir favorizovanih tačaka 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“vidi" ceo lavirint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r-Latn-R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660195" y="16475111"/>
            <a:ext cx="9192368" cy="100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Slučajan odabir smera kretanja sa najvećom verovatnoćom prelaska na polje u smeru ka cilju, algoritam je probabilistički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“vidi” samo susedna polja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660195" y="17675892"/>
            <a:ext cx="9211418" cy="1793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dirty="0" smtClean="0"/>
              <a:t>Agent “vidi” lavirint u određenom vidokrugu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U poznatom delu lavirinta se traži tačka najbliža cilju po euklidskoj distanci (pravolinijskoj udaljenosti)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Pomoću A* algoritma pronalazi optimalan put do prethodno određene tačke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Agent se pomera na sledeće polje na putu koji je pronađen pomoću A* algortima</a:t>
            </a:r>
          </a:p>
          <a:p>
            <a:pPr>
              <a:spcBef>
                <a:spcPts val="0"/>
              </a:spcBef>
            </a:pPr>
            <a:r>
              <a:rPr lang="sr-Latn-RS" dirty="0" smtClean="0"/>
              <a:t>Ovaj ciklus se ponavlja sve dok cilj ne uđe u vidokrug agenta</a:t>
            </a:r>
          </a:p>
          <a:p>
            <a:pPr>
              <a:spcBef>
                <a:spcPts val="0"/>
              </a:spcBef>
            </a:pPr>
            <a:endParaRPr lang="sr-Latn-RS" dirty="0"/>
          </a:p>
        </p:txBody>
      </p:sp>
      <p:sp>
        <p:nvSpPr>
          <p:cNvPr id="22" name="Rectangle 21"/>
          <p:cNvSpPr/>
          <p:nvPr/>
        </p:nvSpPr>
        <p:spPr>
          <a:xfrm>
            <a:off x="689302" y="12989964"/>
            <a:ext cx="9401933" cy="855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4961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Algoritmi za pronalaženje puta</a:t>
            </a:r>
            <a:endParaRPr lang="en-US" sz="4961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13193514" y="30810094"/>
            <a:ext cx="11520000" cy="3118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i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Reference</a:t>
            </a:r>
            <a:endParaRPr lang="it-IT" b="1" i="1" dirty="0" smtClean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  <a:p>
            <a:pPr marL="720000" indent="-720000">
              <a:buNone/>
            </a:pPr>
            <a:r>
              <a:rPr lang="sr-Latn-RS" sz="1800" dirty="0"/>
              <a:t>(</a:t>
            </a:r>
            <a:r>
              <a:rPr lang="sr-Latn-RS" sz="1800" dirty="0" smtClean="0"/>
              <a:t>1)	Cormen</a:t>
            </a:r>
            <a:r>
              <a:rPr lang="sr-Latn-RS" sz="1800" dirty="0"/>
              <a:t>, Thomas H.; Leiserson, Charles E.; Rivest, Ronald L.; Stein, Clifford (2001). "Section 24.3: Dijkstra's algorithm". Introduction to Algorithms (Second ed.). MIT Press and McGraw–Hill. pp. 595–601. ISBN 0-262-03293-7</a:t>
            </a:r>
          </a:p>
          <a:p>
            <a:pPr marL="720000" indent="-720000">
              <a:buNone/>
            </a:pPr>
            <a:r>
              <a:rPr lang="sr-Latn-RS" sz="1800" dirty="0" smtClean="0"/>
              <a:t>(2)	Dechter</a:t>
            </a:r>
            <a:r>
              <a:rPr lang="sr-Latn-RS" sz="1800" dirty="0"/>
              <a:t>, Rina; Judea Pearl (1985). "Generalized best-first search strategies and the optimality of A*". Journal of the ACM 32 (3): 505–536. doi:10.1145/3828.3830 </a:t>
            </a:r>
          </a:p>
          <a:p>
            <a:pPr marL="720000" indent="-720000">
              <a:buNone/>
            </a:pPr>
            <a:r>
              <a:rPr lang="sr-Latn-RS" sz="1800" dirty="0" smtClean="0"/>
              <a:t>(3)	R</a:t>
            </a:r>
            <a:r>
              <a:rPr lang="sr-Latn-RS" sz="1800" dirty="0"/>
              <a:t>. C. Prim: Shortest connection networks and some generalizations. In: Bell System Technical Journal, 36 (1957), pp. </a:t>
            </a:r>
            <a:r>
              <a:rPr lang="sr-Latn-RS" sz="1800" dirty="0" smtClean="0"/>
              <a:t>1389–1401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689302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Nasumična polja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 flipH="1">
            <a:off x="4751409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Nasumični objekti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 flipH="1">
            <a:off x="8813515" y="20726400"/>
            <a:ext cx="298734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Randomizovani Primov algoritam</a:t>
            </a:r>
            <a:endParaRPr lang="en-US" sz="2400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734216" y="21662745"/>
            <a:ext cx="3342984" cy="194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Prepreke se sastoje od oblika površine više polja</a:t>
            </a:r>
            <a:r>
              <a:rPr lang="sr-Latn-RS" dirty="0"/>
              <a:t> </a:t>
            </a:r>
            <a:r>
              <a:rPr lang="sr-Latn-RS" dirty="0" smtClean="0"/>
              <a:t>koji mogu da se preklapaju i formiraju kompleksnije oblike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41873" y="21662746"/>
            <a:ext cx="3359440" cy="144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Prepreke su površine jednog polja i nasumično se raspoređuju po matrici</a:t>
            </a:r>
            <a:endParaRPr lang="sr-Latn-R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799000" y="21679075"/>
            <a:ext cx="3495181" cy="218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Iz nasumične tačke se grana prolaz kroz matricu i to tako da se ne stvaraju kružni putevi</a:t>
            </a:r>
            <a:endParaRPr lang="sr-Latn-RS" dirty="0"/>
          </a:p>
        </p:txBody>
      </p:sp>
      <p:sp>
        <p:nvSpPr>
          <p:cNvPr id="35" name="Rectangle 34"/>
          <p:cNvSpPr/>
          <p:nvPr/>
        </p:nvSpPr>
        <p:spPr>
          <a:xfrm>
            <a:off x="708352" y="19677567"/>
            <a:ext cx="9012404" cy="855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4961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Načini generisanja lavirinata</a:t>
            </a:r>
            <a:endParaRPr lang="en-US" sz="4961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0" name="Text Placeholder 1"/>
          <p:cNvSpPr txBox="1">
            <a:spLocks/>
          </p:cNvSpPr>
          <p:nvPr/>
        </p:nvSpPr>
        <p:spPr>
          <a:xfrm>
            <a:off x="684870" y="26590197"/>
            <a:ext cx="11520000" cy="42798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Simulacije</a:t>
            </a:r>
          </a:p>
          <a:p>
            <a:r>
              <a:rPr lang="sr-Latn-RS" sz="1800" dirty="0" smtClean="0"/>
              <a:t>Za </a:t>
            </a:r>
            <a:r>
              <a:rPr lang="sr-Latn-RS" sz="1800" dirty="0"/>
              <a:t>simulacije korišćen je programski jezik </a:t>
            </a:r>
            <a:r>
              <a:rPr lang="sr-Latn-RS" sz="2400" b="1" i="1" dirty="0">
                <a:solidFill>
                  <a:schemeClr val="accent2"/>
                </a:solidFill>
              </a:rPr>
              <a:t>Python</a:t>
            </a:r>
            <a:r>
              <a:rPr lang="sr-Latn-RS" sz="1800" dirty="0"/>
              <a:t>. </a:t>
            </a:r>
            <a:r>
              <a:rPr lang="sr-Latn-RS" sz="1800" dirty="0" smtClean="0"/>
              <a:t>Generisani lavirinti su obrađivani svim algoritmima radi </a:t>
            </a:r>
            <a:r>
              <a:rPr lang="sr-Latn-RS" sz="1800" dirty="0"/>
              <a:t>kasnije analize rezultata. Program je pokretan sa </a:t>
            </a:r>
            <a:r>
              <a:rPr lang="sr-Latn-RS" sz="1800" dirty="0" smtClean="0"/>
              <a:t>puno različitih kombinacija parametara. </a:t>
            </a:r>
            <a:br>
              <a:rPr lang="sr-Latn-RS" sz="1800" dirty="0" smtClean="0"/>
            </a:br>
            <a:r>
              <a:rPr lang="sr-Latn-RS" sz="1800" dirty="0" smtClean="0"/>
              <a:t>Za nasumični i težeći algoritam </a:t>
            </a:r>
            <a:r>
              <a:rPr lang="sr-Latn-RS" sz="1800" dirty="0"/>
              <a:t>izračunavane su srednje vrednosti dobijenih </a:t>
            </a:r>
            <a:r>
              <a:rPr lang="sr-Latn-RS" sz="1800" dirty="0" smtClean="0"/>
              <a:t>težina pređenih puteva, bi </a:t>
            </a:r>
            <a:r>
              <a:rPr lang="sr-Latn-RS" sz="1800" dirty="0"/>
              <a:t>se umanjio uticaj </a:t>
            </a:r>
            <a:r>
              <a:rPr lang="sr-Latn-RS" sz="1800" dirty="0" smtClean="0"/>
              <a:t>nasumično određivanih parametara. </a:t>
            </a:r>
          </a:p>
          <a:p>
            <a:r>
              <a:rPr lang="sr-Latn-RS" sz="1800" dirty="0" smtClean="0"/>
              <a:t>Pri svakoj simulaciji varirani su:</a:t>
            </a:r>
          </a:p>
          <a:p>
            <a:pPr lvl="1"/>
            <a:r>
              <a:rPr lang="sr-Latn-RS" sz="1800" dirty="0" smtClean="0"/>
              <a:t>Površina lavirinta, </a:t>
            </a:r>
          </a:p>
          <a:p>
            <a:pPr lvl="1"/>
            <a:r>
              <a:rPr lang="sr-Latn-RS" sz="1800" dirty="0" smtClean="0"/>
              <a:t>Poluprečnik </a:t>
            </a:r>
            <a:r>
              <a:rPr lang="sr-Latn-RS" sz="1800" dirty="0"/>
              <a:t>vidnog polja i </a:t>
            </a:r>
            <a:endParaRPr lang="sr-Latn-RS" sz="1800" dirty="0" smtClean="0"/>
          </a:p>
          <a:p>
            <a:pPr lvl="1"/>
            <a:r>
              <a:rPr lang="sr-Latn-RS" sz="1800" dirty="0" smtClean="0"/>
              <a:t>Način </a:t>
            </a:r>
            <a:r>
              <a:rPr lang="sr-Latn-RS" sz="1800" dirty="0"/>
              <a:t>generisanja lavirinta. </a:t>
            </a:r>
          </a:p>
          <a:p>
            <a:pPr marL="0" indent="0">
              <a:buNone/>
            </a:pPr>
            <a:r>
              <a:rPr lang="sr-Latn-RS" sz="1800" dirty="0"/>
              <a:t>	</a:t>
            </a:r>
            <a:endParaRPr lang="sr-Latn-RS" sz="1800" dirty="0" smtClean="0"/>
          </a:p>
          <a:p>
            <a:r>
              <a:rPr lang="sr-Latn-RS" sz="1800" dirty="0" smtClean="0"/>
              <a:t>U </a:t>
            </a:r>
            <a:r>
              <a:rPr lang="sr-Latn-RS" sz="1800" dirty="0"/>
              <a:t>fajl se ispisuju posebni slučajevi koje program prepoznaje po lošem rezultatu intuitivnog algoritma (Slike 1 i 2). Tu se pamte svi parametri koji su potrebni za analizu i rekonstrukciju sučaja</a:t>
            </a:r>
            <a:r>
              <a:rPr lang="sr-Latn-RS" sz="1800" dirty="0" smtClean="0"/>
              <a:t>.</a:t>
            </a:r>
            <a:endParaRPr lang="sr-Latn-RS" sz="1800" dirty="0"/>
          </a:p>
        </p:txBody>
      </p:sp>
      <p:sp>
        <p:nvSpPr>
          <p:cNvPr id="42" name="Rectangle 41"/>
          <p:cNvSpPr/>
          <p:nvPr/>
        </p:nvSpPr>
        <p:spPr>
          <a:xfrm>
            <a:off x="2893985" y="34746710"/>
            <a:ext cx="233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Optimalan put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50127" y="34746710"/>
            <a:ext cx="38667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Put generisan intuitivnim </a:t>
            </a:r>
          </a:p>
          <a:p>
            <a:pPr lvl="0" algn="ctr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algoritmom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4" name="Text Placeholder 1"/>
          <p:cNvSpPr txBox="1">
            <a:spLocks/>
          </p:cNvSpPr>
          <p:nvPr/>
        </p:nvSpPr>
        <p:spPr>
          <a:xfrm>
            <a:off x="13190808" y="6045912"/>
            <a:ext cx="11520000" cy="4926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Kriterijumi za ocenu efikasnosti algoritama</a:t>
            </a:r>
          </a:p>
          <a:p>
            <a:r>
              <a:rPr lang="sr-Latn-RS" sz="1800" dirty="0" smtClean="0"/>
              <a:t>Agent se kreće u matrici tako što iz trenutnog polja može preći na prohodno susedno polje u osam pravaca.</a:t>
            </a:r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Težina prelaza </a:t>
            </a:r>
            <a:r>
              <a:rPr lang="sr-Latn-RS" sz="1800" dirty="0" smtClean="0"/>
              <a:t>sa jednog na drugo polje se računa kao aritmetička sredina stepena prohodnosti tih polja ukoliko je agent napravio pomeraj samo po x ili samo po y osi, ukoliko se agent kreće ukoso težina prelaza se dodatno množi sa koren iz dva. Potpuno prohodno polje se u matrici obeležava sa 1 dok veće vrednosti označavaju teže prohodna polja.</a:t>
            </a:r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Težina puta </a:t>
            </a:r>
            <a:r>
              <a:rPr lang="sr-Latn-RS" sz="1800" dirty="0"/>
              <a:t>kroz matricu se računa kao zbir težina prelaza sukcesivnih polja na tom putu. </a:t>
            </a:r>
            <a:endParaRPr lang="sr-Latn-RS" sz="1800" dirty="0" smtClean="0"/>
          </a:p>
          <a:p>
            <a:r>
              <a:rPr lang="sr-Latn-RS" sz="1800" b="1" i="1" dirty="0" smtClean="0">
                <a:solidFill>
                  <a:schemeClr val="accent2"/>
                </a:solidFill>
              </a:rPr>
              <a:t> </a:t>
            </a:r>
            <a:r>
              <a:rPr lang="sr-Latn-RS" sz="2400" b="1" i="1" dirty="0" smtClean="0">
                <a:solidFill>
                  <a:schemeClr val="accent2"/>
                </a:solidFill>
              </a:rPr>
              <a:t>Efikasnost </a:t>
            </a:r>
            <a:r>
              <a:rPr lang="sr-Latn-RS" sz="2400" b="1" i="1" dirty="0">
                <a:solidFill>
                  <a:schemeClr val="accent2"/>
                </a:solidFill>
              </a:rPr>
              <a:t>algoritma </a:t>
            </a:r>
            <a:r>
              <a:rPr lang="sr-Latn-RS" sz="1800" dirty="0"/>
              <a:t>za kretanje agenta u lavirintu je obrnuto srazmerna težini ukupnog pređenog puta od </a:t>
            </a:r>
            <a:r>
              <a:rPr lang="sr-Latn-RS" sz="1800" dirty="0" smtClean="0"/>
              <a:t>početnog </a:t>
            </a:r>
            <a:r>
              <a:rPr lang="sr-Latn-RS" sz="1800" dirty="0"/>
              <a:t>do </a:t>
            </a:r>
            <a:r>
              <a:rPr lang="sr-Latn-RS" sz="1800" dirty="0" smtClean="0"/>
              <a:t>ciljnog polja. </a:t>
            </a:r>
            <a:endParaRPr lang="sr-Latn-RS" sz="1800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>
          <a:xfrm>
            <a:off x="13209858" y="10836089"/>
            <a:ext cx="11520000" cy="9040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Rezultati</a:t>
            </a:r>
          </a:p>
          <a:p>
            <a:r>
              <a:rPr lang="sr-Latn-RS" sz="1800" dirty="0"/>
              <a:t>Rezultati za sve primere pokazali su da </a:t>
            </a:r>
            <a:r>
              <a:rPr lang="sr-Latn-RS" sz="1800" dirty="0" smtClean="0"/>
              <a:t>težine puteva </a:t>
            </a:r>
            <a:r>
              <a:rPr lang="sr-Latn-RS" sz="1800" dirty="0"/>
              <a:t>koje nalaze slučajni i težeći algoritam rastu mnogo brže nego </a:t>
            </a:r>
            <a:r>
              <a:rPr lang="sr-Latn-RS" sz="1800" dirty="0" smtClean="0"/>
              <a:t>težine puteva </a:t>
            </a:r>
            <a:r>
              <a:rPr lang="sr-Latn-RS" sz="1800" dirty="0"/>
              <a:t>druga dva algoritma (Grafik 1). </a:t>
            </a:r>
            <a:r>
              <a:rPr lang="sr-Latn-RS" sz="1800" dirty="0" smtClean="0"/>
              <a:t>Težine puteva su na grafiku logaritmovane zbog velike razlike u rezultatima,</a:t>
            </a:r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pPr marL="0" indent="0">
              <a:buNone/>
            </a:pPr>
            <a:endParaRPr lang="sr-Latn-RS" sz="1800" dirty="0" smtClean="0"/>
          </a:p>
          <a:p>
            <a:r>
              <a:rPr lang="sr-Latn-RS" sz="1800" dirty="0" smtClean="0"/>
              <a:t>Težine puteva </a:t>
            </a:r>
            <a:r>
              <a:rPr lang="sr-Latn-RS" sz="1800" dirty="0"/>
              <a:t>koje </a:t>
            </a:r>
            <a:r>
              <a:rPr lang="sr-Latn-RS" sz="1800" dirty="0" smtClean="0"/>
              <a:t>nalazi </a:t>
            </a:r>
            <a:r>
              <a:rPr lang="sr-Latn-RS" sz="1800" dirty="0"/>
              <a:t>intuitivni algoritam su za velike vidokruge veoma malo iznad optimalnih, a razlika se povećava sa smanjenjem vidokruga (Grafici 2 i 3</a:t>
            </a:r>
            <a:r>
              <a:rPr lang="sr-Latn-RS" sz="1800" dirty="0" smtClean="0"/>
              <a:t>).</a:t>
            </a:r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endParaRPr lang="sr-Latn-RS" sz="1800" dirty="0" smtClean="0"/>
          </a:p>
          <a:p>
            <a:pPr>
              <a:buNone/>
            </a:pPr>
            <a:endParaRPr lang="sr-Latn-RS" sz="1800" dirty="0" smtClean="0"/>
          </a:p>
          <a:p>
            <a:pPr>
              <a:buNone/>
            </a:pPr>
            <a:endParaRPr lang="sr-Latn-RS" sz="1800" dirty="0" smtClean="0"/>
          </a:p>
          <a:p>
            <a:r>
              <a:rPr lang="sr-Latn-RS" sz="1800" dirty="0"/>
              <a:t>Primetno je da je za veće poluprečnike grafik intuitivnog algoritma pravilniji, dok se sa manjim vidokruzima pojavljuju velika neočekivana odstupanja (Grafik 4).</a:t>
            </a:r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13193514" y="25377830"/>
            <a:ext cx="11520000" cy="5343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Zaključci</a:t>
            </a:r>
          </a:p>
          <a:p>
            <a:r>
              <a:rPr lang="sr-Latn-RS" sz="1800" dirty="0" smtClean="0"/>
              <a:t>Za </a:t>
            </a:r>
            <a:r>
              <a:rPr lang="sr-Latn-RS" sz="1800" dirty="0"/>
              <a:t>lavirinte male površine intuitivni algoritam ima veoma blisku efikanost optimalnom </a:t>
            </a:r>
            <a:r>
              <a:rPr lang="sr-Latn-RS" sz="1800" dirty="0" smtClean="0"/>
              <a:t>rešenju (A*), </a:t>
            </a:r>
            <a:r>
              <a:rPr lang="sr-Latn-RS" sz="1800" dirty="0"/>
              <a:t>dok je težeći algoritam nešto </a:t>
            </a:r>
            <a:r>
              <a:rPr lang="sr-Latn-RS" sz="1800" dirty="0" smtClean="0"/>
              <a:t>lošiji</a:t>
            </a:r>
            <a:r>
              <a:rPr lang="sr-Latn-RS" sz="1800" dirty="0"/>
              <a:t> </a:t>
            </a:r>
            <a:r>
              <a:rPr lang="sr-Latn-RS" sz="1800" dirty="0" smtClean="0"/>
              <a:t>a nasumični najlošiji.</a:t>
            </a:r>
          </a:p>
          <a:p>
            <a:r>
              <a:rPr lang="sr-Latn-RS" sz="1800" dirty="0" smtClean="0"/>
              <a:t>Intuitivni </a:t>
            </a:r>
            <a:r>
              <a:rPr lang="sr-Latn-RS" sz="1800" dirty="0"/>
              <a:t>algoritam dobija najveću prednost u potezu kada cilj ulazi u vidokrug agenta. Tada više nije potrebno da se primenjuje ceo algoritam, već se koristi A* da bi se izračunala preostala udaljenost od cilja</a:t>
            </a:r>
            <a:r>
              <a:rPr lang="sr-Latn-RS" sz="1800" dirty="0" smtClean="0"/>
              <a:t>.</a:t>
            </a:r>
          </a:p>
          <a:p>
            <a:r>
              <a:rPr lang="sr-Latn-RS" sz="1800" dirty="0" smtClean="0"/>
              <a:t>Male </a:t>
            </a:r>
            <a:r>
              <a:rPr lang="sr-Latn-RS" sz="1800" dirty="0"/>
              <a:t>razlike između efikasnosti intuitivnog algoritma za različite dužine vidokruga upravo posledica toga da je korist od vidokruga najviše izražena na kraju simulacije. </a:t>
            </a:r>
            <a:endParaRPr lang="sr-Latn-RS" sz="1800" dirty="0" smtClean="0"/>
          </a:p>
          <a:p>
            <a:r>
              <a:rPr lang="sr-Latn-RS" sz="1800" dirty="0"/>
              <a:t>Za uslove koji su korišćeni u eksperimentu, svi algoritmi su pokazali zanemarljive razlike u efikasnosti pri testiranju sa različitim načinima generisanja lavirinta</a:t>
            </a:r>
            <a:r>
              <a:rPr lang="sr-Latn-RS" sz="1800" dirty="0" smtClean="0"/>
              <a:t>.</a:t>
            </a:r>
          </a:p>
          <a:p>
            <a:endParaRPr lang="sr-Latn-RS" sz="1800" dirty="0"/>
          </a:p>
          <a:p>
            <a:r>
              <a:rPr lang="sr-Latn-RS" sz="1800" dirty="0" smtClean="0"/>
              <a:t>U </a:t>
            </a:r>
            <a:r>
              <a:rPr lang="sr-Latn-RS" sz="1800" dirty="0"/>
              <a:t>narednim fazama istraživanja, eksperiment je moguće proširiti </a:t>
            </a:r>
            <a:r>
              <a:rPr lang="sr-Latn-RS" sz="1800" dirty="0" smtClean="0"/>
              <a:t>uzimajući u obzir:</a:t>
            </a:r>
            <a:endParaRPr lang="sr-Latn-RS" sz="1800" dirty="0"/>
          </a:p>
          <a:p>
            <a:pPr lvl="1"/>
            <a:r>
              <a:rPr lang="sr-Latn-RS" sz="1800" dirty="0" smtClean="0"/>
              <a:t>lavirinte </a:t>
            </a:r>
            <a:r>
              <a:rPr lang="sr-Latn-RS" sz="1800" dirty="0"/>
              <a:t>većih površina,</a:t>
            </a:r>
          </a:p>
          <a:p>
            <a:pPr lvl="1"/>
            <a:r>
              <a:rPr lang="sr-Latn-RS" sz="1800" dirty="0" smtClean="0"/>
              <a:t>lavirinte </a:t>
            </a:r>
            <a:r>
              <a:rPr lang="sr-Latn-RS" sz="1800" dirty="0"/>
              <a:t>različitih </a:t>
            </a:r>
            <a:r>
              <a:rPr lang="sr-Latn-RS" sz="1800" dirty="0" smtClean="0"/>
              <a:t>odnosa </a:t>
            </a:r>
            <a:r>
              <a:rPr lang="sr-Latn-RS" sz="1800" dirty="0"/>
              <a:t>dužina stranica,</a:t>
            </a:r>
          </a:p>
          <a:p>
            <a:pPr lvl="1"/>
            <a:r>
              <a:rPr lang="sr-Latn-RS" sz="1800" dirty="0" smtClean="0"/>
              <a:t>više </a:t>
            </a:r>
            <a:r>
              <a:rPr lang="sr-Latn-RS" sz="1800" dirty="0"/>
              <a:t>algoritama za </a:t>
            </a:r>
            <a:r>
              <a:rPr lang="sr-Latn-RS" sz="1800" dirty="0" smtClean="0"/>
              <a:t>pronalaženje puta.</a:t>
            </a:r>
            <a:endParaRPr lang="sr-Latn-RS" sz="1800" dirty="0"/>
          </a:p>
          <a:p>
            <a:endParaRPr lang="sr-Latn-RS" sz="1800" dirty="0"/>
          </a:p>
        </p:txBody>
      </p:sp>
      <p:sp>
        <p:nvSpPr>
          <p:cNvPr id="54" name="Rectangle 53"/>
          <p:cNvSpPr/>
          <p:nvPr/>
        </p:nvSpPr>
        <p:spPr>
          <a:xfrm>
            <a:off x="23270789" y="13987103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1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232689" y="22786942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4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1167" name="Group 143"/>
          <p:cNvGrpSpPr>
            <a:grpSpLocks noChangeAspect="1"/>
          </p:cNvGrpSpPr>
          <p:nvPr/>
        </p:nvGrpSpPr>
        <p:grpSpPr bwMode="auto">
          <a:xfrm>
            <a:off x="13864503" y="12456247"/>
            <a:ext cx="6993533" cy="3526703"/>
            <a:chOff x="8991" y="8057"/>
            <a:chExt cx="3621" cy="1826"/>
          </a:xfrm>
        </p:grpSpPr>
        <p:sp>
          <p:nvSpPr>
            <p:cNvPr id="1166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8991" y="8057"/>
              <a:ext cx="3621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8991" y="8057"/>
              <a:ext cx="3614" cy="1811"/>
            </a:xfrm>
            <a:custGeom>
              <a:avLst/>
              <a:gdLst/>
              <a:ahLst/>
              <a:cxnLst>
                <a:cxn ang="0">
                  <a:pos x="1807" y="1811"/>
                </a:cxn>
                <a:cxn ang="0">
                  <a:pos x="0" y="1811"/>
                </a:cxn>
                <a:cxn ang="0">
                  <a:pos x="0" y="0"/>
                </a:cxn>
                <a:cxn ang="0">
                  <a:pos x="3614" y="0"/>
                </a:cxn>
                <a:cxn ang="0">
                  <a:pos x="3614" y="1811"/>
                </a:cxn>
                <a:cxn ang="0">
                  <a:pos x="1807" y="1811"/>
                </a:cxn>
              </a:cxnLst>
              <a:rect l="0" t="0" r="r" b="b"/>
              <a:pathLst>
                <a:path w="3614" h="1811">
                  <a:moveTo>
                    <a:pt x="1807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3614" y="0"/>
                  </a:lnTo>
                  <a:lnTo>
                    <a:pt x="3614" y="1811"/>
                  </a:lnTo>
                  <a:lnTo>
                    <a:pt x="1807" y="18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9557" y="8550"/>
              <a:ext cx="2196" cy="948"/>
            </a:xfrm>
            <a:custGeom>
              <a:avLst/>
              <a:gdLst/>
              <a:ahLst/>
              <a:cxnLst>
                <a:cxn ang="0">
                  <a:pos x="1098" y="948"/>
                </a:cxn>
                <a:cxn ang="0">
                  <a:pos x="0" y="948"/>
                </a:cxn>
                <a:cxn ang="0">
                  <a:pos x="0" y="0"/>
                </a:cxn>
                <a:cxn ang="0">
                  <a:pos x="2196" y="0"/>
                </a:cxn>
                <a:cxn ang="0">
                  <a:pos x="2196" y="948"/>
                </a:cxn>
                <a:cxn ang="0">
                  <a:pos x="1098" y="948"/>
                </a:cxn>
              </a:cxnLst>
              <a:rect l="0" t="0" r="r" b="b"/>
              <a:pathLst>
                <a:path w="2196" h="948">
                  <a:moveTo>
                    <a:pt x="1098" y="948"/>
                  </a:moveTo>
                  <a:lnTo>
                    <a:pt x="0" y="948"/>
                  </a:lnTo>
                  <a:lnTo>
                    <a:pt x="0" y="0"/>
                  </a:lnTo>
                  <a:lnTo>
                    <a:pt x="2196" y="0"/>
                  </a:lnTo>
                  <a:lnTo>
                    <a:pt x="2196" y="948"/>
                  </a:lnTo>
                  <a:lnTo>
                    <a:pt x="1098" y="948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H="1"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 flipH="1">
              <a:off x="9557" y="9261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 flipH="1">
              <a:off x="9557" y="9024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 flipH="1">
              <a:off x="9557" y="8786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 flipH="1">
              <a:off x="9557" y="8549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Line 158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162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Line 163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164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Line 165"/>
            <p:cNvSpPr>
              <a:spLocks noChangeShapeType="1"/>
            </p:cNvSpPr>
            <p:nvPr/>
          </p:nvSpPr>
          <p:spPr bwMode="auto">
            <a:xfrm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Line 166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V="1">
              <a:off x="9557" y="8549"/>
              <a:ext cx="1" cy="949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9587" y="8888"/>
              <a:ext cx="232" cy="182"/>
            </a:xfrm>
            <a:custGeom>
              <a:avLst/>
              <a:gdLst/>
              <a:ahLst/>
              <a:cxnLst>
                <a:cxn ang="0">
                  <a:pos x="12" y="182"/>
                </a:cxn>
                <a:cxn ang="0">
                  <a:pos x="6" y="174"/>
                </a:cxn>
                <a:cxn ang="0">
                  <a:pos x="0" y="167"/>
                </a:cxn>
                <a:cxn ang="0">
                  <a:pos x="220" y="0"/>
                </a:cxn>
                <a:cxn ang="0">
                  <a:pos x="226" y="7"/>
                </a:cxn>
                <a:cxn ang="0">
                  <a:pos x="232" y="15"/>
                </a:cxn>
                <a:cxn ang="0">
                  <a:pos x="12" y="182"/>
                </a:cxn>
              </a:cxnLst>
              <a:rect l="0" t="0" r="r" b="b"/>
              <a:pathLst>
                <a:path w="232" h="182">
                  <a:moveTo>
                    <a:pt x="12" y="182"/>
                  </a:moveTo>
                  <a:lnTo>
                    <a:pt x="6" y="174"/>
                  </a:lnTo>
                  <a:lnTo>
                    <a:pt x="0" y="167"/>
                  </a:lnTo>
                  <a:lnTo>
                    <a:pt x="220" y="0"/>
                  </a:lnTo>
                  <a:lnTo>
                    <a:pt x="226" y="7"/>
                  </a:lnTo>
                  <a:lnTo>
                    <a:pt x="232" y="15"/>
                  </a:lnTo>
                  <a:lnTo>
                    <a:pt x="12" y="182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9807" y="8886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4"/>
                </a:cxn>
                <a:cxn ang="0">
                  <a:pos x="17" y="0"/>
                </a:cxn>
                <a:cxn ang="0">
                  <a:pos x="27" y="43"/>
                </a:cxn>
                <a:cxn ang="0">
                  <a:pos x="0" y="8"/>
                </a:cxn>
              </a:cxnLst>
              <a:rect l="0" t="0" r="r" b="b"/>
              <a:pathLst>
                <a:path w="27" h="43">
                  <a:moveTo>
                    <a:pt x="0" y="8"/>
                  </a:moveTo>
                  <a:cubicBezTo>
                    <a:pt x="2" y="7"/>
                    <a:pt x="3" y="5"/>
                    <a:pt x="5" y="4"/>
                  </a:cubicBezTo>
                  <a:cubicBezTo>
                    <a:pt x="8" y="2"/>
                    <a:pt x="13" y="1"/>
                    <a:pt x="17" y="0"/>
                  </a:cubicBezTo>
                  <a:lnTo>
                    <a:pt x="27" y="4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9811" y="8799"/>
              <a:ext cx="370" cy="105"/>
            </a:xfrm>
            <a:custGeom>
              <a:avLst/>
              <a:gdLst/>
              <a:ahLst/>
              <a:cxnLst>
                <a:cxn ang="0">
                  <a:pos x="4" y="105"/>
                </a:cxn>
                <a:cxn ang="0">
                  <a:pos x="2" y="96"/>
                </a:cxn>
                <a:cxn ang="0">
                  <a:pos x="0" y="87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70" y="18"/>
                </a:cxn>
                <a:cxn ang="0">
                  <a:pos x="4" y="105"/>
                </a:cxn>
              </a:cxnLst>
              <a:rect l="0" t="0" r="r" b="b"/>
              <a:pathLst>
                <a:path w="370" h="105">
                  <a:moveTo>
                    <a:pt x="4" y="105"/>
                  </a:moveTo>
                  <a:lnTo>
                    <a:pt x="2" y="96"/>
                  </a:lnTo>
                  <a:lnTo>
                    <a:pt x="0" y="87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0" y="18"/>
                  </a:lnTo>
                  <a:lnTo>
                    <a:pt x="4" y="10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10177" y="8799"/>
              <a:ext cx="2" cy="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0" y="44"/>
                </a:cxn>
                <a:cxn ang="0">
                  <a:pos x="0" y="1"/>
                </a:cxn>
              </a:cxnLst>
              <a:rect l="0" t="0" r="r" b="b"/>
              <a:pathLst>
                <a:path w="10" h="44">
                  <a:moveTo>
                    <a:pt x="0" y="1"/>
                  </a:moveTo>
                  <a:cubicBezTo>
                    <a:pt x="1" y="0"/>
                    <a:pt x="2" y="0"/>
                    <a:pt x="5" y="0"/>
                  </a:cubicBezTo>
                  <a:lnTo>
                    <a:pt x="1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10178" y="8736"/>
              <a:ext cx="515" cy="81"/>
            </a:xfrm>
            <a:custGeom>
              <a:avLst/>
              <a:gdLst/>
              <a:ahLst/>
              <a:cxnLst>
                <a:cxn ang="0">
                  <a:pos x="2" y="81"/>
                </a:cxn>
                <a:cxn ang="0">
                  <a:pos x="1" y="72"/>
                </a:cxn>
                <a:cxn ang="0">
                  <a:pos x="0" y="63"/>
                </a:cxn>
                <a:cxn ang="0">
                  <a:pos x="512" y="0"/>
                </a:cxn>
                <a:cxn ang="0">
                  <a:pos x="514" y="10"/>
                </a:cxn>
                <a:cxn ang="0">
                  <a:pos x="515" y="19"/>
                </a:cxn>
                <a:cxn ang="0">
                  <a:pos x="2" y="81"/>
                </a:cxn>
              </a:cxnLst>
              <a:rect l="0" t="0" r="r" b="b"/>
              <a:pathLst>
                <a:path w="515" h="81">
                  <a:moveTo>
                    <a:pt x="2" y="81"/>
                  </a:moveTo>
                  <a:lnTo>
                    <a:pt x="1" y="72"/>
                  </a:lnTo>
                  <a:lnTo>
                    <a:pt x="0" y="63"/>
                  </a:lnTo>
                  <a:lnTo>
                    <a:pt x="512" y="0"/>
                  </a:lnTo>
                  <a:lnTo>
                    <a:pt x="514" y="10"/>
                  </a:lnTo>
                  <a:lnTo>
                    <a:pt x="515" y="19"/>
                  </a:lnTo>
                  <a:lnTo>
                    <a:pt x="2" y="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10690" y="8736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6" y="44"/>
                </a:cxn>
                <a:cxn ang="0">
                  <a:pos x="0" y="0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10691" y="8687"/>
              <a:ext cx="660" cy="68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1" y="59"/>
                </a:cxn>
                <a:cxn ang="0">
                  <a:pos x="0" y="49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68"/>
                </a:cxn>
              </a:cxnLst>
              <a:rect l="0" t="0" r="r" b="b"/>
              <a:pathLst>
                <a:path w="660" h="68">
                  <a:moveTo>
                    <a:pt x="1" y="68"/>
                  </a:moveTo>
                  <a:lnTo>
                    <a:pt x="1" y="59"/>
                  </a:lnTo>
                  <a:lnTo>
                    <a:pt x="0" y="49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9588" y="9051"/>
              <a:ext cx="230" cy="150"/>
            </a:xfrm>
            <a:custGeom>
              <a:avLst/>
              <a:gdLst/>
              <a:ahLst/>
              <a:cxnLst>
                <a:cxn ang="0">
                  <a:pos x="10" y="150"/>
                </a:cxn>
                <a:cxn ang="0">
                  <a:pos x="5" y="142"/>
                </a:cxn>
                <a:cxn ang="0">
                  <a:pos x="0" y="134"/>
                </a:cxn>
                <a:cxn ang="0">
                  <a:pos x="220" y="0"/>
                </a:cxn>
                <a:cxn ang="0">
                  <a:pos x="225" y="8"/>
                </a:cxn>
                <a:cxn ang="0">
                  <a:pos x="230" y="17"/>
                </a:cxn>
                <a:cxn ang="0">
                  <a:pos x="10" y="150"/>
                </a:cxn>
              </a:cxnLst>
              <a:rect l="0" t="0" r="r" b="b"/>
              <a:pathLst>
                <a:path w="230" h="150">
                  <a:moveTo>
                    <a:pt x="10" y="150"/>
                  </a:moveTo>
                  <a:lnTo>
                    <a:pt x="5" y="142"/>
                  </a:lnTo>
                  <a:lnTo>
                    <a:pt x="0" y="134"/>
                  </a:lnTo>
                  <a:lnTo>
                    <a:pt x="220" y="0"/>
                  </a:lnTo>
                  <a:lnTo>
                    <a:pt x="225" y="8"/>
                  </a:lnTo>
                  <a:lnTo>
                    <a:pt x="230" y="17"/>
                  </a:lnTo>
                  <a:lnTo>
                    <a:pt x="10" y="15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9808" y="9050"/>
              <a:ext cx="5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6"/>
                </a:cxn>
                <a:cxn ang="0">
                  <a:pos x="16" y="0"/>
                </a:cxn>
                <a:cxn ang="0">
                  <a:pos x="23" y="44"/>
                </a:cxn>
                <a:cxn ang="0">
                  <a:pos x="0" y="6"/>
                </a:cxn>
              </a:cxnLst>
              <a:rect l="0" t="0" r="r" b="b"/>
              <a:pathLst>
                <a:path w="23" h="44">
                  <a:moveTo>
                    <a:pt x="0" y="6"/>
                  </a:moveTo>
                  <a:cubicBezTo>
                    <a:pt x="0" y="6"/>
                    <a:pt x="0" y="6"/>
                    <a:pt x="1" y="6"/>
                  </a:cubicBezTo>
                  <a:cubicBezTo>
                    <a:pt x="5" y="2"/>
                    <a:pt x="11" y="1"/>
                    <a:pt x="16" y="0"/>
                  </a:cubicBezTo>
                  <a:lnTo>
                    <a:pt x="23" y="4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9811" y="8996"/>
              <a:ext cx="369" cy="73"/>
            </a:xfrm>
            <a:custGeom>
              <a:avLst/>
              <a:gdLst/>
              <a:ahLst/>
              <a:cxnLst>
                <a:cxn ang="0">
                  <a:pos x="3" y="73"/>
                </a:cxn>
                <a:cxn ang="0">
                  <a:pos x="2" y="63"/>
                </a:cxn>
                <a:cxn ang="0">
                  <a:pos x="0" y="54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69" y="18"/>
                </a:cxn>
                <a:cxn ang="0">
                  <a:pos x="3" y="73"/>
                </a:cxn>
              </a:cxnLst>
              <a:rect l="0" t="0" r="r" b="b"/>
              <a:pathLst>
                <a:path w="369" h="73">
                  <a:moveTo>
                    <a:pt x="3" y="73"/>
                  </a:moveTo>
                  <a:lnTo>
                    <a:pt x="2" y="63"/>
                  </a:lnTo>
                  <a:lnTo>
                    <a:pt x="0" y="54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69" y="18"/>
                  </a:lnTo>
                  <a:lnTo>
                    <a:pt x="3" y="7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10177" y="8996"/>
              <a:ext cx="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7" y="44"/>
                </a:cxn>
                <a:cxn ang="0">
                  <a:pos x="0" y="0"/>
                </a:cxn>
              </a:cxnLst>
              <a:rect l="0" t="0" r="r" b="b"/>
              <a:pathLst>
                <a:path w="7" h="4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lnTo>
                    <a:pt x="7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10178" y="8954"/>
              <a:ext cx="514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513" y="0"/>
                </a:cxn>
                <a:cxn ang="0">
                  <a:pos x="514" y="9"/>
                </a:cxn>
                <a:cxn ang="0">
                  <a:pos x="514" y="18"/>
                </a:cxn>
                <a:cxn ang="0">
                  <a:pos x="2" y="60"/>
                </a:cxn>
              </a:cxnLst>
              <a:rect l="0" t="0" r="r" b="b"/>
              <a:pathLst>
                <a:path w="514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513" y="0"/>
                  </a:lnTo>
                  <a:lnTo>
                    <a:pt x="514" y="9"/>
                  </a:lnTo>
                  <a:lnTo>
                    <a:pt x="514" y="18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10691" y="8954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0"/>
                    <a:pt x="0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10691" y="8919"/>
              <a:ext cx="660" cy="53"/>
            </a:xfrm>
            <a:custGeom>
              <a:avLst/>
              <a:gdLst/>
              <a:ahLst/>
              <a:cxnLst>
                <a:cxn ang="0">
                  <a:pos x="1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9"/>
                </a:cxn>
                <a:cxn ang="0">
                  <a:pos x="1" y="53"/>
                </a:cxn>
              </a:cxnLst>
              <a:rect l="0" t="0" r="r" b="b"/>
              <a:pathLst>
                <a:path w="660" h="53">
                  <a:moveTo>
                    <a:pt x="1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9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9590" y="9267"/>
              <a:ext cx="226" cy="92"/>
            </a:xfrm>
            <a:custGeom>
              <a:avLst/>
              <a:gdLst/>
              <a:ahLst/>
              <a:cxnLst>
                <a:cxn ang="0">
                  <a:pos x="6" y="92"/>
                </a:cxn>
                <a:cxn ang="0">
                  <a:pos x="3" y="83"/>
                </a:cxn>
                <a:cxn ang="0">
                  <a:pos x="0" y="75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2"/>
                </a:cxn>
              </a:cxnLst>
              <a:rect l="0" t="0" r="r" b="b"/>
              <a:pathLst>
                <a:path w="226" h="92">
                  <a:moveTo>
                    <a:pt x="6" y="92"/>
                  </a:moveTo>
                  <a:lnTo>
                    <a:pt x="3" y="83"/>
                  </a:lnTo>
                  <a:lnTo>
                    <a:pt x="0" y="75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9810" y="9267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6" y="0"/>
                    <a:pt x="10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9812" y="9232"/>
              <a:ext cx="368" cy="53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366" y="0"/>
                </a:cxn>
                <a:cxn ang="0">
                  <a:pos x="367" y="9"/>
                </a:cxn>
                <a:cxn ang="0">
                  <a:pos x="368" y="18"/>
                </a:cxn>
                <a:cxn ang="0">
                  <a:pos x="2" y="53"/>
                </a:cxn>
              </a:cxnLst>
              <a:rect l="0" t="0" r="r" b="b"/>
              <a:pathLst>
                <a:path w="368" h="53">
                  <a:moveTo>
                    <a:pt x="2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366" y="0"/>
                  </a:lnTo>
                  <a:lnTo>
                    <a:pt x="367" y="9"/>
                  </a:lnTo>
                  <a:lnTo>
                    <a:pt x="368" y="18"/>
                  </a:lnTo>
                  <a:lnTo>
                    <a:pt x="2" y="5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10178" y="9232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10179" y="9211"/>
              <a:ext cx="513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39"/>
                </a:cxn>
              </a:cxnLst>
              <a:rect l="0" t="0" r="r" b="b"/>
              <a:pathLst>
                <a:path w="513" h="39">
                  <a:moveTo>
                    <a:pt x="0" y="39"/>
                  </a:moveTo>
                  <a:lnTo>
                    <a:pt x="0" y="30"/>
                  </a:lnTo>
                  <a:lnTo>
                    <a:pt x="0" y="21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10691" y="9211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10691" y="9189"/>
              <a:ext cx="660" cy="41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" y="32"/>
                </a:cxn>
                <a:cxn ang="0">
                  <a:pos x="0" y="22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41"/>
                </a:cxn>
              </a:cxnLst>
              <a:rect l="0" t="0" r="r" b="b"/>
              <a:pathLst>
                <a:path w="660" h="41">
                  <a:moveTo>
                    <a:pt x="1" y="41"/>
                  </a:moveTo>
                  <a:lnTo>
                    <a:pt x="1" y="32"/>
                  </a:lnTo>
                  <a:lnTo>
                    <a:pt x="0" y="22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9590" y="9285"/>
              <a:ext cx="226" cy="90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3" y="82"/>
                </a:cxn>
                <a:cxn ang="0">
                  <a:pos x="0" y="73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0"/>
                </a:cxn>
              </a:cxnLst>
              <a:rect l="0" t="0" r="r" b="b"/>
              <a:pathLst>
                <a:path w="226" h="90">
                  <a:moveTo>
                    <a:pt x="6" y="90"/>
                  </a:moveTo>
                  <a:lnTo>
                    <a:pt x="3" y="82"/>
                  </a:lnTo>
                  <a:lnTo>
                    <a:pt x="0" y="73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9810" y="9285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5" y="0"/>
                    <a:pt x="9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9812" y="9243"/>
              <a:ext cx="368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366" y="0"/>
                </a:cxn>
                <a:cxn ang="0">
                  <a:pos x="367" y="10"/>
                </a:cxn>
                <a:cxn ang="0">
                  <a:pos x="368" y="19"/>
                </a:cxn>
                <a:cxn ang="0">
                  <a:pos x="2" y="60"/>
                </a:cxn>
              </a:cxnLst>
              <a:rect l="0" t="0" r="r" b="b"/>
              <a:pathLst>
                <a:path w="368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366" y="0"/>
                  </a:lnTo>
                  <a:lnTo>
                    <a:pt x="367" y="10"/>
                  </a:lnTo>
                  <a:lnTo>
                    <a:pt x="368" y="19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231"/>
            <p:cNvSpPr>
              <a:spLocks/>
            </p:cNvSpPr>
            <p:nvPr/>
          </p:nvSpPr>
          <p:spPr bwMode="auto">
            <a:xfrm>
              <a:off x="10178" y="9243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44"/>
                </a:cxn>
                <a:cxn ang="0">
                  <a:pos x="0" y="0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lnTo>
                    <a:pt x="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10179" y="9216"/>
              <a:ext cx="513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7"/>
                </a:cxn>
                <a:cxn ang="0">
                  <a:pos x="0" y="27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46"/>
                </a:cxn>
              </a:cxnLst>
              <a:rect l="0" t="0" r="r" b="b"/>
              <a:pathLst>
                <a:path w="513" h="46">
                  <a:moveTo>
                    <a:pt x="0" y="46"/>
                  </a:moveTo>
                  <a:lnTo>
                    <a:pt x="0" y="37"/>
                  </a:lnTo>
                  <a:lnTo>
                    <a:pt x="0" y="27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233"/>
            <p:cNvSpPr>
              <a:spLocks/>
            </p:cNvSpPr>
            <p:nvPr/>
          </p:nvSpPr>
          <p:spPr bwMode="auto">
            <a:xfrm>
              <a:off x="10691" y="921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234"/>
            <p:cNvSpPr>
              <a:spLocks/>
            </p:cNvSpPr>
            <p:nvPr/>
          </p:nvSpPr>
          <p:spPr bwMode="auto">
            <a:xfrm>
              <a:off x="10691" y="9198"/>
              <a:ext cx="660" cy="37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28"/>
                </a:cxn>
                <a:cxn ang="0">
                  <a:pos x="0" y="18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8"/>
                </a:cxn>
                <a:cxn ang="0">
                  <a:pos x="1" y="37"/>
                </a:cxn>
              </a:cxnLst>
              <a:rect l="0" t="0" r="r" b="b"/>
              <a:pathLst>
                <a:path w="660" h="37">
                  <a:moveTo>
                    <a:pt x="1" y="37"/>
                  </a:moveTo>
                  <a:lnTo>
                    <a:pt x="1" y="28"/>
                  </a:lnTo>
                  <a:lnTo>
                    <a:pt x="0" y="18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237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Rectangle 238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Rectangle 241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Rectangle 242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Rectangle 243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9501" y="9559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" name="Rectangle 246"/>
            <p:cNvSpPr>
              <a:spLocks noChangeArrowheads="1"/>
            </p:cNvSpPr>
            <p:nvPr/>
          </p:nvSpPr>
          <p:spPr bwMode="auto">
            <a:xfrm>
              <a:off x="9848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10214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10580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10946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11294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5" name="Rectangle 251"/>
            <p:cNvSpPr>
              <a:spLocks noChangeArrowheads="1"/>
            </p:cNvSpPr>
            <p:nvPr/>
          </p:nvSpPr>
          <p:spPr bwMode="auto">
            <a:xfrm>
              <a:off x="11660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9423" y="9464"/>
              <a:ext cx="1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7" name="Rectangle 253"/>
            <p:cNvSpPr>
              <a:spLocks noChangeArrowheads="1"/>
            </p:cNvSpPr>
            <p:nvPr/>
          </p:nvSpPr>
          <p:spPr bwMode="auto">
            <a:xfrm>
              <a:off x="9386" y="9227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9349" y="898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9311" y="8752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9274" y="8515"/>
              <a:ext cx="28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1" name="Rectangle 257"/>
            <p:cNvSpPr>
              <a:spLocks noChangeArrowheads="1"/>
            </p:cNvSpPr>
            <p:nvPr/>
          </p:nvSpPr>
          <p:spPr bwMode="auto">
            <a:xfrm>
              <a:off x="10527" y="8154"/>
              <a:ext cx="6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2" name="Rectangle 258"/>
            <p:cNvSpPr>
              <a:spLocks noChangeArrowheads="1"/>
            </p:cNvSpPr>
            <p:nvPr/>
          </p:nvSpPr>
          <p:spPr bwMode="auto">
            <a:xfrm>
              <a:off x="10117" y="8335"/>
              <a:ext cx="1501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vidokrug=stranica/4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3" name="Freeform 259"/>
            <p:cNvSpPr>
              <a:spLocks/>
            </p:cNvSpPr>
            <p:nvPr/>
          </p:nvSpPr>
          <p:spPr bwMode="auto">
            <a:xfrm>
              <a:off x="12015" y="8807"/>
              <a:ext cx="188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8"/>
                </a:cxn>
                <a:cxn ang="0">
                  <a:pos x="0" y="18"/>
                </a:cxn>
              </a:cxnLst>
              <a:rect l="0" t="0" r="r" b="b"/>
              <a:pathLst>
                <a:path w="188" h="18">
                  <a:moveTo>
                    <a:pt x="0" y="18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262"/>
            <p:cNvSpPr>
              <a:spLocks/>
            </p:cNvSpPr>
            <p:nvPr/>
          </p:nvSpPr>
          <p:spPr bwMode="auto">
            <a:xfrm>
              <a:off x="12015" y="8904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263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265"/>
            <p:cNvSpPr>
              <a:spLocks/>
            </p:cNvSpPr>
            <p:nvPr/>
          </p:nvSpPr>
          <p:spPr bwMode="auto">
            <a:xfrm>
              <a:off x="12015" y="9002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266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267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268"/>
            <p:cNvSpPr>
              <a:spLocks/>
            </p:cNvSpPr>
            <p:nvPr/>
          </p:nvSpPr>
          <p:spPr bwMode="auto">
            <a:xfrm>
              <a:off x="12015" y="9099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10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10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269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270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12227" y="8782"/>
              <a:ext cx="8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12227" y="8879"/>
              <a:ext cx="2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7" name="Rectangle 273"/>
            <p:cNvSpPr>
              <a:spLocks noChangeArrowheads="1"/>
            </p:cNvSpPr>
            <p:nvPr/>
          </p:nvSpPr>
          <p:spPr bwMode="auto">
            <a:xfrm>
              <a:off x="12227" y="8977"/>
              <a:ext cx="22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Težeći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8" name="Rectangle 274"/>
            <p:cNvSpPr>
              <a:spLocks noChangeArrowheads="1"/>
            </p:cNvSpPr>
            <p:nvPr/>
          </p:nvSpPr>
          <p:spPr bwMode="auto">
            <a:xfrm>
              <a:off x="12227" y="9074"/>
              <a:ext cx="37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Nasumični</a:t>
              </a:r>
              <a:endParaRPr kumimoji="0" lang="sr-Latn-R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9" name="Rectangle 275"/>
            <p:cNvSpPr>
              <a:spLocks noChangeArrowheads="1"/>
            </p:cNvSpPr>
            <p:nvPr/>
          </p:nvSpPr>
          <p:spPr bwMode="auto">
            <a:xfrm>
              <a:off x="10436" y="9686"/>
              <a:ext cx="30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 rot="16200000">
              <a:off x="8690" y="9013"/>
              <a:ext cx="93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Logaritmovana težina puta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23" name="Group 499"/>
          <p:cNvGrpSpPr>
            <a:grpSpLocks noChangeAspect="1"/>
          </p:cNvGrpSpPr>
          <p:nvPr/>
        </p:nvGrpSpPr>
        <p:grpSpPr bwMode="auto">
          <a:xfrm>
            <a:off x="13717154" y="21023478"/>
            <a:ext cx="8653113" cy="4264025"/>
            <a:chOff x="8872" y="12410"/>
            <a:chExt cx="4359" cy="2148"/>
          </a:xfrm>
        </p:grpSpPr>
        <p:sp>
          <p:nvSpPr>
            <p:cNvPr id="1522" name="AutoShape 498"/>
            <p:cNvSpPr>
              <a:spLocks noChangeAspect="1" noChangeArrowheads="1" noTextEdit="1"/>
            </p:cNvSpPr>
            <p:nvPr/>
          </p:nvSpPr>
          <p:spPr bwMode="auto">
            <a:xfrm>
              <a:off x="8872" y="12410"/>
              <a:ext cx="4359" cy="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Freeform 500"/>
            <p:cNvSpPr>
              <a:spLocks/>
            </p:cNvSpPr>
            <p:nvPr/>
          </p:nvSpPr>
          <p:spPr bwMode="auto">
            <a:xfrm>
              <a:off x="8872" y="12410"/>
              <a:ext cx="4356" cy="2128"/>
            </a:xfrm>
            <a:custGeom>
              <a:avLst/>
              <a:gdLst/>
              <a:ahLst/>
              <a:cxnLst>
                <a:cxn ang="0">
                  <a:pos x="2178" y="2128"/>
                </a:cxn>
                <a:cxn ang="0">
                  <a:pos x="0" y="2128"/>
                </a:cxn>
                <a:cxn ang="0">
                  <a:pos x="0" y="0"/>
                </a:cxn>
                <a:cxn ang="0">
                  <a:pos x="4356" y="0"/>
                </a:cxn>
                <a:cxn ang="0">
                  <a:pos x="4356" y="2128"/>
                </a:cxn>
                <a:cxn ang="0">
                  <a:pos x="2178" y="2128"/>
                </a:cxn>
              </a:cxnLst>
              <a:rect l="0" t="0" r="r" b="b"/>
              <a:pathLst>
                <a:path w="4356" h="2128">
                  <a:moveTo>
                    <a:pt x="2178" y="2128"/>
                  </a:moveTo>
                  <a:lnTo>
                    <a:pt x="0" y="2128"/>
                  </a:lnTo>
                  <a:lnTo>
                    <a:pt x="0" y="0"/>
                  </a:lnTo>
                  <a:lnTo>
                    <a:pt x="4356" y="0"/>
                  </a:lnTo>
                  <a:lnTo>
                    <a:pt x="4356" y="2128"/>
                  </a:lnTo>
                  <a:lnTo>
                    <a:pt x="2178" y="2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Freeform 501"/>
            <p:cNvSpPr>
              <a:spLocks/>
            </p:cNvSpPr>
            <p:nvPr/>
          </p:nvSpPr>
          <p:spPr bwMode="auto">
            <a:xfrm>
              <a:off x="9372" y="12895"/>
              <a:ext cx="3205" cy="1275"/>
            </a:xfrm>
            <a:custGeom>
              <a:avLst/>
              <a:gdLst/>
              <a:ahLst/>
              <a:cxnLst>
                <a:cxn ang="0">
                  <a:pos x="1603" y="1275"/>
                </a:cxn>
                <a:cxn ang="0">
                  <a:pos x="0" y="1275"/>
                </a:cxn>
                <a:cxn ang="0">
                  <a:pos x="0" y="0"/>
                </a:cxn>
                <a:cxn ang="0">
                  <a:pos x="3205" y="0"/>
                </a:cxn>
                <a:cxn ang="0">
                  <a:pos x="3205" y="1275"/>
                </a:cxn>
                <a:cxn ang="0">
                  <a:pos x="1603" y="1275"/>
                </a:cxn>
              </a:cxnLst>
              <a:rect l="0" t="0" r="r" b="b"/>
              <a:pathLst>
                <a:path w="3205" h="1275">
                  <a:moveTo>
                    <a:pt x="1603" y="1275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3205" y="0"/>
                  </a:lnTo>
                  <a:lnTo>
                    <a:pt x="3205" y="1275"/>
                  </a:lnTo>
                  <a:lnTo>
                    <a:pt x="1603" y="1275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Line 502"/>
            <p:cNvSpPr>
              <a:spLocks noChangeShapeType="1"/>
            </p:cNvSpPr>
            <p:nvPr/>
          </p:nvSpPr>
          <p:spPr bwMode="auto">
            <a:xfrm flipH="1"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Line 503"/>
            <p:cNvSpPr>
              <a:spLocks noChangeShapeType="1"/>
            </p:cNvSpPr>
            <p:nvPr/>
          </p:nvSpPr>
          <p:spPr bwMode="auto">
            <a:xfrm flipH="1">
              <a:off x="9372" y="1391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Line 504"/>
            <p:cNvSpPr>
              <a:spLocks noChangeShapeType="1"/>
            </p:cNvSpPr>
            <p:nvPr/>
          </p:nvSpPr>
          <p:spPr bwMode="auto">
            <a:xfrm flipH="1">
              <a:off x="9372" y="1366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Line 505"/>
            <p:cNvSpPr>
              <a:spLocks noChangeShapeType="1"/>
            </p:cNvSpPr>
            <p:nvPr/>
          </p:nvSpPr>
          <p:spPr bwMode="auto">
            <a:xfrm flipH="1">
              <a:off x="9372" y="1340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Line 506"/>
            <p:cNvSpPr>
              <a:spLocks noChangeShapeType="1"/>
            </p:cNvSpPr>
            <p:nvPr/>
          </p:nvSpPr>
          <p:spPr bwMode="auto">
            <a:xfrm flipH="1">
              <a:off x="9372" y="1315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Line 507"/>
            <p:cNvSpPr>
              <a:spLocks noChangeShapeType="1"/>
            </p:cNvSpPr>
            <p:nvPr/>
          </p:nvSpPr>
          <p:spPr bwMode="auto">
            <a:xfrm flipH="1">
              <a:off x="9372" y="1289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Line 508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Line 509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Line 510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Line 511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Line 512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Line 513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Line 514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Line 515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Line 516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Line 517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Line 518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Line 519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Line 520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Line 521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Line 522"/>
            <p:cNvSpPr>
              <a:spLocks noChangeShapeType="1"/>
            </p:cNvSpPr>
            <p:nvPr/>
          </p:nvSpPr>
          <p:spPr bwMode="auto">
            <a:xfrm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Line 523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Line 524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Line 525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Line 526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Line 527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Line 528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Line 529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Line 530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Line 531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Line 532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Line 533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Line 534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Line 535"/>
            <p:cNvSpPr>
              <a:spLocks noChangeShapeType="1"/>
            </p:cNvSpPr>
            <p:nvPr/>
          </p:nvSpPr>
          <p:spPr bwMode="auto">
            <a:xfrm flipV="1">
              <a:off x="9372" y="12895"/>
              <a:ext cx="1" cy="127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536"/>
            <p:cNvSpPr>
              <a:spLocks/>
            </p:cNvSpPr>
            <p:nvPr/>
          </p:nvSpPr>
          <p:spPr bwMode="auto">
            <a:xfrm>
              <a:off x="9472" y="13616"/>
              <a:ext cx="335" cy="340"/>
            </a:xfrm>
            <a:custGeom>
              <a:avLst/>
              <a:gdLst/>
              <a:ahLst/>
              <a:cxnLst>
                <a:cxn ang="0">
                  <a:pos x="14" y="340"/>
                </a:cxn>
                <a:cxn ang="0">
                  <a:pos x="7" y="333"/>
                </a:cxn>
                <a:cxn ang="0">
                  <a:pos x="0" y="326"/>
                </a:cxn>
                <a:cxn ang="0">
                  <a:pos x="320" y="0"/>
                </a:cxn>
                <a:cxn ang="0">
                  <a:pos x="328" y="7"/>
                </a:cxn>
                <a:cxn ang="0">
                  <a:pos x="335" y="14"/>
                </a:cxn>
                <a:cxn ang="0">
                  <a:pos x="14" y="340"/>
                </a:cxn>
              </a:cxnLst>
              <a:rect l="0" t="0" r="r" b="b"/>
              <a:pathLst>
                <a:path w="335" h="340">
                  <a:moveTo>
                    <a:pt x="14" y="340"/>
                  </a:moveTo>
                  <a:lnTo>
                    <a:pt x="7" y="333"/>
                  </a:lnTo>
                  <a:lnTo>
                    <a:pt x="0" y="326"/>
                  </a:lnTo>
                  <a:lnTo>
                    <a:pt x="320" y="0"/>
                  </a:lnTo>
                  <a:lnTo>
                    <a:pt x="328" y="7"/>
                  </a:lnTo>
                  <a:lnTo>
                    <a:pt x="335" y="14"/>
                  </a:lnTo>
                  <a:lnTo>
                    <a:pt x="14" y="34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537"/>
            <p:cNvSpPr>
              <a:spLocks/>
            </p:cNvSpPr>
            <p:nvPr/>
          </p:nvSpPr>
          <p:spPr bwMode="auto">
            <a:xfrm>
              <a:off x="9792" y="13613"/>
              <a:ext cx="8" cy="1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6"/>
                </a:cxn>
                <a:cxn ang="0">
                  <a:pos x="25" y="0"/>
                </a:cxn>
                <a:cxn ang="0">
                  <a:pos x="32" y="44"/>
                </a:cxn>
                <a:cxn ang="0">
                  <a:pos x="0" y="13"/>
                </a:cxn>
              </a:cxnLst>
              <a:rect l="0" t="0" r="r" b="b"/>
              <a:pathLst>
                <a:path w="32" h="44">
                  <a:moveTo>
                    <a:pt x="0" y="13"/>
                  </a:moveTo>
                  <a:cubicBezTo>
                    <a:pt x="3" y="10"/>
                    <a:pt x="5" y="8"/>
                    <a:pt x="9" y="6"/>
                  </a:cubicBezTo>
                  <a:cubicBezTo>
                    <a:pt x="14" y="2"/>
                    <a:pt x="19" y="1"/>
                    <a:pt x="25" y="0"/>
                  </a:cubicBezTo>
                  <a:lnTo>
                    <a:pt x="32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538"/>
            <p:cNvSpPr>
              <a:spLocks/>
            </p:cNvSpPr>
            <p:nvPr/>
          </p:nvSpPr>
          <p:spPr bwMode="auto">
            <a:xfrm>
              <a:off x="9798" y="13532"/>
              <a:ext cx="537" cy="101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2" y="91"/>
                </a:cxn>
                <a:cxn ang="0">
                  <a:pos x="0" y="81"/>
                </a:cxn>
                <a:cxn ang="0">
                  <a:pos x="534" y="0"/>
                </a:cxn>
                <a:cxn ang="0">
                  <a:pos x="536" y="10"/>
                </a:cxn>
                <a:cxn ang="0">
                  <a:pos x="537" y="20"/>
                </a:cxn>
                <a:cxn ang="0">
                  <a:pos x="3" y="101"/>
                </a:cxn>
              </a:cxnLst>
              <a:rect l="0" t="0" r="r" b="b"/>
              <a:pathLst>
                <a:path w="537" h="101">
                  <a:moveTo>
                    <a:pt x="3" y="101"/>
                  </a:moveTo>
                  <a:lnTo>
                    <a:pt x="2" y="91"/>
                  </a:lnTo>
                  <a:lnTo>
                    <a:pt x="0" y="81"/>
                  </a:lnTo>
                  <a:lnTo>
                    <a:pt x="534" y="0"/>
                  </a:lnTo>
                  <a:lnTo>
                    <a:pt x="536" y="10"/>
                  </a:lnTo>
                  <a:lnTo>
                    <a:pt x="537" y="20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539"/>
            <p:cNvSpPr>
              <a:spLocks/>
            </p:cNvSpPr>
            <p:nvPr/>
          </p:nvSpPr>
          <p:spPr bwMode="auto">
            <a:xfrm>
              <a:off x="10334" y="13542"/>
              <a:ext cx="3" cy="10"/>
            </a:xfrm>
            <a:custGeom>
              <a:avLst/>
              <a:gdLst/>
              <a:ahLst/>
              <a:cxnLst>
                <a:cxn ang="0">
                  <a:pos x="14" y="42"/>
                </a:cxn>
                <a:cxn ang="0">
                  <a:pos x="7" y="44"/>
                </a:cxn>
                <a:cxn ang="0">
                  <a:pos x="0" y="0"/>
                </a:cxn>
                <a:cxn ang="0">
                  <a:pos x="14" y="42"/>
                </a:cxn>
              </a:cxnLst>
              <a:rect l="0" t="0" r="r" b="b"/>
              <a:pathLst>
                <a:path w="14" h="44">
                  <a:moveTo>
                    <a:pt x="14" y="42"/>
                  </a:moveTo>
                  <a:cubicBezTo>
                    <a:pt x="11" y="43"/>
                    <a:pt x="9" y="44"/>
                    <a:pt x="7" y="44"/>
                  </a:cubicBezTo>
                  <a:lnTo>
                    <a:pt x="0" y="0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Freeform 540"/>
            <p:cNvSpPr>
              <a:spLocks/>
            </p:cNvSpPr>
            <p:nvPr/>
          </p:nvSpPr>
          <p:spPr bwMode="auto">
            <a:xfrm>
              <a:off x="10330" y="13290"/>
              <a:ext cx="755" cy="261"/>
            </a:xfrm>
            <a:custGeom>
              <a:avLst/>
              <a:gdLst/>
              <a:ahLst/>
              <a:cxnLst>
                <a:cxn ang="0">
                  <a:pos x="7" y="261"/>
                </a:cxn>
                <a:cxn ang="0">
                  <a:pos x="4" y="252"/>
                </a:cxn>
                <a:cxn ang="0">
                  <a:pos x="0" y="242"/>
                </a:cxn>
                <a:cxn ang="0">
                  <a:pos x="748" y="0"/>
                </a:cxn>
                <a:cxn ang="0">
                  <a:pos x="752" y="10"/>
                </a:cxn>
                <a:cxn ang="0">
                  <a:pos x="755" y="19"/>
                </a:cxn>
                <a:cxn ang="0">
                  <a:pos x="7" y="261"/>
                </a:cxn>
              </a:cxnLst>
              <a:rect l="0" t="0" r="r" b="b"/>
              <a:pathLst>
                <a:path w="755" h="261">
                  <a:moveTo>
                    <a:pt x="7" y="261"/>
                  </a:moveTo>
                  <a:lnTo>
                    <a:pt x="4" y="252"/>
                  </a:lnTo>
                  <a:lnTo>
                    <a:pt x="0" y="242"/>
                  </a:lnTo>
                  <a:lnTo>
                    <a:pt x="748" y="0"/>
                  </a:lnTo>
                  <a:lnTo>
                    <a:pt x="752" y="10"/>
                  </a:lnTo>
                  <a:lnTo>
                    <a:pt x="755" y="19"/>
                  </a:lnTo>
                  <a:lnTo>
                    <a:pt x="7" y="26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Freeform 541"/>
            <p:cNvSpPr>
              <a:spLocks/>
            </p:cNvSpPr>
            <p:nvPr/>
          </p:nvSpPr>
          <p:spPr bwMode="auto">
            <a:xfrm>
              <a:off x="11078" y="13290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14" y="43"/>
                </a:cxn>
                <a:cxn ang="0">
                  <a:pos x="0" y="1"/>
                </a:cxn>
              </a:cxnLst>
              <a:rect l="0" t="0" r="r" b="b"/>
              <a:pathLst>
                <a:path w="14" h="43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lnTo>
                    <a:pt x="14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Freeform 542"/>
            <p:cNvSpPr>
              <a:spLocks/>
            </p:cNvSpPr>
            <p:nvPr/>
          </p:nvSpPr>
          <p:spPr bwMode="auto">
            <a:xfrm>
              <a:off x="11079" y="13056"/>
              <a:ext cx="967" cy="253"/>
            </a:xfrm>
            <a:custGeom>
              <a:avLst/>
              <a:gdLst/>
              <a:ahLst/>
              <a:cxnLst>
                <a:cxn ang="0">
                  <a:pos x="5" y="253"/>
                </a:cxn>
                <a:cxn ang="0">
                  <a:pos x="3" y="244"/>
                </a:cxn>
                <a:cxn ang="0">
                  <a:pos x="0" y="234"/>
                </a:cxn>
                <a:cxn ang="0">
                  <a:pos x="961" y="0"/>
                </a:cxn>
                <a:cxn ang="0">
                  <a:pos x="964" y="10"/>
                </a:cxn>
                <a:cxn ang="0">
                  <a:pos x="967" y="19"/>
                </a:cxn>
                <a:cxn ang="0">
                  <a:pos x="5" y="253"/>
                </a:cxn>
              </a:cxnLst>
              <a:rect l="0" t="0" r="r" b="b"/>
              <a:pathLst>
                <a:path w="967" h="253">
                  <a:moveTo>
                    <a:pt x="5" y="253"/>
                  </a:moveTo>
                  <a:lnTo>
                    <a:pt x="3" y="244"/>
                  </a:lnTo>
                  <a:lnTo>
                    <a:pt x="0" y="234"/>
                  </a:lnTo>
                  <a:lnTo>
                    <a:pt x="961" y="0"/>
                  </a:lnTo>
                  <a:lnTo>
                    <a:pt x="964" y="10"/>
                  </a:lnTo>
                  <a:lnTo>
                    <a:pt x="967" y="19"/>
                  </a:lnTo>
                  <a:lnTo>
                    <a:pt x="5" y="25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Freeform 543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Freeform 544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Freeform 545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Freeform 546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Freeform 547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Freeform 548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Freeform 549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Freeform 550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Freeform 551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Freeform 552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Freeform 553"/>
            <p:cNvSpPr>
              <a:spLocks/>
            </p:cNvSpPr>
            <p:nvPr/>
          </p:nvSpPr>
          <p:spPr bwMode="auto">
            <a:xfrm>
              <a:off x="9473" y="13738"/>
              <a:ext cx="333" cy="244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6" y="235"/>
                </a:cxn>
                <a:cxn ang="0">
                  <a:pos x="0" y="227"/>
                </a:cxn>
                <a:cxn ang="0">
                  <a:pos x="320" y="0"/>
                </a:cxn>
                <a:cxn ang="0">
                  <a:pos x="327" y="9"/>
                </a:cxn>
                <a:cxn ang="0">
                  <a:pos x="333" y="17"/>
                </a:cxn>
                <a:cxn ang="0">
                  <a:pos x="12" y="244"/>
                </a:cxn>
              </a:cxnLst>
              <a:rect l="0" t="0" r="r" b="b"/>
              <a:pathLst>
                <a:path w="333" h="244">
                  <a:moveTo>
                    <a:pt x="12" y="244"/>
                  </a:moveTo>
                  <a:lnTo>
                    <a:pt x="6" y="235"/>
                  </a:lnTo>
                  <a:lnTo>
                    <a:pt x="0" y="227"/>
                  </a:lnTo>
                  <a:lnTo>
                    <a:pt x="320" y="0"/>
                  </a:lnTo>
                  <a:lnTo>
                    <a:pt x="327" y="9"/>
                  </a:lnTo>
                  <a:lnTo>
                    <a:pt x="333" y="17"/>
                  </a:lnTo>
                  <a:lnTo>
                    <a:pt x="12" y="24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Freeform 554"/>
            <p:cNvSpPr>
              <a:spLocks/>
            </p:cNvSpPr>
            <p:nvPr/>
          </p:nvSpPr>
          <p:spPr bwMode="auto">
            <a:xfrm>
              <a:off x="9793" y="13737"/>
              <a:ext cx="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2"/>
                </a:cxn>
                <a:cxn ang="0">
                  <a:pos x="9" y="0"/>
                </a:cxn>
                <a:cxn ang="0">
                  <a:pos x="27" y="41"/>
                </a:cxn>
                <a:cxn ang="0">
                  <a:pos x="0" y="5"/>
                </a:cxn>
              </a:cxnLst>
              <a:rect l="0" t="0" r="r" b="b"/>
              <a:pathLst>
                <a:path w="27" h="41">
                  <a:moveTo>
                    <a:pt x="0" y="5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7" y="0"/>
                    <a:pt x="9" y="0"/>
                  </a:cubicBezTo>
                  <a:lnTo>
                    <a:pt x="27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555"/>
            <p:cNvSpPr>
              <a:spLocks/>
            </p:cNvSpPr>
            <p:nvPr/>
          </p:nvSpPr>
          <p:spPr bwMode="auto">
            <a:xfrm>
              <a:off x="9796" y="13508"/>
              <a:ext cx="542" cy="248"/>
            </a:xfrm>
            <a:custGeom>
              <a:avLst/>
              <a:gdLst/>
              <a:ahLst/>
              <a:cxnLst>
                <a:cxn ang="0">
                  <a:pos x="8" y="248"/>
                </a:cxn>
                <a:cxn ang="0">
                  <a:pos x="4" y="239"/>
                </a:cxn>
                <a:cxn ang="0">
                  <a:pos x="0" y="229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2" y="19"/>
                </a:cxn>
                <a:cxn ang="0">
                  <a:pos x="8" y="248"/>
                </a:cxn>
              </a:cxnLst>
              <a:rect l="0" t="0" r="r" b="b"/>
              <a:pathLst>
                <a:path w="542" h="248">
                  <a:moveTo>
                    <a:pt x="8" y="248"/>
                  </a:moveTo>
                  <a:lnTo>
                    <a:pt x="4" y="239"/>
                  </a:lnTo>
                  <a:lnTo>
                    <a:pt x="0" y="229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2" y="1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556"/>
            <p:cNvSpPr>
              <a:spLocks/>
            </p:cNvSpPr>
            <p:nvPr/>
          </p:nvSpPr>
          <p:spPr bwMode="auto">
            <a:xfrm>
              <a:off x="10330" y="13507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" y="0"/>
                </a:cxn>
                <a:cxn ang="0">
                  <a:pos x="17" y="45"/>
                </a:cxn>
                <a:cxn ang="0">
                  <a:pos x="0" y="4"/>
                </a:cxn>
              </a:cxnLst>
              <a:rect l="0" t="0" r="r" b="b"/>
              <a:pathLst>
                <a:path w="17" h="45">
                  <a:moveTo>
                    <a:pt x="0" y="4"/>
                  </a:moveTo>
                  <a:cubicBezTo>
                    <a:pt x="2" y="3"/>
                    <a:pt x="5" y="2"/>
                    <a:pt x="7" y="0"/>
                  </a:cubicBezTo>
                  <a:lnTo>
                    <a:pt x="17" y="4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557"/>
            <p:cNvSpPr>
              <a:spLocks/>
            </p:cNvSpPr>
            <p:nvPr/>
          </p:nvSpPr>
          <p:spPr bwMode="auto">
            <a:xfrm>
              <a:off x="10331" y="13341"/>
              <a:ext cx="753" cy="187"/>
            </a:xfrm>
            <a:custGeom>
              <a:avLst/>
              <a:gdLst/>
              <a:ahLst/>
              <a:cxnLst>
                <a:cxn ang="0">
                  <a:pos x="5" y="187"/>
                </a:cxn>
                <a:cxn ang="0">
                  <a:pos x="3" y="177"/>
                </a:cxn>
                <a:cxn ang="0">
                  <a:pos x="0" y="166"/>
                </a:cxn>
                <a:cxn ang="0">
                  <a:pos x="748" y="0"/>
                </a:cxn>
                <a:cxn ang="0">
                  <a:pos x="751" y="10"/>
                </a:cxn>
                <a:cxn ang="0">
                  <a:pos x="753" y="20"/>
                </a:cxn>
                <a:cxn ang="0">
                  <a:pos x="5" y="187"/>
                </a:cxn>
              </a:cxnLst>
              <a:rect l="0" t="0" r="r" b="b"/>
              <a:pathLst>
                <a:path w="753" h="187">
                  <a:moveTo>
                    <a:pt x="5" y="187"/>
                  </a:moveTo>
                  <a:lnTo>
                    <a:pt x="3" y="177"/>
                  </a:lnTo>
                  <a:lnTo>
                    <a:pt x="0" y="166"/>
                  </a:lnTo>
                  <a:lnTo>
                    <a:pt x="748" y="0"/>
                  </a:lnTo>
                  <a:lnTo>
                    <a:pt x="751" y="10"/>
                  </a:lnTo>
                  <a:lnTo>
                    <a:pt x="753" y="20"/>
                  </a:lnTo>
                  <a:lnTo>
                    <a:pt x="5" y="187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558"/>
            <p:cNvSpPr>
              <a:spLocks/>
            </p:cNvSpPr>
            <p:nvPr/>
          </p:nvSpPr>
          <p:spPr bwMode="auto">
            <a:xfrm>
              <a:off x="11079" y="13341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9" y="44"/>
                </a:cxn>
                <a:cxn ang="0">
                  <a:pos x="0" y="0"/>
                </a:cxn>
              </a:cxnLst>
              <a:rect l="0" t="0" r="r" b="b"/>
              <a:pathLst>
                <a:path w="9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9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559"/>
            <p:cNvSpPr>
              <a:spLocks/>
            </p:cNvSpPr>
            <p:nvPr/>
          </p:nvSpPr>
          <p:spPr bwMode="auto">
            <a:xfrm>
              <a:off x="11080" y="13180"/>
              <a:ext cx="965" cy="181"/>
            </a:xfrm>
            <a:custGeom>
              <a:avLst/>
              <a:gdLst/>
              <a:ahLst/>
              <a:cxnLst>
                <a:cxn ang="0">
                  <a:pos x="3" y="181"/>
                </a:cxn>
                <a:cxn ang="0">
                  <a:pos x="2" y="171"/>
                </a:cxn>
                <a:cxn ang="0">
                  <a:pos x="0" y="161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81"/>
                </a:cxn>
              </a:cxnLst>
              <a:rect l="0" t="0" r="r" b="b"/>
              <a:pathLst>
                <a:path w="965" h="181">
                  <a:moveTo>
                    <a:pt x="3" y="181"/>
                  </a:moveTo>
                  <a:lnTo>
                    <a:pt x="2" y="171"/>
                  </a:lnTo>
                  <a:lnTo>
                    <a:pt x="0" y="161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560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561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562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Freeform 563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564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565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566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567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568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569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570"/>
            <p:cNvSpPr>
              <a:spLocks/>
            </p:cNvSpPr>
            <p:nvPr/>
          </p:nvSpPr>
          <p:spPr bwMode="auto">
            <a:xfrm>
              <a:off x="9473" y="13722"/>
              <a:ext cx="332" cy="243"/>
            </a:xfrm>
            <a:custGeom>
              <a:avLst/>
              <a:gdLst/>
              <a:ahLst/>
              <a:cxnLst>
                <a:cxn ang="0">
                  <a:pos x="12" y="243"/>
                </a:cxn>
                <a:cxn ang="0">
                  <a:pos x="6" y="234"/>
                </a:cxn>
                <a:cxn ang="0">
                  <a:pos x="0" y="226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43"/>
                </a:cxn>
              </a:cxnLst>
              <a:rect l="0" t="0" r="r" b="b"/>
              <a:pathLst>
                <a:path w="332" h="243">
                  <a:moveTo>
                    <a:pt x="12" y="243"/>
                  </a:moveTo>
                  <a:lnTo>
                    <a:pt x="6" y="234"/>
                  </a:lnTo>
                  <a:lnTo>
                    <a:pt x="0" y="226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4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571"/>
            <p:cNvSpPr>
              <a:spLocks/>
            </p:cNvSpPr>
            <p:nvPr/>
          </p:nvSpPr>
          <p:spPr bwMode="auto">
            <a:xfrm>
              <a:off x="9794" y="13721"/>
              <a:ext cx="6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3"/>
                </a:cxn>
                <a:cxn ang="0">
                  <a:pos x="11" y="0"/>
                </a:cxn>
                <a:cxn ang="0">
                  <a:pos x="26" y="41"/>
                </a:cxn>
                <a:cxn ang="0">
                  <a:pos x="0" y="5"/>
                </a:cxn>
              </a:cxnLst>
              <a:rect l="0" t="0" r="r" b="b"/>
              <a:pathLst>
                <a:path w="26" h="41">
                  <a:moveTo>
                    <a:pt x="0" y="5"/>
                  </a:moveTo>
                  <a:cubicBezTo>
                    <a:pt x="1" y="4"/>
                    <a:pt x="2" y="4"/>
                    <a:pt x="3" y="3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6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572"/>
            <p:cNvSpPr>
              <a:spLocks/>
            </p:cNvSpPr>
            <p:nvPr/>
          </p:nvSpPr>
          <p:spPr bwMode="auto">
            <a:xfrm>
              <a:off x="9796" y="13542"/>
              <a:ext cx="541" cy="198"/>
            </a:xfrm>
            <a:custGeom>
              <a:avLst/>
              <a:gdLst/>
              <a:ahLst/>
              <a:cxnLst>
                <a:cxn ang="0">
                  <a:pos x="7" y="198"/>
                </a:cxn>
                <a:cxn ang="0">
                  <a:pos x="4" y="189"/>
                </a:cxn>
                <a:cxn ang="0">
                  <a:pos x="0" y="179"/>
                </a:cxn>
                <a:cxn ang="0">
                  <a:pos x="534" y="0"/>
                </a:cxn>
                <a:cxn ang="0">
                  <a:pos x="538" y="9"/>
                </a:cxn>
                <a:cxn ang="0">
                  <a:pos x="541" y="19"/>
                </a:cxn>
                <a:cxn ang="0">
                  <a:pos x="7" y="198"/>
                </a:cxn>
              </a:cxnLst>
              <a:rect l="0" t="0" r="r" b="b"/>
              <a:pathLst>
                <a:path w="541" h="198">
                  <a:moveTo>
                    <a:pt x="7" y="198"/>
                  </a:moveTo>
                  <a:lnTo>
                    <a:pt x="4" y="189"/>
                  </a:lnTo>
                  <a:lnTo>
                    <a:pt x="0" y="179"/>
                  </a:lnTo>
                  <a:lnTo>
                    <a:pt x="534" y="0"/>
                  </a:lnTo>
                  <a:lnTo>
                    <a:pt x="538" y="9"/>
                  </a:lnTo>
                  <a:lnTo>
                    <a:pt x="541" y="19"/>
                  </a:lnTo>
                  <a:lnTo>
                    <a:pt x="7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Freeform 573"/>
            <p:cNvSpPr>
              <a:spLocks/>
            </p:cNvSpPr>
            <p:nvPr/>
          </p:nvSpPr>
          <p:spPr bwMode="auto">
            <a:xfrm>
              <a:off x="10330" y="1354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Freeform 574"/>
            <p:cNvSpPr>
              <a:spLocks/>
            </p:cNvSpPr>
            <p:nvPr/>
          </p:nvSpPr>
          <p:spPr bwMode="auto">
            <a:xfrm>
              <a:off x="10332" y="13406"/>
              <a:ext cx="751" cy="155"/>
            </a:xfrm>
            <a:custGeom>
              <a:avLst/>
              <a:gdLst/>
              <a:ahLst/>
              <a:cxnLst>
                <a:cxn ang="0">
                  <a:pos x="4" y="155"/>
                </a:cxn>
                <a:cxn ang="0">
                  <a:pos x="2" y="145"/>
                </a:cxn>
                <a:cxn ang="0">
                  <a:pos x="0" y="135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1" y="20"/>
                </a:cxn>
                <a:cxn ang="0">
                  <a:pos x="4" y="155"/>
                </a:cxn>
              </a:cxnLst>
              <a:rect l="0" t="0" r="r" b="b"/>
              <a:pathLst>
                <a:path w="751" h="155">
                  <a:moveTo>
                    <a:pt x="4" y="155"/>
                  </a:moveTo>
                  <a:lnTo>
                    <a:pt x="2" y="145"/>
                  </a:lnTo>
                  <a:lnTo>
                    <a:pt x="0" y="135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1" y="20"/>
                  </a:lnTo>
                  <a:lnTo>
                    <a:pt x="4" y="15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Freeform 575"/>
            <p:cNvSpPr>
              <a:spLocks/>
            </p:cNvSpPr>
            <p:nvPr/>
          </p:nvSpPr>
          <p:spPr bwMode="auto">
            <a:xfrm>
              <a:off x="11082" y="13416"/>
              <a:ext cx="1" cy="10"/>
            </a:xfrm>
            <a:custGeom>
              <a:avLst/>
              <a:gdLst/>
              <a:ahLst/>
              <a:cxnLst>
                <a:cxn ang="0">
                  <a:pos x="8" y="44"/>
                </a:cxn>
                <a:cxn ang="0">
                  <a:pos x="8" y="44"/>
                </a:cxn>
                <a:cxn ang="0">
                  <a:pos x="0" y="0"/>
                </a:cxn>
                <a:cxn ang="0">
                  <a:pos x="8" y="44"/>
                </a:cxn>
              </a:cxnLst>
              <a:rect l="0" t="0" r="r" b="b"/>
              <a:pathLst>
                <a:path w="8" h="44"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lnTo>
                    <a:pt x="0" y="0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Freeform 576"/>
            <p:cNvSpPr>
              <a:spLocks/>
            </p:cNvSpPr>
            <p:nvPr/>
          </p:nvSpPr>
          <p:spPr bwMode="auto">
            <a:xfrm>
              <a:off x="11080" y="13228"/>
              <a:ext cx="965" cy="198"/>
            </a:xfrm>
            <a:custGeom>
              <a:avLst/>
              <a:gdLst/>
              <a:ahLst/>
              <a:cxnLst>
                <a:cxn ang="0">
                  <a:pos x="3" y="198"/>
                </a:cxn>
                <a:cxn ang="0">
                  <a:pos x="2" y="188"/>
                </a:cxn>
                <a:cxn ang="0">
                  <a:pos x="0" y="178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98"/>
                </a:cxn>
              </a:cxnLst>
              <a:rect l="0" t="0" r="r" b="b"/>
              <a:pathLst>
                <a:path w="965" h="198">
                  <a:moveTo>
                    <a:pt x="3" y="198"/>
                  </a:moveTo>
                  <a:lnTo>
                    <a:pt x="2" y="188"/>
                  </a:lnTo>
                  <a:lnTo>
                    <a:pt x="0" y="178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577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578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579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Freeform 580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581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582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Freeform 583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584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585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586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Freeform 587"/>
            <p:cNvSpPr>
              <a:spLocks/>
            </p:cNvSpPr>
            <p:nvPr/>
          </p:nvSpPr>
          <p:spPr bwMode="auto">
            <a:xfrm>
              <a:off x="9473" y="13756"/>
              <a:ext cx="332" cy="224"/>
            </a:xfrm>
            <a:custGeom>
              <a:avLst/>
              <a:gdLst/>
              <a:ahLst/>
              <a:cxnLst>
                <a:cxn ang="0">
                  <a:pos x="12" y="224"/>
                </a:cxn>
                <a:cxn ang="0">
                  <a:pos x="6" y="215"/>
                </a:cxn>
                <a:cxn ang="0">
                  <a:pos x="0" y="207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24"/>
                </a:cxn>
              </a:cxnLst>
              <a:rect l="0" t="0" r="r" b="b"/>
              <a:pathLst>
                <a:path w="332" h="224">
                  <a:moveTo>
                    <a:pt x="12" y="224"/>
                  </a:moveTo>
                  <a:lnTo>
                    <a:pt x="6" y="215"/>
                  </a:lnTo>
                  <a:lnTo>
                    <a:pt x="0" y="207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2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Freeform 588"/>
            <p:cNvSpPr>
              <a:spLocks/>
            </p:cNvSpPr>
            <p:nvPr/>
          </p:nvSpPr>
          <p:spPr bwMode="auto">
            <a:xfrm>
              <a:off x="9794" y="13755"/>
              <a:ext cx="6" cy="1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"/>
                </a:cxn>
                <a:cxn ang="0">
                  <a:pos x="11" y="0"/>
                </a:cxn>
                <a:cxn ang="0">
                  <a:pos x="25" y="43"/>
                </a:cxn>
                <a:cxn ang="0">
                  <a:pos x="0" y="6"/>
                </a:cxn>
              </a:cxnLst>
              <a:rect l="0" t="0" r="r" b="b"/>
              <a:pathLst>
                <a:path w="25" h="43">
                  <a:moveTo>
                    <a:pt x="0" y="6"/>
                  </a:moveTo>
                  <a:cubicBezTo>
                    <a:pt x="1" y="6"/>
                    <a:pt x="1" y="5"/>
                    <a:pt x="2" y="5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5" y="4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Freeform 589"/>
            <p:cNvSpPr>
              <a:spLocks/>
            </p:cNvSpPr>
            <p:nvPr/>
          </p:nvSpPr>
          <p:spPr bwMode="auto">
            <a:xfrm>
              <a:off x="9796" y="13592"/>
              <a:ext cx="541" cy="183"/>
            </a:xfrm>
            <a:custGeom>
              <a:avLst/>
              <a:gdLst/>
              <a:ahLst/>
              <a:cxnLst>
                <a:cxn ang="0">
                  <a:pos x="7" y="183"/>
                </a:cxn>
                <a:cxn ang="0">
                  <a:pos x="4" y="173"/>
                </a:cxn>
                <a:cxn ang="0">
                  <a:pos x="0" y="163"/>
                </a:cxn>
                <a:cxn ang="0">
                  <a:pos x="535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183"/>
                </a:cxn>
              </a:cxnLst>
              <a:rect l="0" t="0" r="r" b="b"/>
              <a:pathLst>
                <a:path w="541" h="183">
                  <a:moveTo>
                    <a:pt x="7" y="183"/>
                  </a:moveTo>
                  <a:lnTo>
                    <a:pt x="4" y="173"/>
                  </a:lnTo>
                  <a:lnTo>
                    <a:pt x="0" y="163"/>
                  </a:lnTo>
                  <a:lnTo>
                    <a:pt x="535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18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Freeform 590"/>
            <p:cNvSpPr>
              <a:spLocks/>
            </p:cNvSpPr>
            <p:nvPr/>
          </p:nvSpPr>
          <p:spPr bwMode="auto">
            <a:xfrm>
              <a:off x="10331" y="1359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Freeform 591"/>
            <p:cNvSpPr>
              <a:spLocks/>
            </p:cNvSpPr>
            <p:nvPr/>
          </p:nvSpPr>
          <p:spPr bwMode="auto">
            <a:xfrm>
              <a:off x="10331" y="13383"/>
              <a:ext cx="754" cy="229"/>
            </a:xfrm>
            <a:custGeom>
              <a:avLst/>
              <a:gdLst/>
              <a:ahLst/>
              <a:cxnLst>
                <a:cxn ang="0">
                  <a:pos x="6" y="229"/>
                </a:cxn>
                <a:cxn ang="0">
                  <a:pos x="3" y="219"/>
                </a:cxn>
                <a:cxn ang="0">
                  <a:pos x="0" y="209"/>
                </a:cxn>
                <a:cxn ang="0">
                  <a:pos x="748" y="0"/>
                </a:cxn>
                <a:cxn ang="0">
                  <a:pos x="751" y="9"/>
                </a:cxn>
                <a:cxn ang="0">
                  <a:pos x="754" y="19"/>
                </a:cxn>
                <a:cxn ang="0">
                  <a:pos x="6" y="229"/>
                </a:cxn>
              </a:cxnLst>
              <a:rect l="0" t="0" r="r" b="b"/>
              <a:pathLst>
                <a:path w="754" h="229">
                  <a:moveTo>
                    <a:pt x="6" y="229"/>
                  </a:moveTo>
                  <a:lnTo>
                    <a:pt x="3" y="219"/>
                  </a:lnTo>
                  <a:lnTo>
                    <a:pt x="0" y="209"/>
                  </a:lnTo>
                  <a:lnTo>
                    <a:pt x="748" y="0"/>
                  </a:lnTo>
                  <a:lnTo>
                    <a:pt x="751" y="9"/>
                  </a:lnTo>
                  <a:lnTo>
                    <a:pt x="754" y="19"/>
                  </a:lnTo>
                  <a:lnTo>
                    <a:pt x="6" y="2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Freeform 592"/>
            <p:cNvSpPr>
              <a:spLocks/>
            </p:cNvSpPr>
            <p:nvPr/>
          </p:nvSpPr>
          <p:spPr bwMode="auto">
            <a:xfrm>
              <a:off x="11079" y="13382"/>
              <a:ext cx="3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2" y="44"/>
                </a:cxn>
                <a:cxn ang="0">
                  <a:pos x="0" y="1"/>
                </a:cxn>
              </a:cxnLst>
              <a:rect l="0" t="0" r="r" b="b"/>
              <a:pathLst>
                <a:path w="12" h="44">
                  <a:moveTo>
                    <a:pt x="0" y="1"/>
                  </a:moveTo>
                  <a:cubicBezTo>
                    <a:pt x="1" y="1"/>
                    <a:pt x="4" y="0"/>
                    <a:pt x="5" y="0"/>
                  </a:cubicBezTo>
                  <a:lnTo>
                    <a:pt x="12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Freeform 593"/>
            <p:cNvSpPr>
              <a:spLocks/>
            </p:cNvSpPr>
            <p:nvPr/>
          </p:nvSpPr>
          <p:spPr bwMode="auto">
            <a:xfrm>
              <a:off x="11080" y="13222"/>
              <a:ext cx="965" cy="180"/>
            </a:xfrm>
            <a:custGeom>
              <a:avLst/>
              <a:gdLst/>
              <a:ahLst/>
              <a:cxnLst>
                <a:cxn ang="0">
                  <a:pos x="3" y="180"/>
                </a:cxn>
                <a:cxn ang="0">
                  <a:pos x="2" y="170"/>
                </a:cxn>
                <a:cxn ang="0">
                  <a:pos x="0" y="160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80"/>
                </a:cxn>
              </a:cxnLst>
              <a:rect l="0" t="0" r="r" b="b"/>
              <a:pathLst>
                <a:path w="965" h="180">
                  <a:moveTo>
                    <a:pt x="3" y="180"/>
                  </a:moveTo>
                  <a:lnTo>
                    <a:pt x="2" y="170"/>
                  </a:lnTo>
                  <a:lnTo>
                    <a:pt x="0" y="160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8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Freeform 594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Freeform 595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Freeform 596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Freeform 597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Freeform 598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Freeform 599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Freeform 600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Freeform 601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Freeform 602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Freeform 603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Freeform 604"/>
            <p:cNvSpPr>
              <a:spLocks/>
            </p:cNvSpPr>
            <p:nvPr/>
          </p:nvSpPr>
          <p:spPr bwMode="auto">
            <a:xfrm>
              <a:off x="9473" y="13767"/>
              <a:ext cx="332" cy="221"/>
            </a:xfrm>
            <a:custGeom>
              <a:avLst/>
              <a:gdLst/>
              <a:ahLst/>
              <a:cxnLst>
                <a:cxn ang="0">
                  <a:pos x="12" y="221"/>
                </a:cxn>
                <a:cxn ang="0">
                  <a:pos x="6" y="212"/>
                </a:cxn>
                <a:cxn ang="0">
                  <a:pos x="0" y="204"/>
                </a:cxn>
                <a:cxn ang="0">
                  <a:pos x="321" y="0"/>
                </a:cxn>
                <a:cxn ang="0">
                  <a:pos x="327" y="8"/>
                </a:cxn>
                <a:cxn ang="0">
                  <a:pos x="332" y="17"/>
                </a:cxn>
                <a:cxn ang="0">
                  <a:pos x="12" y="221"/>
                </a:cxn>
              </a:cxnLst>
              <a:rect l="0" t="0" r="r" b="b"/>
              <a:pathLst>
                <a:path w="332" h="221">
                  <a:moveTo>
                    <a:pt x="12" y="221"/>
                  </a:moveTo>
                  <a:lnTo>
                    <a:pt x="6" y="212"/>
                  </a:lnTo>
                  <a:lnTo>
                    <a:pt x="0" y="204"/>
                  </a:lnTo>
                  <a:lnTo>
                    <a:pt x="321" y="0"/>
                  </a:lnTo>
                  <a:lnTo>
                    <a:pt x="327" y="8"/>
                  </a:lnTo>
                  <a:lnTo>
                    <a:pt x="332" y="17"/>
                  </a:lnTo>
                  <a:lnTo>
                    <a:pt x="12" y="2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Freeform 605"/>
            <p:cNvSpPr>
              <a:spLocks/>
            </p:cNvSpPr>
            <p:nvPr/>
          </p:nvSpPr>
          <p:spPr bwMode="auto">
            <a:xfrm>
              <a:off x="9794" y="13766"/>
              <a:ext cx="6" cy="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25" y="41"/>
                </a:cxn>
                <a:cxn ang="0">
                  <a:pos x="0" y="4"/>
                </a:cxn>
              </a:cxnLst>
              <a:rect l="0" t="0" r="r" b="b"/>
              <a:pathLst>
                <a:path w="25" h="41">
                  <a:moveTo>
                    <a:pt x="0" y="4"/>
                  </a:moveTo>
                  <a:cubicBezTo>
                    <a:pt x="1" y="4"/>
                    <a:pt x="1" y="3"/>
                    <a:pt x="2" y="3"/>
                  </a:cubicBezTo>
                  <a:cubicBezTo>
                    <a:pt x="5" y="2"/>
                    <a:pt x="7" y="1"/>
                    <a:pt x="9" y="0"/>
                  </a:cubicBezTo>
                  <a:lnTo>
                    <a:pt x="25" y="4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Freeform 606"/>
            <p:cNvSpPr>
              <a:spLocks/>
            </p:cNvSpPr>
            <p:nvPr/>
          </p:nvSpPr>
          <p:spPr bwMode="auto">
            <a:xfrm>
              <a:off x="9796" y="13570"/>
              <a:ext cx="541" cy="215"/>
            </a:xfrm>
            <a:custGeom>
              <a:avLst/>
              <a:gdLst/>
              <a:ahLst/>
              <a:cxnLst>
                <a:cxn ang="0">
                  <a:pos x="7" y="215"/>
                </a:cxn>
                <a:cxn ang="0">
                  <a:pos x="4" y="205"/>
                </a:cxn>
                <a:cxn ang="0">
                  <a:pos x="0" y="196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215"/>
                </a:cxn>
              </a:cxnLst>
              <a:rect l="0" t="0" r="r" b="b"/>
              <a:pathLst>
                <a:path w="541" h="215">
                  <a:moveTo>
                    <a:pt x="7" y="215"/>
                  </a:moveTo>
                  <a:lnTo>
                    <a:pt x="4" y="205"/>
                  </a:lnTo>
                  <a:lnTo>
                    <a:pt x="0" y="196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215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Freeform 607"/>
            <p:cNvSpPr>
              <a:spLocks/>
            </p:cNvSpPr>
            <p:nvPr/>
          </p:nvSpPr>
          <p:spPr bwMode="auto">
            <a:xfrm>
              <a:off x="10330" y="13570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5" y="44"/>
                </a:cxn>
                <a:cxn ang="0">
                  <a:pos x="0" y="2"/>
                </a:cxn>
              </a:cxnLst>
              <a:rect l="0" t="0" r="r" b="b"/>
              <a:pathLst>
                <a:path w="15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5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Freeform 608"/>
            <p:cNvSpPr>
              <a:spLocks/>
            </p:cNvSpPr>
            <p:nvPr/>
          </p:nvSpPr>
          <p:spPr bwMode="auto">
            <a:xfrm>
              <a:off x="10332" y="13414"/>
              <a:ext cx="752" cy="176"/>
            </a:xfrm>
            <a:custGeom>
              <a:avLst/>
              <a:gdLst/>
              <a:ahLst/>
              <a:cxnLst>
                <a:cxn ang="0">
                  <a:pos x="4" y="176"/>
                </a:cxn>
                <a:cxn ang="0">
                  <a:pos x="2" y="166"/>
                </a:cxn>
                <a:cxn ang="0">
                  <a:pos x="0" y="156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2" y="20"/>
                </a:cxn>
                <a:cxn ang="0">
                  <a:pos x="4" y="176"/>
                </a:cxn>
              </a:cxnLst>
              <a:rect l="0" t="0" r="r" b="b"/>
              <a:pathLst>
                <a:path w="752" h="176">
                  <a:moveTo>
                    <a:pt x="4" y="176"/>
                  </a:moveTo>
                  <a:lnTo>
                    <a:pt x="2" y="166"/>
                  </a:lnTo>
                  <a:lnTo>
                    <a:pt x="0" y="156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2" y="20"/>
                  </a:lnTo>
                  <a:lnTo>
                    <a:pt x="4" y="17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Freeform 609"/>
            <p:cNvSpPr>
              <a:spLocks/>
            </p:cNvSpPr>
            <p:nvPr/>
          </p:nvSpPr>
          <p:spPr bwMode="auto">
            <a:xfrm>
              <a:off x="11080" y="13414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4"/>
                </a:cxn>
                <a:cxn ang="0">
                  <a:pos x="0" y="0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lnTo>
                    <a:pt x="8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Freeform 610"/>
            <p:cNvSpPr>
              <a:spLocks/>
            </p:cNvSpPr>
            <p:nvPr/>
          </p:nvSpPr>
          <p:spPr bwMode="auto">
            <a:xfrm>
              <a:off x="11080" y="13266"/>
              <a:ext cx="965" cy="168"/>
            </a:xfrm>
            <a:custGeom>
              <a:avLst/>
              <a:gdLst/>
              <a:ahLst/>
              <a:cxnLst>
                <a:cxn ang="0">
                  <a:pos x="3" y="168"/>
                </a:cxn>
                <a:cxn ang="0">
                  <a:pos x="2" y="158"/>
                </a:cxn>
                <a:cxn ang="0">
                  <a:pos x="0" y="148"/>
                </a:cxn>
                <a:cxn ang="0">
                  <a:pos x="962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68"/>
                </a:cxn>
              </a:cxnLst>
              <a:rect l="0" t="0" r="r" b="b"/>
              <a:pathLst>
                <a:path w="965" h="168">
                  <a:moveTo>
                    <a:pt x="3" y="168"/>
                  </a:moveTo>
                  <a:lnTo>
                    <a:pt x="2" y="158"/>
                  </a:lnTo>
                  <a:lnTo>
                    <a:pt x="0" y="148"/>
                  </a:lnTo>
                  <a:lnTo>
                    <a:pt x="962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6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Rectangle 611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Rectangle 612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Rectangle 613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Rectangle 614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Rectangle 615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Rectangle 616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Rectangle 617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Rectangle 618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" name="Rectangle 619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Rectangle 620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Rectangle 621"/>
            <p:cNvSpPr>
              <a:spLocks noChangeArrowheads="1"/>
            </p:cNvSpPr>
            <p:nvPr/>
          </p:nvSpPr>
          <p:spPr bwMode="auto">
            <a:xfrm>
              <a:off x="9352" y="14234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6" name="Rectangle 622"/>
            <p:cNvSpPr>
              <a:spLocks noChangeArrowheads="1"/>
            </p:cNvSpPr>
            <p:nvPr/>
          </p:nvSpPr>
          <p:spPr bwMode="auto">
            <a:xfrm>
              <a:off x="9826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7" name="Rectangle 623"/>
            <p:cNvSpPr>
              <a:spLocks noChangeArrowheads="1"/>
            </p:cNvSpPr>
            <p:nvPr/>
          </p:nvSpPr>
          <p:spPr bwMode="auto">
            <a:xfrm>
              <a:off x="10360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8" name="Rectangle 624"/>
            <p:cNvSpPr>
              <a:spLocks noChangeArrowheads="1"/>
            </p:cNvSpPr>
            <p:nvPr/>
          </p:nvSpPr>
          <p:spPr bwMode="auto">
            <a:xfrm>
              <a:off x="10894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9" name="Rectangle 625"/>
            <p:cNvSpPr>
              <a:spLocks noChangeArrowheads="1"/>
            </p:cNvSpPr>
            <p:nvPr/>
          </p:nvSpPr>
          <p:spPr bwMode="auto">
            <a:xfrm>
              <a:off x="11428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0" name="Rectangle 626"/>
            <p:cNvSpPr>
              <a:spLocks noChangeArrowheads="1"/>
            </p:cNvSpPr>
            <p:nvPr/>
          </p:nvSpPr>
          <p:spPr bwMode="auto">
            <a:xfrm>
              <a:off x="11942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1" name="Rectangle 627"/>
            <p:cNvSpPr>
              <a:spLocks noChangeArrowheads="1"/>
            </p:cNvSpPr>
            <p:nvPr/>
          </p:nvSpPr>
          <p:spPr bwMode="auto">
            <a:xfrm>
              <a:off x="12476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2" name="Rectangle 628"/>
            <p:cNvSpPr>
              <a:spLocks noChangeArrowheads="1"/>
            </p:cNvSpPr>
            <p:nvPr/>
          </p:nvSpPr>
          <p:spPr bwMode="auto">
            <a:xfrm>
              <a:off x="9268" y="14131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3" name="Rectangle 629"/>
            <p:cNvSpPr>
              <a:spLocks noChangeArrowheads="1"/>
            </p:cNvSpPr>
            <p:nvPr/>
          </p:nvSpPr>
          <p:spPr bwMode="auto">
            <a:xfrm>
              <a:off x="9228" y="13876"/>
              <a:ext cx="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4" name="Rectangle 630"/>
            <p:cNvSpPr>
              <a:spLocks noChangeArrowheads="1"/>
            </p:cNvSpPr>
            <p:nvPr/>
          </p:nvSpPr>
          <p:spPr bwMode="auto">
            <a:xfrm>
              <a:off x="9187" y="1362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5" name="Rectangle 631"/>
            <p:cNvSpPr>
              <a:spLocks noChangeArrowheads="1"/>
            </p:cNvSpPr>
            <p:nvPr/>
          </p:nvSpPr>
          <p:spPr bwMode="auto">
            <a:xfrm>
              <a:off x="9187" y="1336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6" name="Rectangle 632"/>
            <p:cNvSpPr>
              <a:spLocks noChangeArrowheads="1"/>
            </p:cNvSpPr>
            <p:nvPr/>
          </p:nvSpPr>
          <p:spPr bwMode="auto">
            <a:xfrm>
              <a:off x="9187" y="1311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7" name="Rectangle 633"/>
            <p:cNvSpPr>
              <a:spLocks noChangeArrowheads="1"/>
            </p:cNvSpPr>
            <p:nvPr/>
          </p:nvSpPr>
          <p:spPr bwMode="auto">
            <a:xfrm>
              <a:off x="9187" y="1285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8" name="Rectangle 634"/>
            <p:cNvSpPr>
              <a:spLocks noChangeArrowheads="1"/>
            </p:cNvSpPr>
            <p:nvPr/>
          </p:nvSpPr>
          <p:spPr bwMode="auto">
            <a:xfrm>
              <a:off x="10757" y="12517"/>
              <a:ext cx="6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9" name="Rectangle 635"/>
            <p:cNvSpPr>
              <a:spLocks noChangeArrowheads="1"/>
            </p:cNvSpPr>
            <p:nvPr/>
          </p:nvSpPr>
          <p:spPr bwMode="auto">
            <a:xfrm>
              <a:off x="10518" y="12717"/>
              <a:ext cx="10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 algoritam po vidokrugu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0" name="Freeform 636"/>
            <p:cNvSpPr>
              <a:spLocks/>
            </p:cNvSpPr>
            <p:nvPr/>
          </p:nvSpPr>
          <p:spPr bwMode="auto">
            <a:xfrm>
              <a:off x="12879" y="13252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Rectangle 637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Rectangle 638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639"/>
            <p:cNvSpPr>
              <a:spLocks/>
            </p:cNvSpPr>
            <p:nvPr/>
          </p:nvSpPr>
          <p:spPr bwMode="auto">
            <a:xfrm>
              <a:off x="12879" y="13358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640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641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642"/>
            <p:cNvSpPr>
              <a:spLocks/>
            </p:cNvSpPr>
            <p:nvPr/>
          </p:nvSpPr>
          <p:spPr bwMode="auto">
            <a:xfrm>
              <a:off x="12879" y="13464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643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644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645"/>
            <p:cNvSpPr>
              <a:spLocks/>
            </p:cNvSpPr>
            <p:nvPr/>
          </p:nvSpPr>
          <p:spPr bwMode="auto">
            <a:xfrm>
              <a:off x="12879" y="13569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646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647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648"/>
            <p:cNvSpPr>
              <a:spLocks/>
            </p:cNvSpPr>
            <p:nvPr/>
          </p:nvSpPr>
          <p:spPr bwMode="auto">
            <a:xfrm>
              <a:off x="12879" y="13675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649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650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Rectangle 651"/>
            <p:cNvSpPr>
              <a:spLocks noChangeArrowheads="1"/>
            </p:cNvSpPr>
            <p:nvPr/>
          </p:nvSpPr>
          <p:spPr bwMode="auto">
            <a:xfrm>
              <a:off x="13108" y="13223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6" name="Rectangle 652"/>
            <p:cNvSpPr>
              <a:spLocks noChangeArrowheads="1"/>
            </p:cNvSpPr>
            <p:nvPr/>
          </p:nvSpPr>
          <p:spPr bwMode="auto">
            <a:xfrm>
              <a:off x="13108" y="13329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3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7" name="Rectangle 653"/>
            <p:cNvSpPr>
              <a:spLocks noChangeArrowheads="1"/>
            </p:cNvSpPr>
            <p:nvPr/>
          </p:nvSpPr>
          <p:spPr bwMode="auto">
            <a:xfrm>
              <a:off x="13108" y="13435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8" name="Rectangle 654"/>
            <p:cNvSpPr>
              <a:spLocks noChangeArrowheads="1"/>
            </p:cNvSpPr>
            <p:nvPr/>
          </p:nvSpPr>
          <p:spPr bwMode="auto">
            <a:xfrm>
              <a:off x="13108" y="13540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9" name="Rectangle 655"/>
            <p:cNvSpPr>
              <a:spLocks noChangeArrowheads="1"/>
            </p:cNvSpPr>
            <p:nvPr/>
          </p:nvSpPr>
          <p:spPr bwMode="auto">
            <a:xfrm>
              <a:off x="13108" y="13646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0" name="Rectangle 656"/>
            <p:cNvSpPr>
              <a:spLocks noChangeArrowheads="1"/>
            </p:cNvSpPr>
            <p:nvPr/>
          </p:nvSpPr>
          <p:spPr bwMode="auto">
            <a:xfrm>
              <a:off x="10798" y="14377"/>
              <a:ext cx="35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1" name="Rectangle 657"/>
            <p:cNvSpPr>
              <a:spLocks noChangeArrowheads="1"/>
            </p:cNvSpPr>
            <p:nvPr/>
          </p:nvSpPr>
          <p:spPr bwMode="auto">
            <a:xfrm rot="16200000">
              <a:off x="8825" y="13509"/>
              <a:ext cx="46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6" name="Connecteur droit 15"/>
          <p:cNvCxnSpPr/>
          <p:nvPr/>
        </p:nvCxnSpPr>
        <p:spPr>
          <a:xfrm>
            <a:off x="445600" y="3860733"/>
            <a:ext cx="21168897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 Placeholder 1"/>
          <p:cNvSpPr txBox="1">
            <a:spLocks/>
          </p:cNvSpPr>
          <p:nvPr/>
        </p:nvSpPr>
        <p:spPr>
          <a:xfrm>
            <a:off x="720000" y="6045913"/>
            <a:ext cx="11520000" cy="7346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Uvod</a:t>
            </a:r>
          </a:p>
          <a:p>
            <a:r>
              <a:rPr lang="sr-Latn-RS" sz="1800" dirty="0" smtClean="0"/>
              <a:t>Lavirinti su od davnina bili predmet ljudskog razmišljanja i divljenja. U mitologiji su predstavljali zadatke sa kojima su u koštac mogli da se uhvate samo najrazboritiji heroji. Međutim danas možemo olakšati sebi posao i pustiti računar da nam nađe put, dajući mu potrebne informacije.</a:t>
            </a:r>
          </a:p>
          <a:p>
            <a:r>
              <a:rPr lang="sr-Latn-RS" sz="1800" dirty="0" smtClean="0"/>
              <a:t>U kontekstu ovog rada</a:t>
            </a:r>
            <a:r>
              <a:rPr lang="sr-Latn-RS" sz="2400" b="1" i="1" dirty="0" smtClean="0">
                <a:solidFill>
                  <a:schemeClr val="accent2"/>
                </a:solidFill>
              </a:rPr>
              <a:t> lavirint </a:t>
            </a:r>
            <a:r>
              <a:rPr lang="sr-Latn-RS" sz="1800" dirty="0" smtClean="0"/>
              <a:t>je prostor ispunjen preprekama koje su ili nepremostive ili usporavaju kretanje. Njega je moguće predstaviti celobrojnom matricom, gde element matrice određuje stepen prohodnosti na datoj poziciji u prostoru.</a:t>
            </a:r>
          </a:p>
          <a:p>
            <a:r>
              <a:rPr lang="sr-Latn-RS" sz="1800" dirty="0" smtClean="0"/>
              <a:t>U našem slučaju imamo agenta koji želi da dođe od polja A do polja B u laviintu, za šta može koristiti različite algoritme.</a:t>
            </a:r>
          </a:p>
          <a:p>
            <a:r>
              <a:rPr lang="sr-Latn-RS" sz="1800" dirty="0" smtClean="0"/>
              <a:t>Informacije o konfiguraciji celog lavirinta nisu uvek dostupne. Agent koji se kreće po lavirintu može da vidi ceo lavirint, ili može imati različite načine otkrivanja lavirinta, na primer vidi teren samo u određenom vidokrugu ili se samo kreće po lavirintu i pamti pređena polja.</a:t>
            </a:r>
          </a:p>
          <a:p>
            <a:r>
              <a:rPr lang="sr-Latn-RS" sz="1800" dirty="0" smtClean="0"/>
              <a:t>Zbog toga se u ovom radu upoređuju efikasnosti 4 algoritma. To su A*, slučajni, težeći i intuitivni algoritam.</a:t>
            </a:r>
          </a:p>
          <a:p>
            <a:r>
              <a:rPr lang="sr-Latn-RS" sz="1800" dirty="0" smtClean="0"/>
              <a:t>Efikasnost algoritma se meri na osnovu vremena koje je potrebno agentu da krenuvši iz polja A izuči lavirint i dođe do polja B.</a:t>
            </a:r>
          </a:p>
          <a:p>
            <a:r>
              <a:rPr lang="sr-Latn-RS" sz="1800" dirty="0" smtClean="0"/>
              <a:t>Cilj rada je upoređivanje efikasnosti težećeg i intuitivnog algoritama sa efikasnošću A* i nasumičnog algoritma. A* služi za izračunavanje optimalnog rešenja, </a:t>
            </a:r>
            <a:r>
              <a:rPr lang="sr-Latn-RS" sz="1800" smtClean="0"/>
              <a:t>a </a:t>
            </a:r>
            <a:r>
              <a:rPr lang="sr-Latn-RS" sz="1800" smtClean="0"/>
              <a:t>nasumični </a:t>
            </a:r>
            <a:r>
              <a:rPr lang="sr-Latn-RS" sz="1800" dirty="0" smtClean="0"/>
              <a:t>algiritam daje rešenje u najgorem slučaju. Upoređivana je efikasnost algoritma u različitim situacijama i traženi su posebni slučajevi gde su određeni algoritmi veoma efikasni ili neefikasni. </a:t>
            </a:r>
          </a:p>
          <a:p>
            <a:r>
              <a:rPr lang="sr-Latn-RS" sz="1800" dirty="0" smtClean="0"/>
              <a:t>Sa nekim algoritmima se možete upoznati na stranici: </a:t>
            </a:r>
            <a:r>
              <a:rPr lang="en-US" sz="1800" dirty="0" smtClean="0"/>
              <a:t>http://en.wikipedia.org/wiki/Maze_solving_algorithm</a:t>
            </a:r>
            <a:endParaRPr lang="sr-Latn-RS" sz="1800" dirty="0" smtClean="0"/>
          </a:p>
          <a:p>
            <a:endParaRPr lang="sr-Latn-RS" sz="3600" dirty="0"/>
          </a:p>
        </p:txBody>
      </p:sp>
      <p:grpSp>
        <p:nvGrpSpPr>
          <p:cNvPr id="1425" name="Group 401"/>
          <p:cNvGrpSpPr>
            <a:grpSpLocks noChangeAspect="1"/>
          </p:cNvGrpSpPr>
          <p:nvPr/>
        </p:nvGrpSpPr>
        <p:grpSpPr bwMode="auto">
          <a:xfrm>
            <a:off x="19062700" y="16698911"/>
            <a:ext cx="5468033" cy="3545183"/>
            <a:chOff x="12248" y="10363"/>
            <a:chExt cx="2420" cy="1569"/>
          </a:xfrm>
        </p:grpSpPr>
        <p:sp>
          <p:nvSpPr>
            <p:cNvPr id="1424" name="AutoShape 400"/>
            <p:cNvSpPr>
              <a:spLocks noChangeAspect="1" noChangeArrowheads="1" noTextEdit="1"/>
            </p:cNvSpPr>
            <p:nvPr/>
          </p:nvSpPr>
          <p:spPr bwMode="auto">
            <a:xfrm>
              <a:off x="12248" y="10363"/>
              <a:ext cx="2420" cy="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402"/>
            <p:cNvSpPr>
              <a:spLocks/>
            </p:cNvSpPr>
            <p:nvPr/>
          </p:nvSpPr>
          <p:spPr bwMode="auto">
            <a:xfrm>
              <a:off x="12248" y="10363"/>
              <a:ext cx="2415" cy="1552"/>
            </a:xfrm>
            <a:custGeom>
              <a:avLst/>
              <a:gdLst/>
              <a:ahLst/>
              <a:cxnLst>
                <a:cxn ang="0">
                  <a:pos x="1207" y="1552"/>
                </a:cxn>
                <a:cxn ang="0">
                  <a:pos x="0" y="1552"/>
                </a:cxn>
                <a:cxn ang="0">
                  <a:pos x="0" y="0"/>
                </a:cxn>
                <a:cxn ang="0">
                  <a:pos x="2415" y="0"/>
                </a:cxn>
                <a:cxn ang="0">
                  <a:pos x="2415" y="1552"/>
                </a:cxn>
                <a:cxn ang="0">
                  <a:pos x="1207" y="1552"/>
                </a:cxn>
              </a:cxnLst>
              <a:rect l="0" t="0" r="r" b="b"/>
              <a:pathLst>
                <a:path w="2415" h="1552">
                  <a:moveTo>
                    <a:pt x="1207" y="1552"/>
                  </a:moveTo>
                  <a:lnTo>
                    <a:pt x="0" y="1552"/>
                  </a:lnTo>
                  <a:lnTo>
                    <a:pt x="0" y="0"/>
                  </a:lnTo>
                  <a:lnTo>
                    <a:pt x="2415" y="0"/>
                  </a:lnTo>
                  <a:lnTo>
                    <a:pt x="2415" y="1552"/>
                  </a:lnTo>
                  <a:lnTo>
                    <a:pt x="1207" y="1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Freeform 403"/>
            <p:cNvSpPr>
              <a:spLocks/>
            </p:cNvSpPr>
            <p:nvPr/>
          </p:nvSpPr>
          <p:spPr bwMode="auto">
            <a:xfrm>
              <a:off x="12711" y="10783"/>
              <a:ext cx="1407" cy="793"/>
            </a:xfrm>
            <a:custGeom>
              <a:avLst/>
              <a:gdLst/>
              <a:ahLst/>
              <a:cxnLst>
                <a:cxn ang="0">
                  <a:pos x="703" y="793"/>
                </a:cxn>
                <a:cxn ang="0">
                  <a:pos x="0" y="793"/>
                </a:cxn>
                <a:cxn ang="0">
                  <a:pos x="0" y="0"/>
                </a:cxn>
                <a:cxn ang="0">
                  <a:pos x="1407" y="0"/>
                </a:cxn>
                <a:cxn ang="0">
                  <a:pos x="1407" y="793"/>
                </a:cxn>
                <a:cxn ang="0">
                  <a:pos x="703" y="793"/>
                </a:cxn>
              </a:cxnLst>
              <a:rect l="0" t="0" r="r" b="b"/>
              <a:pathLst>
                <a:path w="1407" h="793">
                  <a:moveTo>
                    <a:pt x="703" y="793"/>
                  </a:moveTo>
                  <a:lnTo>
                    <a:pt x="0" y="793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793"/>
                  </a:lnTo>
                  <a:lnTo>
                    <a:pt x="703" y="793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Line 404"/>
            <p:cNvSpPr>
              <a:spLocks noChangeShapeType="1"/>
            </p:cNvSpPr>
            <p:nvPr/>
          </p:nvSpPr>
          <p:spPr bwMode="auto">
            <a:xfrm flipH="1"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Line 405"/>
            <p:cNvSpPr>
              <a:spLocks noChangeShapeType="1"/>
            </p:cNvSpPr>
            <p:nvPr/>
          </p:nvSpPr>
          <p:spPr bwMode="auto">
            <a:xfrm flipH="1">
              <a:off x="12711" y="11417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Line 406"/>
            <p:cNvSpPr>
              <a:spLocks noChangeShapeType="1"/>
            </p:cNvSpPr>
            <p:nvPr/>
          </p:nvSpPr>
          <p:spPr bwMode="auto">
            <a:xfrm flipH="1">
              <a:off x="12711" y="11258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Line 407"/>
            <p:cNvSpPr>
              <a:spLocks noChangeShapeType="1"/>
            </p:cNvSpPr>
            <p:nvPr/>
          </p:nvSpPr>
          <p:spPr bwMode="auto">
            <a:xfrm flipH="1">
              <a:off x="12711" y="11100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Line 408"/>
            <p:cNvSpPr>
              <a:spLocks noChangeShapeType="1"/>
            </p:cNvSpPr>
            <p:nvPr/>
          </p:nvSpPr>
          <p:spPr bwMode="auto">
            <a:xfrm flipH="1">
              <a:off x="12711" y="10941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Line 409"/>
            <p:cNvSpPr>
              <a:spLocks noChangeShapeType="1"/>
            </p:cNvSpPr>
            <p:nvPr/>
          </p:nvSpPr>
          <p:spPr bwMode="auto">
            <a:xfrm flipH="1">
              <a:off x="12711" y="10783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Line 410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Line 411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Line 412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Line 413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Line 414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Line 415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Line 416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Line 417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Line 418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Line 419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Line 420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Line 421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Line 422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Line 423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Line 424"/>
            <p:cNvSpPr>
              <a:spLocks noChangeShapeType="1"/>
            </p:cNvSpPr>
            <p:nvPr/>
          </p:nvSpPr>
          <p:spPr bwMode="auto">
            <a:xfrm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Line 425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Line 426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Line 427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Line 428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Line 429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Line 430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Line 431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Line 432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Line 433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Line 434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Line 435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Line 436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Line 437"/>
            <p:cNvSpPr>
              <a:spLocks noChangeShapeType="1"/>
            </p:cNvSpPr>
            <p:nvPr/>
          </p:nvSpPr>
          <p:spPr bwMode="auto">
            <a:xfrm flipV="1">
              <a:off x="12711" y="10783"/>
              <a:ext cx="1" cy="792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Freeform 438"/>
            <p:cNvSpPr>
              <a:spLocks/>
            </p:cNvSpPr>
            <p:nvPr/>
          </p:nvSpPr>
          <p:spPr bwMode="auto">
            <a:xfrm>
              <a:off x="12750" y="11229"/>
              <a:ext cx="157" cy="215"/>
            </a:xfrm>
            <a:custGeom>
              <a:avLst/>
              <a:gdLst/>
              <a:ahLst/>
              <a:cxnLst>
                <a:cxn ang="0">
                  <a:pos x="17" y="215"/>
                </a:cxn>
                <a:cxn ang="0">
                  <a:pos x="8" y="209"/>
                </a:cxn>
                <a:cxn ang="0">
                  <a:pos x="0" y="203"/>
                </a:cxn>
                <a:cxn ang="0">
                  <a:pos x="140" y="0"/>
                </a:cxn>
                <a:cxn ang="0">
                  <a:pos x="149" y="6"/>
                </a:cxn>
                <a:cxn ang="0">
                  <a:pos x="157" y="12"/>
                </a:cxn>
                <a:cxn ang="0">
                  <a:pos x="17" y="215"/>
                </a:cxn>
              </a:cxnLst>
              <a:rect l="0" t="0" r="r" b="b"/>
              <a:pathLst>
                <a:path w="157" h="215">
                  <a:moveTo>
                    <a:pt x="17" y="215"/>
                  </a:moveTo>
                  <a:lnTo>
                    <a:pt x="8" y="209"/>
                  </a:lnTo>
                  <a:lnTo>
                    <a:pt x="0" y="203"/>
                  </a:lnTo>
                  <a:lnTo>
                    <a:pt x="140" y="0"/>
                  </a:lnTo>
                  <a:lnTo>
                    <a:pt x="149" y="6"/>
                  </a:lnTo>
                  <a:lnTo>
                    <a:pt x="157" y="12"/>
                  </a:lnTo>
                  <a:lnTo>
                    <a:pt x="17" y="21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Freeform 439"/>
            <p:cNvSpPr>
              <a:spLocks/>
            </p:cNvSpPr>
            <p:nvPr/>
          </p:nvSpPr>
          <p:spPr bwMode="auto">
            <a:xfrm>
              <a:off x="12890" y="11225"/>
              <a:ext cx="9" cy="1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5" y="5"/>
                </a:cxn>
                <a:cxn ang="0">
                  <a:pos x="27" y="0"/>
                </a:cxn>
                <a:cxn ang="0">
                  <a:pos x="37" y="44"/>
                </a:cxn>
                <a:cxn ang="0">
                  <a:pos x="0" y="18"/>
                </a:cxn>
              </a:cxnLst>
              <a:rect l="0" t="0" r="r" b="b"/>
              <a:pathLst>
                <a:path w="37" h="44">
                  <a:moveTo>
                    <a:pt x="0" y="18"/>
                  </a:moveTo>
                  <a:cubicBezTo>
                    <a:pt x="3" y="13"/>
                    <a:pt x="8" y="8"/>
                    <a:pt x="15" y="5"/>
                  </a:cubicBezTo>
                  <a:cubicBezTo>
                    <a:pt x="19" y="3"/>
                    <a:pt x="22" y="1"/>
                    <a:pt x="27" y="0"/>
                  </a:cubicBezTo>
                  <a:lnTo>
                    <a:pt x="37" y="4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Freeform 440"/>
            <p:cNvSpPr>
              <a:spLocks/>
            </p:cNvSpPr>
            <p:nvPr/>
          </p:nvSpPr>
          <p:spPr bwMode="auto">
            <a:xfrm>
              <a:off x="12897" y="11175"/>
              <a:ext cx="238" cy="70"/>
            </a:xfrm>
            <a:custGeom>
              <a:avLst/>
              <a:gdLst/>
              <a:ahLst/>
              <a:cxnLst>
                <a:cxn ang="0">
                  <a:pos x="4" y="70"/>
                </a:cxn>
                <a:cxn ang="0">
                  <a:pos x="2" y="60"/>
                </a:cxn>
                <a:cxn ang="0">
                  <a:pos x="0" y="50"/>
                </a:cxn>
                <a:cxn ang="0">
                  <a:pos x="234" y="0"/>
                </a:cxn>
                <a:cxn ang="0">
                  <a:pos x="236" y="10"/>
                </a:cxn>
                <a:cxn ang="0">
                  <a:pos x="238" y="20"/>
                </a:cxn>
                <a:cxn ang="0">
                  <a:pos x="4" y="70"/>
                </a:cxn>
              </a:cxnLst>
              <a:rect l="0" t="0" r="r" b="b"/>
              <a:pathLst>
                <a:path w="238" h="70">
                  <a:moveTo>
                    <a:pt x="4" y="70"/>
                  </a:moveTo>
                  <a:lnTo>
                    <a:pt x="2" y="60"/>
                  </a:lnTo>
                  <a:lnTo>
                    <a:pt x="0" y="50"/>
                  </a:lnTo>
                  <a:lnTo>
                    <a:pt x="234" y="0"/>
                  </a:lnTo>
                  <a:lnTo>
                    <a:pt x="236" y="10"/>
                  </a:lnTo>
                  <a:lnTo>
                    <a:pt x="238" y="2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Freeform 441"/>
            <p:cNvSpPr>
              <a:spLocks/>
            </p:cNvSpPr>
            <p:nvPr/>
          </p:nvSpPr>
          <p:spPr bwMode="auto">
            <a:xfrm>
              <a:off x="13133" y="11185"/>
              <a:ext cx="4" cy="10"/>
            </a:xfrm>
            <a:custGeom>
              <a:avLst/>
              <a:gdLst/>
              <a:ahLst/>
              <a:cxnLst>
                <a:cxn ang="0">
                  <a:pos x="18" y="41"/>
                </a:cxn>
                <a:cxn ang="0">
                  <a:pos x="9" y="44"/>
                </a:cxn>
                <a:cxn ang="0">
                  <a:pos x="0" y="0"/>
                </a:cxn>
                <a:cxn ang="0">
                  <a:pos x="18" y="41"/>
                </a:cxn>
              </a:cxnLst>
              <a:rect l="0" t="0" r="r" b="b"/>
              <a:pathLst>
                <a:path w="18" h="44">
                  <a:moveTo>
                    <a:pt x="18" y="41"/>
                  </a:moveTo>
                  <a:cubicBezTo>
                    <a:pt x="15" y="42"/>
                    <a:pt x="13" y="43"/>
                    <a:pt x="9" y="44"/>
                  </a:cubicBezTo>
                  <a:lnTo>
                    <a:pt x="0" y="0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Freeform 442"/>
            <p:cNvSpPr>
              <a:spLocks/>
            </p:cNvSpPr>
            <p:nvPr/>
          </p:nvSpPr>
          <p:spPr bwMode="auto">
            <a:xfrm>
              <a:off x="13129" y="11025"/>
              <a:ext cx="337" cy="169"/>
            </a:xfrm>
            <a:custGeom>
              <a:avLst/>
              <a:gdLst/>
              <a:ahLst/>
              <a:cxnLst>
                <a:cxn ang="0">
                  <a:pos x="8" y="169"/>
                </a:cxn>
                <a:cxn ang="0">
                  <a:pos x="4" y="160"/>
                </a:cxn>
                <a:cxn ang="0">
                  <a:pos x="0" y="150"/>
                </a:cxn>
                <a:cxn ang="0">
                  <a:pos x="328" y="0"/>
                </a:cxn>
                <a:cxn ang="0">
                  <a:pos x="332" y="9"/>
                </a:cxn>
                <a:cxn ang="0">
                  <a:pos x="337" y="18"/>
                </a:cxn>
                <a:cxn ang="0">
                  <a:pos x="8" y="169"/>
                </a:cxn>
              </a:cxnLst>
              <a:rect l="0" t="0" r="r" b="b"/>
              <a:pathLst>
                <a:path w="337" h="169">
                  <a:moveTo>
                    <a:pt x="8" y="169"/>
                  </a:moveTo>
                  <a:lnTo>
                    <a:pt x="4" y="160"/>
                  </a:lnTo>
                  <a:lnTo>
                    <a:pt x="0" y="150"/>
                  </a:lnTo>
                  <a:lnTo>
                    <a:pt x="328" y="0"/>
                  </a:lnTo>
                  <a:lnTo>
                    <a:pt x="332" y="9"/>
                  </a:lnTo>
                  <a:lnTo>
                    <a:pt x="337" y="18"/>
                  </a:lnTo>
                  <a:lnTo>
                    <a:pt x="8" y="16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Freeform 443"/>
            <p:cNvSpPr>
              <a:spLocks/>
            </p:cNvSpPr>
            <p:nvPr/>
          </p:nvSpPr>
          <p:spPr bwMode="auto">
            <a:xfrm>
              <a:off x="13457" y="11024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42"/>
                </a:cxn>
                <a:cxn ang="0">
                  <a:pos x="0" y="2"/>
                </a:cxn>
              </a:cxnLst>
              <a:rect l="0" t="0" r="r" b="b"/>
              <a:pathLst>
                <a:path w="18" h="42">
                  <a:moveTo>
                    <a:pt x="0" y="2"/>
                  </a:moveTo>
                  <a:cubicBezTo>
                    <a:pt x="1" y="2"/>
                    <a:pt x="2" y="0"/>
                    <a:pt x="4" y="0"/>
                  </a:cubicBezTo>
                  <a:lnTo>
                    <a:pt x="18" y="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Freeform 444"/>
            <p:cNvSpPr>
              <a:spLocks/>
            </p:cNvSpPr>
            <p:nvPr/>
          </p:nvSpPr>
          <p:spPr bwMode="auto">
            <a:xfrm>
              <a:off x="13458" y="10879"/>
              <a:ext cx="429" cy="165"/>
            </a:xfrm>
            <a:custGeom>
              <a:avLst/>
              <a:gdLst/>
              <a:ahLst/>
              <a:cxnLst>
                <a:cxn ang="0">
                  <a:pos x="7" y="165"/>
                </a:cxn>
                <a:cxn ang="0">
                  <a:pos x="3" y="155"/>
                </a:cxn>
                <a:cxn ang="0">
                  <a:pos x="0" y="145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9" y="20"/>
                </a:cxn>
                <a:cxn ang="0">
                  <a:pos x="7" y="165"/>
                </a:cxn>
              </a:cxnLst>
              <a:rect l="0" t="0" r="r" b="b"/>
              <a:pathLst>
                <a:path w="429" h="165">
                  <a:moveTo>
                    <a:pt x="7" y="165"/>
                  </a:moveTo>
                  <a:lnTo>
                    <a:pt x="3" y="155"/>
                  </a:lnTo>
                  <a:lnTo>
                    <a:pt x="0" y="145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9" y="20"/>
                  </a:lnTo>
                  <a:lnTo>
                    <a:pt x="7" y="16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Freeform 445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Freeform 446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Freeform 447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Freeform 448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Freeform 449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Freeform 450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Freeform 451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Freeform 452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Freeform 453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Freeform 454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Freeform 455"/>
            <p:cNvSpPr>
              <a:spLocks/>
            </p:cNvSpPr>
            <p:nvPr/>
          </p:nvSpPr>
          <p:spPr bwMode="auto">
            <a:xfrm>
              <a:off x="12752" y="11342"/>
              <a:ext cx="153" cy="127"/>
            </a:xfrm>
            <a:custGeom>
              <a:avLst/>
              <a:gdLst/>
              <a:ahLst/>
              <a:cxnLst>
                <a:cxn ang="0">
                  <a:pos x="12" y="127"/>
                </a:cxn>
                <a:cxn ang="0">
                  <a:pos x="6" y="119"/>
                </a:cxn>
                <a:cxn ang="0">
                  <a:pos x="0" y="111"/>
                </a:cxn>
                <a:cxn ang="0">
                  <a:pos x="140" y="0"/>
                </a:cxn>
                <a:cxn ang="0">
                  <a:pos x="147" y="8"/>
                </a:cxn>
                <a:cxn ang="0">
                  <a:pos x="153" y="16"/>
                </a:cxn>
                <a:cxn ang="0">
                  <a:pos x="12" y="127"/>
                </a:cxn>
              </a:cxnLst>
              <a:rect l="0" t="0" r="r" b="b"/>
              <a:pathLst>
                <a:path w="153" h="127">
                  <a:moveTo>
                    <a:pt x="12" y="127"/>
                  </a:moveTo>
                  <a:lnTo>
                    <a:pt x="6" y="119"/>
                  </a:lnTo>
                  <a:lnTo>
                    <a:pt x="0" y="111"/>
                  </a:lnTo>
                  <a:lnTo>
                    <a:pt x="140" y="0"/>
                  </a:lnTo>
                  <a:lnTo>
                    <a:pt x="147" y="8"/>
                  </a:lnTo>
                  <a:lnTo>
                    <a:pt x="153" y="16"/>
                  </a:lnTo>
                  <a:lnTo>
                    <a:pt x="12" y="12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Freeform 456"/>
            <p:cNvSpPr>
              <a:spLocks/>
            </p:cNvSpPr>
            <p:nvPr/>
          </p:nvSpPr>
          <p:spPr bwMode="auto">
            <a:xfrm>
              <a:off x="12892" y="11341"/>
              <a:ext cx="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28" y="41"/>
                </a:cxn>
                <a:cxn ang="0">
                  <a:pos x="0" y="6"/>
                </a:cxn>
              </a:cxnLst>
              <a:rect l="0" t="0" r="r" b="b"/>
              <a:pathLst>
                <a:path w="28" h="41">
                  <a:moveTo>
                    <a:pt x="0" y="6"/>
                  </a:moveTo>
                  <a:cubicBezTo>
                    <a:pt x="1" y="4"/>
                    <a:pt x="3" y="3"/>
                    <a:pt x="6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28" y="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Freeform 457"/>
            <p:cNvSpPr>
              <a:spLocks/>
            </p:cNvSpPr>
            <p:nvPr/>
          </p:nvSpPr>
          <p:spPr bwMode="auto">
            <a:xfrm>
              <a:off x="12894" y="11231"/>
              <a:ext cx="243" cy="128"/>
            </a:xfrm>
            <a:custGeom>
              <a:avLst/>
              <a:gdLst/>
              <a:ahLst/>
              <a:cxnLst>
                <a:cxn ang="0">
                  <a:pos x="9" y="128"/>
                </a:cxn>
                <a:cxn ang="0">
                  <a:pos x="5" y="119"/>
                </a:cxn>
                <a:cxn ang="0">
                  <a:pos x="0" y="110"/>
                </a:cxn>
                <a:cxn ang="0">
                  <a:pos x="235" y="0"/>
                </a:cxn>
                <a:cxn ang="0">
                  <a:pos x="239" y="10"/>
                </a:cxn>
                <a:cxn ang="0">
                  <a:pos x="243" y="19"/>
                </a:cxn>
                <a:cxn ang="0">
                  <a:pos x="9" y="128"/>
                </a:cxn>
              </a:cxnLst>
              <a:rect l="0" t="0" r="r" b="b"/>
              <a:pathLst>
                <a:path w="243" h="128">
                  <a:moveTo>
                    <a:pt x="9" y="128"/>
                  </a:moveTo>
                  <a:lnTo>
                    <a:pt x="5" y="119"/>
                  </a:lnTo>
                  <a:lnTo>
                    <a:pt x="0" y="110"/>
                  </a:lnTo>
                  <a:lnTo>
                    <a:pt x="235" y="0"/>
                  </a:lnTo>
                  <a:lnTo>
                    <a:pt x="239" y="10"/>
                  </a:lnTo>
                  <a:lnTo>
                    <a:pt x="243" y="19"/>
                  </a:lnTo>
                  <a:lnTo>
                    <a:pt x="9" y="12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Freeform 458"/>
            <p:cNvSpPr>
              <a:spLocks/>
            </p:cNvSpPr>
            <p:nvPr/>
          </p:nvSpPr>
          <p:spPr bwMode="auto">
            <a:xfrm>
              <a:off x="13129" y="1123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  <a:cxn ang="0">
                  <a:pos x="19" y="43"/>
                </a:cxn>
                <a:cxn ang="0">
                  <a:pos x="0" y="2"/>
                </a:cxn>
              </a:cxnLst>
              <a:rect l="0" t="0" r="r" b="b"/>
              <a:pathLst>
                <a:path w="19" h="43">
                  <a:moveTo>
                    <a:pt x="0" y="2"/>
                  </a:moveTo>
                  <a:cubicBezTo>
                    <a:pt x="2" y="1"/>
                    <a:pt x="3" y="1"/>
                    <a:pt x="5" y="0"/>
                  </a:cubicBezTo>
                  <a:lnTo>
                    <a:pt x="19" y="4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Freeform 459"/>
            <p:cNvSpPr>
              <a:spLocks/>
            </p:cNvSpPr>
            <p:nvPr/>
          </p:nvSpPr>
          <p:spPr bwMode="auto">
            <a:xfrm>
              <a:off x="13130" y="11133"/>
              <a:ext cx="334" cy="118"/>
            </a:xfrm>
            <a:custGeom>
              <a:avLst/>
              <a:gdLst/>
              <a:ahLst/>
              <a:cxnLst>
                <a:cxn ang="0">
                  <a:pos x="6" y="118"/>
                </a:cxn>
                <a:cxn ang="0">
                  <a:pos x="3" y="108"/>
                </a:cxn>
                <a:cxn ang="0">
                  <a:pos x="0" y="98"/>
                </a:cxn>
                <a:cxn ang="0">
                  <a:pos x="328" y="0"/>
                </a:cxn>
                <a:cxn ang="0">
                  <a:pos x="331" y="10"/>
                </a:cxn>
                <a:cxn ang="0">
                  <a:pos x="334" y="20"/>
                </a:cxn>
                <a:cxn ang="0">
                  <a:pos x="6" y="118"/>
                </a:cxn>
              </a:cxnLst>
              <a:rect l="0" t="0" r="r" b="b"/>
              <a:pathLst>
                <a:path w="334" h="118">
                  <a:moveTo>
                    <a:pt x="6" y="118"/>
                  </a:moveTo>
                  <a:lnTo>
                    <a:pt x="3" y="108"/>
                  </a:lnTo>
                  <a:lnTo>
                    <a:pt x="0" y="98"/>
                  </a:lnTo>
                  <a:lnTo>
                    <a:pt x="328" y="0"/>
                  </a:lnTo>
                  <a:lnTo>
                    <a:pt x="331" y="10"/>
                  </a:lnTo>
                  <a:lnTo>
                    <a:pt x="334" y="20"/>
                  </a:lnTo>
                  <a:lnTo>
                    <a:pt x="6" y="1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Freeform 460"/>
            <p:cNvSpPr>
              <a:spLocks/>
            </p:cNvSpPr>
            <p:nvPr/>
          </p:nvSpPr>
          <p:spPr bwMode="auto">
            <a:xfrm>
              <a:off x="13458" y="11133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Freeform 461"/>
            <p:cNvSpPr>
              <a:spLocks/>
            </p:cNvSpPr>
            <p:nvPr/>
          </p:nvSpPr>
          <p:spPr bwMode="auto">
            <a:xfrm>
              <a:off x="13458" y="11019"/>
              <a:ext cx="428" cy="134"/>
            </a:xfrm>
            <a:custGeom>
              <a:avLst/>
              <a:gdLst/>
              <a:ahLst/>
              <a:cxnLst>
                <a:cxn ang="0">
                  <a:pos x="6" y="134"/>
                </a:cxn>
                <a:cxn ang="0">
                  <a:pos x="3" y="124"/>
                </a:cxn>
                <a:cxn ang="0">
                  <a:pos x="0" y="114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8" y="19"/>
                </a:cxn>
                <a:cxn ang="0">
                  <a:pos x="6" y="134"/>
                </a:cxn>
              </a:cxnLst>
              <a:rect l="0" t="0" r="r" b="b"/>
              <a:pathLst>
                <a:path w="428" h="134">
                  <a:moveTo>
                    <a:pt x="6" y="134"/>
                  </a:moveTo>
                  <a:lnTo>
                    <a:pt x="3" y="124"/>
                  </a:lnTo>
                  <a:lnTo>
                    <a:pt x="0" y="114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8" y="19"/>
                  </a:lnTo>
                  <a:lnTo>
                    <a:pt x="6" y="13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Rectangle 462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Rectangle 463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Rectangle 464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Rectangle 465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Rectangle 466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Rectangle 467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Rectangle 468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Rectangle 469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Rectangle 470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Rectangle 471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Rectangle 472"/>
            <p:cNvSpPr>
              <a:spLocks noChangeArrowheads="1"/>
            </p:cNvSpPr>
            <p:nvPr/>
          </p:nvSpPr>
          <p:spPr bwMode="auto">
            <a:xfrm>
              <a:off x="12698" y="11638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" name="Rectangle 473"/>
            <p:cNvSpPr>
              <a:spLocks noChangeArrowheads="1"/>
            </p:cNvSpPr>
            <p:nvPr/>
          </p:nvSpPr>
          <p:spPr bwMode="auto">
            <a:xfrm>
              <a:off x="12892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" name="Rectangle 474"/>
            <p:cNvSpPr>
              <a:spLocks noChangeArrowheads="1"/>
            </p:cNvSpPr>
            <p:nvPr/>
          </p:nvSpPr>
          <p:spPr bwMode="auto">
            <a:xfrm>
              <a:off x="13126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" name="Rectangle 475"/>
            <p:cNvSpPr>
              <a:spLocks noChangeArrowheads="1"/>
            </p:cNvSpPr>
            <p:nvPr/>
          </p:nvSpPr>
          <p:spPr bwMode="auto">
            <a:xfrm>
              <a:off x="13361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0" name="Rectangle 476"/>
            <p:cNvSpPr>
              <a:spLocks noChangeArrowheads="1"/>
            </p:cNvSpPr>
            <p:nvPr/>
          </p:nvSpPr>
          <p:spPr bwMode="auto">
            <a:xfrm>
              <a:off x="13595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" name="Rectangle 477"/>
            <p:cNvSpPr>
              <a:spLocks noChangeArrowheads="1"/>
            </p:cNvSpPr>
            <p:nvPr/>
          </p:nvSpPr>
          <p:spPr bwMode="auto">
            <a:xfrm>
              <a:off x="13816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" name="Rectangle 478"/>
            <p:cNvSpPr>
              <a:spLocks noChangeArrowheads="1"/>
            </p:cNvSpPr>
            <p:nvPr/>
          </p:nvSpPr>
          <p:spPr bwMode="auto">
            <a:xfrm>
              <a:off x="14050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3" name="Rectangle 479"/>
            <p:cNvSpPr>
              <a:spLocks noChangeArrowheads="1"/>
            </p:cNvSpPr>
            <p:nvPr/>
          </p:nvSpPr>
          <p:spPr bwMode="auto">
            <a:xfrm>
              <a:off x="12620" y="11544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" name="Rectangle 480"/>
            <p:cNvSpPr>
              <a:spLocks noChangeArrowheads="1"/>
            </p:cNvSpPr>
            <p:nvPr/>
          </p:nvSpPr>
          <p:spPr bwMode="auto">
            <a:xfrm>
              <a:off x="12593" y="11386"/>
              <a:ext cx="9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5" name="Rectangle 481"/>
            <p:cNvSpPr>
              <a:spLocks noChangeArrowheads="1"/>
            </p:cNvSpPr>
            <p:nvPr/>
          </p:nvSpPr>
          <p:spPr bwMode="auto">
            <a:xfrm>
              <a:off x="12566" y="11227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6" name="Rectangle 482"/>
            <p:cNvSpPr>
              <a:spLocks noChangeArrowheads="1"/>
            </p:cNvSpPr>
            <p:nvPr/>
          </p:nvSpPr>
          <p:spPr bwMode="auto">
            <a:xfrm>
              <a:off x="12566" y="11069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7" name="Rectangle 483"/>
            <p:cNvSpPr>
              <a:spLocks noChangeArrowheads="1"/>
            </p:cNvSpPr>
            <p:nvPr/>
          </p:nvSpPr>
          <p:spPr bwMode="auto">
            <a:xfrm>
              <a:off x="12566" y="10910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8" name="Rectangle 484"/>
            <p:cNvSpPr>
              <a:spLocks noChangeArrowheads="1"/>
            </p:cNvSpPr>
            <p:nvPr/>
          </p:nvSpPr>
          <p:spPr bwMode="auto">
            <a:xfrm>
              <a:off x="12566" y="10752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9" name="Rectangle 485"/>
            <p:cNvSpPr>
              <a:spLocks noChangeArrowheads="1"/>
            </p:cNvSpPr>
            <p:nvPr/>
          </p:nvSpPr>
          <p:spPr bwMode="auto">
            <a:xfrm>
              <a:off x="13229" y="10447"/>
              <a:ext cx="54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0" name="Rectangle 486"/>
            <p:cNvSpPr>
              <a:spLocks noChangeArrowheads="1"/>
            </p:cNvSpPr>
            <p:nvPr/>
          </p:nvSpPr>
          <p:spPr bwMode="auto">
            <a:xfrm>
              <a:off x="12890" y="10594"/>
              <a:ext cx="125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vidokrug=stranica/6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1" name="Freeform 487"/>
            <p:cNvSpPr>
              <a:spLocks/>
            </p:cNvSpPr>
            <p:nvPr/>
          </p:nvSpPr>
          <p:spPr bwMode="auto">
            <a:xfrm>
              <a:off x="14170" y="11086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Rectangle 488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Rectangle 489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Freeform 490"/>
            <p:cNvSpPr>
              <a:spLocks/>
            </p:cNvSpPr>
            <p:nvPr/>
          </p:nvSpPr>
          <p:spPr bwMode="auto">
            <a:xfrm>
              <a:off x="14170" y="11172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Freeform 491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Freeform 492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Rectangle 493"/>
            <p:cNvSpPr>
              <a:spLocks noChangeArrowheads="1"/>
            </p:cNvSpPr>
            <p:nvPr/>
          </p:nvSpPr>
          <p:spPr bwMode="auto">
            <a:xfrm>
              <a:off x="14400" y="11065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" name="Rectangle 494"/>
            <p:cNvSpPr>
              <a:spLocks noChangeArrowheads="1"/>
            </p:cNvSpPr>
            <p:nvPr/>
          </p:nvSpPr>
          <p:spPr bwMode="auto">
            <a:xfrm>
              <a:off x="14400" y="11151"/>
              <a:ext cx="2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" name="Rectangle 495"/>
            <p:cNvSpPr>
              <a:spLocks noChangeArrowheads="1"/>
            </p:cNvSpPr>
            <p:nvPr/>
          </p:nvSpPr>
          <p:spPr bwMode="auto">
            <a:xfrm>
              <a:off x="13281" y="11742"/>
              <a:ext cx="26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0" name="Rectangle 496"/>
            <p:cNvSpPr>
              <a:spLocks noChangeArrowheads="1"/>
            </p:cNvSpPr>
            <p:nvPr/>
          </p:nvSpPr>
          <p:spPr bwMode="auto">
            <a:xfrm rot="16200000">
              <a:off x="12310" y="11170"/>
              <a:ext cx="347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23413545" y="18710861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3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1307" name="Group 283"/>
          <p:cNvGrpSpPr>
            <a:grpSpLocks noChangeAspect="1"/>
          </p:cNvGrpSpPr>
          <p:nvPr/>
        </p:nvGrpSpPr>
        <p:grpSpPr bwMode="auto">
          <a:xfrm>
            <a:off x="13700122" y="16687800"/>
            <a:ext cx="5628785" cy="3543300"/>
            <a:chOff x="8972" y="10336"/>
            <a:chExt cx="2502" cy="1575"/>
          </a:xfrm>
        </p:grpSpPr>
        <p:sp>
          <p:nvSpPr>
            <p:cNvPr id="1306" name="AutoShape 282"/>
            <p:cNvSpPr>
              <a:spLocks noChangeAspect="1" noChangeArrowheads="1" noTextEdit="1"/>
            </p:cNvSpPr>
            <p:nvPr/>
          </p:nvSpPr>
          <p:spPr bwMode="auto">
            <a:xfrm>
              <a:off x="8972" y="10336"/>
              <a:ext cx="2432" cy="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/>
            <p:cNvSpPr>
              <a:spLocks/>
            </p:cNvSpPr>
            <p:nvPr/>
          </p:nvSpPr>
          <p:spPr bwMode="auto">
            <a:xfrm>
              <a:off x="8972" y="10336"/>
              <a:ext cx="2419" cy="1575"/>
            </a:xfrm>
            <a:custGeom>
              <a:avLst/>
              <a:gdLst/>
              <a:ahLst/>
              <a:cxnLst>
                <a:cxn ang="0">
                  <a:pos x="1210" y="1575"/>
                </a:cxn>
                <a:cxn ang="0">
                  <a:pos x="0" y="1575"/>
                </a:cxn>
                <a:cxn ang="0">
                  <a:pos x="0" y="0"/>
                </a:cxn>
                <a:cxn ang="0">
                  <a:pos x="2419" y="0"/>
                </a:cxn>
                <a:cxn ang="0">
                  <a:pos x="2419" y="1575"/>
                </a:cxn>
                <a:cxn ang="0">
                  <a:pos x="1210" y="1575"/>
                </a:cxn>
              </a:cxnLst>
              <a:rect l="0" t="0" r="r" b="b"/>
              <a:pathLst>
                <a:path w="2419" h="1575">
                  <a:moveTo>
                    <a:pt x="1210" y="1575"/>
                  </a:moveTo>
                  <a:lnTo>
                    <a:pt x="0" y="1575"/>
                  </a:lnTo>
                  <a:lnTo>
                    <a:pt x="0" y="0"/>
                  </a:lnTo>
                  <a:lnTo>
                    <a:pt x="2419" y="0"/>
                  </a:lnTo>
                  <a:lnTo>
                    <a:pt x="2419" y="1575"/>
                  </a:lnTo>
                  <a:lnTo>
                    <a:pt x="1210" y="15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Freeform 285"/>
            <p:cNvSpPr>
              <a:spLocks/>
            </p:cNvSpPr>
            <p:nvPr/>
          </p:nvSpPr>
          <p:spPr bwMode="auto">
            <a:xfrm>
              <a:off x="9349" y="10757"/>
              <a:ext cx="1494" cy="800"/>
            </a:xfrm>
            <a:custGeom>
              <a:avLst/>
              <a:gdLst/>
              <a:ahLst/>
              <a:cxnLst>
                <a:cxn ang="0">
                  <a:pos x="747" y="800"/>
                </a:cxn>
                <a:cxn ang="0">
                  <a:pos x="0" y="800"/>
                </a:cxn>
                <a:cxn ang="0">
                  <a:pos x="0" y="0"/>
                </a:cxn>
                <a:cxn ang="0">
                  <a:pos x="1494" y="0"/>
                </a:cxn>
                <a:cxn ang="0">
                  <a:pos x="1494" y="800"/>
                </a:cxn>
                <a:cxn ang="0">
                  <a:pos x="747" y="800"/>
                </a:cxn>
              </a:cxnLst>
              <a:rect l="0" t="0" r="r" b="b"/>
              <a:pathLst>
                <a:path w="1494" h="800">
                  <a:moveTo>
                    <a:pt x="747" y="800"/>
                  </a:moveTo>
                  <a:lnTo>
                    <a:pt x="0" y="800"/>
                  </a:lnTo>
                  <a:lnTo>
                    <a:pt x="0" y="0"/>
                  </a:lnTo>
                  <a:lnTo>
                    <a:pt x="1494" y="0"/>
                  </a:lnTo>
                  <a:lnTo>
                    <a:pt x="1494" y="800"/>
                  </a:lnTo>
                  <a:lnTo>
                    <a:pt x="747" y="800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Line 286"/>
            <p:cNvSpPr>
              <a:spLocks noChangeShapeType="1"/>
            </p:cNvSpPr>
            <p:nvPr/>
          </p:nvSpPr>
          <p:spPr bwMode="auto">
            <a:xfrm flipH="1"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 flipH="1">
              <a:off x="9349" y="1147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 flipH="1">
              <a:off x="9349" y="1139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>
              <a:off x="9233" y="1131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>
              <a:off x="9349" y="112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 flipH="1">
              <a:off x="9349" y="111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H="1">
              <a:off x="9349" y="1107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 flipH="1">
              <a:off x="9349" y="1099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>
              <a:off x="9349" y="1091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>
              <a:off x="9349" y="108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 flipH="1">
              <a:off x="9349" y="107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Line 298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Line 300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Line 302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Line 304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Line 306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Line 308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Line 310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Line 312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Line 314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Line 316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Line 318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Line 322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Line 323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Line 324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Line 325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Line 326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Line 327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Line 328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Line 329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Line 330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Line 331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Line 332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Line 333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Line 334"/>
            <p:cNvSpPr>
              <a:spLocks noChangeShapeType="1"/>
            </p:cNvSpPr>
            <p:nvPr/>
          </p:nvSpPr>
          <p:spPr bwMode="auto">
            <a:xfrm flipV="1">
              <a:off x="9349" y="10757"/>
              <a:ext cx="1" cy="800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335"/>
            <p:cNvSpPr>
              <a:spLocks/>
            </p:cNvSpPr>
            <p:nvPr/>
          </p:nvSpPr>
          <p:spPr bwMode="auto">
            <a:xfrm>
              <a:off x="9392" y="11240"/>
              <a:ext cx="164" cy="174"/>
            </a:xfrm>
            <a:custGeom>
              <a:avLst/>
              <a:gdLst/>
              <a:ahLst/>
              <a:cxnLst>
                <a:cxn ang="0">
                  <a:pos x="14" y="174"/>
                </a:cxn>
                <a:cxn ang="0">
                  <a:pos x="7" y="167"/>
                </a:cxn>
                <a:cxn ang="0">
                  <a:pos x="0" y="160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4" y="14"/>
                </a:cxn>
                <a:cxn ang="0">
                  <a:pos x="14" y="174"/>
                </a:cxn>
              </a:cxnLst>
              <a:rect l="0" t="0" r="r" b="b"/>
              <a:pathLst>
                <a:path w="164" h="174">
                  <a:moveTo>
                    <a:pt x="14" y="174"/>
                  </a:moveTo>
                  <a:lnTo>
                    <a:pt x="7" y="167"/>
                  </a:lnTo>
                  <a:lnTo>
                    <a:pt x="0" y="160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4" y="14"/>
                  </a:lnTo>
                  <a:lnTo>
                    <a:pt x="14" y="17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336"/>
            <p:cNvSpPr>
              <a:spLocks/>
            </p:cNvSpPr>
            <p:nvPr/>
          </p:nvSpPr>
          <p:spPr bwMode="auto">
            <a:xfrm>
              <a:off x="9541" y="11238"/>
              <a:ext cx="8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2" y="39"/>
                </a:cxn>
                <a:cxn ang="0">
                  <a:pos x="0" y="8"/>
                </a:cxn>
              </a:cxnLst>
              <a:rect l="0" t="0" r="r" b="b"/>
              <a:pathLst>
                <a:path w="32" h="39">
                  <a:moveTo>
                    <a:pt x="0" y="8"/>
                  </a:moveTo>
                  <a:cubicBezTo>
                    <a:pt x="2" y="4"/>
                    <a:pt x="5" y="2"/>
                    <a:pt x="8" y="0"/>
                  </a:cubicBezTo>
                  <a:lnTo>
                    <a:pt x="32" y="3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337"/>
            <p:cNvSpPr>
              <a:spLocks/>
            </p:cNvSpPr>
            <p:nvPr/>
          </p:nvSpPr>
          <p:spPr bwMode="auto">
            <a:xfrm>
              <a:off x="9543" y="11085"/>
              <a:ext cx="260" cy="171"/>
            </a:xfrm>
            <a:custGeom>
              <a:avLst/>
              <a:gdLst/>
              <a:ahLst/>
              <a:cxnLst>
                <a:cxn ang="0">
                  <a:pos x="11" y="171"/>
                </a:cxn>
                <a:cxn ang="0">
                  <a:pos x="6" y="162"/>
                </a:cxn>
                <a:cxn ang="0">
                  <a:pos x="0" y="153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60" y="18"/>
                </a:cxn>
                <a:cxn ang="0">
                  <a:pos x="11" y="171"/>
                </a:cxn>
              </a:cxnLst>
              <a:rect l="0" t="0" r="r" b="b"/>
              <a:pathLst>
                <a:path w="260" h="171">
                  <a:moveTo>
                    <a:pt x="11" y="171"/>
                  </a:moveTo>
                  <a:lnTo>
                    <a:pt x="6" y="162"/>
                  </a:lnTo>
                  <a:lnTo>
                    <a:pt x="0" y="153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60" y="18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338"/>
            <p:cNvSpPr>
              <a:spLocks/>
            </p:cNvSpPr>
            <p:nvPr/>
          </p:nvSpPr>
          <p:spPr bwMode="auto">
            <a:xfrm>
              <a:off x="9792" y="11084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4"/>
                </a:cxn>
                <a:cxn ang="0">
                  <a:pos x="9" y="0"/>
                </a:cxn>
                <a:cxn ang="0">
                  <a:pos x="23" y="42"/>
                </a:cxn>
                <a:cxn ang="0">
                  <a:pos x="0" y="4"/>
                </a:cxn>
              </a:cxnLst>
              <a:rect l="0" t="0" r="r" b="b"/>
              <a:pathLst>
                <a:path w="23" h="42">
                  <a:moveTo>
                    <a:pt x="0" y="4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3" y="3"/>
                    <a:pt x="5" y="2"/>
                    <a:pt x="9" y="0"/>
                  </a:cubicBezTo>
                  <a:lnTo>
                    <a:pt x="23" y="4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339"/>
            <p:cNvSpPr>
              <a:spLocks/>
            </p:cNvSpPr>
            <p:nvPr/>
          </p:nvSpPr>
          <p:spPr bwMode="auto">
            <a:xfrm>
              <a:off x="9794" y="10962"/>
              <a:ext cx="355" cy="141"/>
            </a:xfrm>
            <a:custGeom>
              <a:avLst/>
              <a:gdLst/>
              <a:ahLst/>
              <a:cxnLst>
                <a:cxn ang="0">
                  <a:pos x="7" y="141"/>
                </a:cxn>
                <a:cxn ang="0">
                  <a:pos x="3" y="132"/>
                </a:cxn>
                <a:cxn ang="0">
                  <a:pos x="0" y="12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41"/>
                </a:cxn>
              </a:cxnLst>
              <a:rect l="0" t="0" r="r" b="b"/>
              <a:pathLst>
                <a:path w="355" h="141">
                  <a:moveTo>
                    <a:pt x="7" y="141"/>
                  </a:moveTo>
                  <a:lnTo>
                    <a:pt x="3" y="132"/>
                  </a:lnTo>
                  <a:lnTo>
                    <a:pt x="0" y="12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340"/>
            <p:cNvSpPr>
              <a:spLocks/>
            </p:cNvSpPr>
            <p:nvPr/>
          </p:nvSpPr>
          <p:spPr bwMode="auto">
            <a:xfrm>
              <a:off x="10142" y="10961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  <a:cxn ang="0">
                  <a:pos x="15" y="43"/>
                </a:cxn>
                <a:cxn ang="0">
                  <a:pos x="0" y="1"/>
                </a:cxn>
              </a:cxnLst>
              <a:rect l="0" t="0" r="r" b="b"/>
              <a:pathLst>
                <a:path w="15" h="43">
                  <a:moveTo>
                    <a:pt x="0" y="1"/>
                  </a:moveTo>
                  <a:cubicBezTo>
                    <a:pt x="1" y="0"/>
                    <a:pt x="2" y="0"/>
                    <a:pt x="4" y="0"/>
                  </a:cubicBezTo>
                  <a:lnTo>
                    <a:pt x="1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341"/>
            <p:cNvSpPr>
              <a:spLocks/>
            </p:cNvSpPr>
            <p:nvPr/>
          </p:nvSpPr>
          <p:spPr bwMode="auto">
            <a:xfrm>
              <a:off x="10143" y="10846"/>
              <a:ext cx="453" cy="135"/>
            </a:xfrm>
            <a:custGeom>
              <a:avLst/>
              <a:gdLst/>
              <a:ahLst/>
              <a:cxnLst>
                <a:cxn ang="0">
                  <a:pos x="5" y="135"/>
                </a:cxn>
                <a:cxn ang="0">
                  <a:pos x="3" y="125"/>
                </a:cxn>
                <a:cxn ang="0">
                  <a:pos x="0" y="115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35"/>
                </a:cxn>
              </a:cxnLst>
              <a:rect l="0" t="0" r="r" b="b"/>
              <a:pathLst>
                <a:path w="453" h="135">
                  <a:moveTo>
                    <a:pt x="5" y="135"/>
                  </a:moveTo>
                  <a:lnTo>
                    <a:pt x="3" y="125"/>
                  </a:lnTo>
                  <a:lnTo>
                    <a:pt x="0" y="115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3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342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343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344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345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46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347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348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349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350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351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352"/>
            <p:cNvSpPr>
              <a:spLocks/>
            </p:cNvSpPr>
            <p:nvPr/>
          </p:nvSpPr>
          <p:spPr bwMode="auto">
            <a:xfrm>
              <a:off x="9392" y="11262"/>
              <a:ext cx="163" cy="16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7" y="153"/>
                </a:cxn>
                <a:cxn ang="0">
                  <a:pos x="0" y="145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3" y="15"/>
                </a:cxn>
                <a:cxn ang="0">
                  <a:pos x="14" y="160"/>
                </a:cxn>
              </a:cxnLst>
              <a:rect l="0" t="0" r="r" b="b"/>
              <a:pathLst>
                <a:path w="163" h="160">
                  <a:moveTo>
                    <a:pt x="14" y="160"/>
                  </a:moveTo>
                  <a:lnTo>
                    <a:pt x="7" y="153"/>
                  </a:lnTo>
                  <a:lnTo>
                    <a:pt x="0" y="145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3" y="15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353"/>
            <p:cNvSpPr>
              <a:spLocks/>
            </p:cNvSpPr>
            <p:nvPr/>
          </p:nvSpPr>
          <p:spPr bwMode="auto">
            <a:xfrm>
              <a:off x="9541" y="11261"/>
              <a:ext cx="8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31" y="38"/>
                </a:cxn>
                <a:cxn ang="0">
                  <a:pos x="0" y="6"/>
                </a:cxn>
              </a:cxnLst>
              <a:rect l="0" t="0" r="r" b="b"/>
              <a:pathLst>
                <a:path w="31" h="38">
                  <a:moveTo>
                    <a:pt x="0" y="6"/>
                  </a:moveTo>
                  <a:cubicBezTo>
                    <a:pt x="2" y="3"/>
                    <a:pt x="5" y="2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31" y="3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354"/>
            <p:cNvSpPr>
              <a:spLocks/>
            </p:cNvSpPr>
            <p:nvPr/>
          </p:nvSpPr>
          <p:spPr bwMode="auto">
            <a:xfrm>
              <a:off x="9543" y="11122"/>
              <a:ext cx="259" cy="156"/>
            </a:xfrm>
            <a:custGeom>
              <a:avLst/>
              <a:gdLst/>
              <a:ahLst/>
              <a:cxnLst>
                <a:cxn ang="0">
                  <a:pos x="11" y="156"/>
                </a:cxn>
                <a:cxn ang="0">
                  <a:pos x="6" y="147"/>
                </a:cxn>
                <a:cxn ang="0">
                  <a:pos x="0" y="139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59" y="18"/>
                </a:cxn>
                <a:cxn ang="0">
                  <a:pos x="11" y="156"/>
                </a:cxn>
              </a:cxnLst>
              <a:rect l="0" t="0" r="r" b="b"/>
              <a:pathLst>
                <a:path w="259" h="156">
                  <a:moveTo>
                    <a:pt x="11" y="156"/>
                  </a:moveTo>
                  <a:lnTo>
                    <a:pt x="6" y="147"/>
                  </a:lnTo>
                  <a:lnTo>
                    <a:pt x="0" y="139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59" y="18"/>
                  </a:lnTo>
                  <a:lnTo>
                    <a:pt x="11" y="15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355"/>
            <p:cNvSpPr>
              <a:spLocks/>
            </p:cNvSpPr>
            <p:nvPr/>
          </p:nvSpPr>
          <p:spPr bwMode="auto">
            <a:xfrm>
              <a:off x="9792" y="11122"/>
              <a:ext cx="5" cy="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22" y="42"/>
                </a:cxn>
                <a:cxn ang="0">
                  <a:pos x="0" y="3"/>
                </a:cxn>
              </a:cxnLst>
              <a:rect l="0" t="0" r="r" b="b"/>
              <a:pathLst>
                <a:path w="22" h="42">
                  <a:moveTo>
                    <a:pt x="0" y="3"/>
                  </a:moveTo>
                  <a:cubicBezTo>
                    <a:pt x="2" y="2"/>
                    <a:pt x="4" y="1"/>
                    <a:pt x="7" y="0"/>
                  </a:cubicBezTo>
                  <a:lnTo>
                    <a:pt x="22" y="4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356"/>
            <p:cNvSpPr>
              <a:spLocks/>
            </p:cNvSpPr>
            <p:nvPr/>
          </p:nvSpPr>
          <p:spPr bwMode="auto">
            <a:xfrm>
              <a:off x="9794" y="10990"/>
              <a:ext cx="355" cy="151"/>
            </a:xfrm>
            <a:custGeom>
              <a:avLst/>
              <a:gdLst/>
              <a:ahLst/>
              <a:cxnLst>
                <a:cxn ang="0">
                  <a:pos x="7" y="151"/>
                </a:cxn>
                <a:cxn ang="0">
                  <a:pos x="3" y="141"/>
                </a:cxn>
                <a:cxn ang="0">
                  <a:pos x="0" y="13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51"/>
                </a:cxn>
              </a:cxnLst>
              <a:rect l="0" t="0" r="r" b="b"/>
              <a:pathLst>
                <a:path w="355" h="151">
                  <a:moveTo>
                    <a:pt x="7" y="151"/>
                  </a:moveTo>
                  <a:lnTo>
                    <a:pt x="3" y="141"/>
                  </a:lnTo>
                  <a:lnTo>
                    <a:pt x="0" y="13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357"/>
            <p:cNvSpPr>
              <a:spLocks/>
            </p:cNvSpPr>
            <p:nvPr/>
          </p:nvSpPr>
          <p:spPr bwMode="auto">
            <a:xfrm>
              <a:off x="10142" y="10989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6" y="43"/>
                </a:cxn>
                <a:cxn ang="0">
                  <a:pos x="0" y="1"/>
                </a:cxn>
              </a:cxnLst>
              <a:rect l="0" t="0" r="r" b="b"/>
              <a:pathLst>
                <a:path w="16" h="43">
                  <a:moveTo>
                    <a:pt x="0" y="1"/>
                  </a:moveTo>
                  <a:cubicBezTo>
                    <a:pt x="1" y="1"/>
                    <a:pt x="2" y="0"/>
                    <a:pt x="5" y="0"/>
                  </a:cubicBezTo>
                  <a:lnTo>
                    <a:pt x="16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358"/>
            <p:cNvSpPr>
              <a:spLocks/>
            </p:cNvSpPr>
            <p:nvPr/>
          </p:nvSpPr>
          <p:spPr bwMode="auto">
            <a:xfrm>
              <a:off x="10143" y="10868"/>
              <a:ext cx="453" cy="141"/>
            </a:xfrm>
            <a:custGeom>
              <a:avLst/>
              <a:gdLst/>
              <a:ahLst/>
              <a:cxnLst>
                <a:cxn ang="0">
                  <a:pos x="5" y="141"/>
                </a:cxn>
                <a:cxn ang="0">
                  <a:pos x="3" y="131"/>
                </a:cxn>
                <a:cxn ang="0">
                  <a:pos x="0" y="121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41"/>
                </a:cxn>
              </a:cxnLst>
              <a:rect l="0" t="0" r="r" b="b"/>
              <a:pathLst>
                <a:path w="453" h="141">
                  <a:moveTo>
                    <a:pt x="5" y="141"/>
                  </a:moveTo>
                  <a:lnTo>
                    <a:pt x="3" y="131"/>
                  </a:lnTo>
                  <a:lnTo>
                    <a:pt x="0" y="121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4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Rectangle 359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Rectangle 360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Rectangle 361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Rectangle 362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Rectangle 363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Rectangle 364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Rectangle 365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Rectangle 366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Rectangle 367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Rectangle 368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369"/>
            <p:cNvSpPr>
              <a:spLocks noChangeArrowheads="1"/>
            </p:cNvSpPr>
            <p:nvPr/>
          </p:nvSpPr>
          <p:spPr bwMode="auto">
            <a:xfrm>
              <a:off x="9336" y="11619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4" name="Rectangle 370"/>
            <p:cNvSpPr>
              <a:spLocks noChangeArrowheads="1"/>
            </p:cNvSpPr>
            <p:nvPr/>
          </p:nvSpPr>
          <p:spPr bwMode="auto">
            <a:xfrm>
              <a:off x="9545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5" name="Rectangle 371"/>
            <p:cNvSpPr>
              <a:spLocks noChangeArrowheads="1"/>
            </p:cNvSpPr>
            <p:nvPr/>
          </p:nvSpPr>
          <p:spPr bwMode="auto">
            <a:xfrm>
              <a:off x="9794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6" name="Rectangle 372"/>
            <p:cNvSpPr>
              <a:spLocks noChangeArrowheads="1"/>
            </p:cNvSpPr>
            <p:nvPr/>
          </p:nvSpPr>
          <p:spPr bwMode="auto">
            <a:xfrm>
              <a:off x="10043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7" name="Rectangle 373"/>
            <p:cNvSpPr>
              <a:spLocks noChangeArrowheads="1"/>
            </p:cNvSpPr>
            <p:nvPr/>
          </p:nvSpPr>
          <p:spPr bwMode="auto">
            <a:xfrm>
              <a:off x="10292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374"/>
            <p:cNvSpPr>
              <a:spLocks noChangeArrowheads="1"/>
            </p:cNvSpPr>
            <p:nvPr/>
          </p:nvSpPr>
          <p:spPr bwMode="auto">
            <a:xfrm>
              <a:off x="10527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375"/>
            <p:cNvSpPr>
              <a:spLocks noChangeArrowheads="1"/>
            </p:cNvSpPr>
            <p:nvPr/>
          </p:nvSpPr>
          <p:spPr bwMode="auto">
            <a:xfrm>
              <a:off x="10776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376"/>
            <p:cNvSpPr>
              <a:spLocks noChangeArrowheads="1"/>
            </p:cNvSpPr>
            <p:nvPr/>
          </p:nvSpPr>
          <p:spPr bwMode="auto">
            <a:xfrm>
              <a:off x="9260" y="11525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377"/>
            <p:cNvSpPr>
              <a:spLocks noChangeArrowheads="1"/>
            </p:cNvSpPr>
            <p:nvPr/>
          </p:nvSpPr>
          <p:spPr bwMode="auto">
            <a:xfrm>
              <a:off x="9233" y="1144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378"/>
            <p:cNvSpPr>
              <a:spLocks noChangeArrowheads="1"/>
            </p:cNvSpPr>
            <p:nvPr/>
          </p:nvSpPr>
          <p:spPr bwMode="auto">
            <a:xfrm>
              <a:off x="9233" y="1136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379"/>
            <p:cNvSpPr>
              <a:spLocks noChangeArrowheads="1"/>
            </p:cNvSpPr>
            <p:nvPr/>
          </p:nvSpPr>
          <p:spPr bwMode="auto">
            <a:xfrm>
              <a:off x="9233" y="1128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380"/>
            <p:cNvSpPr>
              <a:spLocks noChangeArrowheads="1"/>
            </p:cNvSpPr>
            <p:nvPr/>
          </p:nvSpPr>
          <p:spPr bwMode="auto">
            <a:xfrm>
              <a:off x="9233" y="1120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381"/>
            <p:cNvSpPr>
              <a:spLocks noChangeArrowheads="1"/>
            </p:cNvSpPr>
            <p:nvPr/>
          </p:nvSpPr>
          <p:spPr bwMode="auto">
            <a:xfrm>
              <a:off x="9206" y="111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Rectangle 382"/>
            <p:cNvSpPr>
              <a:spLocks noChangeArrowheads="1"/>
            </p:cNvSpPr>
            <p:nvPr/>
          </p:nvSpPr>
          <p:spPr bwMode="auto">
            <a:xfrm>
              <a:off x="9206" y="1104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7" name="Rectangle 383"/>
            <p:cNvSpPr>
              <a:spLocks noChangeArrowheads="1"/>
            </p:cNvSpPr>
            <p:nvPr/>
          </p:nvSpPr>
          <p:spPr bwMode="auto">
            <a:xfrm>
              <a:off x="9206" y="1096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8" name="Rectangle 384"/>
            <p:cNvSpPr>
              <a:spLocks noChangeArrowheads="1"/>
            </p:cNvSpPr>
            <p:nvPr/>
          </p:nvSpPr>
          <p:spPr bwMode="auto">
            <a:xfrm>
              <a:off x="9206" y="10884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9" name="Rectangle 385"/>
            <p:cNvSpPr>
              <a:spLocks noChangeArrowheads="1"/>
            </p:cNvSpPr>
            <p:nvPr/>
          </p:nvSpPr>
          <p:spPr bwMode="auto">
            <a:xfrm>
              <a:off x="9206" y="1080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180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0" name="Rectangle 386"/>
            <p:cNvSpPr>
              <a:spLocks noChangeArrowheads="1"/>
            </p:cNvSpPr>
            <p:nvPr/>
          </p:nvSpPr>
          <p:spPr bwMode="auto">
            <a:xfrm>
              <a:off x="9206" y="107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1" name="Rectangle 387"/>
            <p:cNvSpPr>
              <a:spLocks noChangeArrowheads="1"/>
            </p:cNvSpPr>
            <p:nvPr/>
          </p:nvSpPr>
          <p:spPr bwMode="auto">
            <a:xfrm>
              <a:off x="9958" y="10420"/>
              <a:ext cx="55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388"/>
            <p:cNvSpPr>
              <a:spLocks noChangeArrowheads="1"/>
            </p:cNvSpPr>
            <p:nvPr/>
          </p:nvSpPr>
          <p:spPr bwMode="auto">
            <a:xfrm>
              <a:off x="9641" y="10568"/>
              <a:ext cx="125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objetima, </a:t>
              </a: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vidokrug=stranica/2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Freeform 389"/>
            <p:cNvSpPr>
              <a:spLocks/>
            </p:cNvSpPr>
            <p:nvPr/>
          </p:nvSpPr>
          <p:spPr bwMode="auto">
            <a:xfrm>
              <a:off x="10905" y="11070"/>
              <a:ext cx="202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1"/>
                </a:cxn>
                <a:cxn ang="0">
                  <a:pos x="0" y="21"/>
                </a:cxn>
              </a:cxnLst>
              <a:rect l="0" t="0" r="r" b="b"/>
              <a:pathLst>
                <a:path w="202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Rectangle 390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Rectangle 391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392"/>
            <p:cNvSpPr>
              <a:spLocks/>
            </p:cNvSpPr>
            <p:nvPr/>
          </p:nvSpPr>
          <p:spPr bwMode="auto">
            <a:xfrm>
              <a:off x="10905" y="11157"/>
              <a:ext cx="202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0"/>
                </a:cxn>
                <a:cxn ang="0">
                  <a:pos x="0" y="20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393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394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Rectangle 395"/>
            <p:cNvSpPr>
              <a:spLocks noChangeArrowheads="1"/>
            </p:cNvSpPr>
            <p:nvPr/>
          </p:nvSpPr>
          <p:spPr bwMode="auto">
            <a:xfrm>
              <a:off x="11132" y="11048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0" name="Rectangle 396"/>
            <p:cNvSpPr>
              <a:spLocks noChangeArrowheads="1"/>
            </p:cNvSpPr>
            <p:nvPr/>
          </p:nvSpPr>
          <p:spPr bwMode="auto">
            <a:xfrm>
              <a:off x="11132" y="11138"/>
              <a:ext cx="34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1" name="Rectangle 397"/>
            <p:cNvSpPr>
              <a:spLocks noChangeArrowheads="1"/>
            </p:cNvSpPr>
            <p:nvPr/>
          </p:nvSpPr>
          <p:spPr bwMode="auto">
            <a:xfrm>
              <a:off x="9964" y="11724"/>
              <a:ext cx="26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2" name="Rectangle 398"/>
            <p:cNvSpPr>
              <a:spLocks noChangeArrowheads="1"/>
            </p:cNvSpPr>
            <p:nvPr/>
          </p:nvSpPr>
          <p:spPr bwMode="auto">
            <a:xfrm rot="16200000">
              <a:off x="8956" y="11129"/>
              <a:ext cx="3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8031466" y="18725375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2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Grafik 2</a:t>
            </a:r>
            <a:endParaRPr lang="en-US" sz="2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20" name="Rectangle 635"/>
          <p:cNvSpPr>
            <a:spLocks noChangeArrowheads="1"/>
          </p:cNvSpPr>
          <p:nvPr/>
        </p:nvSpPr>
        <p:spPr bwMode="auto">
          <a:xfrm>
            <a:off x="21219842" y="22153608"/>
            <a:ext cx="1316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ans" pitchFamily="34" charset="0"/>
                <a:cs typeface="Arial" pitchFamily="34" charset="0"/>
              </a:rPr>
              <a:t>Vidokrug: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beration Sans" pitchFamily="34" charset="0"/>
                <a:cs typeface="Arial" pitchFamily="34" charset="0"/>
              </a:rPr>
              <a:t>stranica matrice / X</a:t>
            </a: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03567" y="23164975"/>
            <a:ext cx="2976553" cy="32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6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736894" y="23166624"/>
            <a:ext cx="3109251" cy="316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8827780" y="23164975"/>
            <a:ext cx="3160340" cy="31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" name="Picture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2542206" y="31330958"/>
            <a:ext cx="3155649" cy="31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" name="Picture"/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7055075" y="31330958"/>
            <a:ext cx="3155649" cy="31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102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yrinth 70x100 cm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byrinth 70x100 cm" id="{3B1AD886-FFF2-4246-9F8A-86EDABD9CA59}" vid="{AD485997-DBA1-418C-B2CD-BE43062A45A5}"/>
    </a:ext>
  </a:extLst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Labyrinth 70x100 cm</Template>
  <TotalTime>653</TotalTime>
  <Words>1037</Words>
  <Application>Microsoft Office PowerPoint</Application>
  <PresentationFormat>Custom</PresentationFormat>
  <Paragraphs>187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Century Gothic</vt:lpstr>
      <vt:lpstr>Liberation Sans</vt:lpstr>
      <vt:lpstr>Lucida Grande</vt:lpstr>
      <vt:lpstr>Wingdings</vt:lpstr>
      <vt:lpstr>Wingdings 3</vt:lpstr>
      <vt:lpstr>Labyrinth 70x100 cm</vt:lpstr>
      <vt:lpstr>Upoređivanje efikasnosti algoritama za snalaženje u lavirintu</vt:lpstr>
    </vt:vector>
  </TitlesOfParts>
  <Company>Kompanija DUNAV osiguranje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Upoređivanje efikasnosti algoritama za snalaženje u lavirintu</dc:title>
  <dc:creator>Nikola Jovanovic</dc:creator>
  <cp:lastModifiedBy>Miodrag Jovanovic</cp:lastModifiedBy>
  <cp:revision>73</cp:revision>
  <cp:lastPrinted>2014-10-09T09:53:38Z</cp:lastPrinted>
  <dcterms:created xsi:type="dcterms:W3CDTF">2014-11-23T18:57:48Z</dcterms:created>
  <dcterms:modified xsi:type="dcterms:W3CDTF">2014-11-26T21:34:08Z</dcterms:modified>
</cp:coreProperties>
</file>