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7" r:id="rId1"/>
  </p:sldMasterIdLst>
  <p:notesMasterIdLst>
    <p:notesMasterId r:id="rId13"/>
  </p:notesMasterIdLst>
  <p:handoutMasterIdLst>
    <p:handoutMasterId r:id="rId14"/>
  </p:handoutMasterIdLst>
  <p:sldIdLst>
    <p:sldId id="616" r:id="rId2"/>
    <p:sldId id="618" r:id="rId3"/>
    <p:sldId id="619" r:id="rId4"/>
    <p:sldId id="620" r:id="rId5"/>
    <p:sldId id="621" r:id="rId6"/>
    <p:sldId id="622" r:id="rId7"/>
    <p:sldId id="623" r:id="rId8"/>
    <p:sldId id="624" r:id="rId9"/>
    <p:sldId id="625" r:id="rId10"/>
    <p:sldId id="626" r:id="rId11"/>
    <p:sldId id="62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orient="horz" pos="4226">
          <p15:clr>
            <a:srgbClr val="A4A3A4"/>
          </p15:clr>
        </p15:guide>
        <p15:guide id="3" orient="horz" pos="386">
          <p15:clr>
            <a:srgbClr val="A4A3A4"/>
          </p15:clr>
        </p15:guide>
        <p15:guide id="4" orient="horz" pos="989">
          <p15:clr>
            <a:srgbClr val="A4A3A4"/>
          </p15:clr>
        </p15:guide>
        <p15:guide id="5" orient="horz" pos="4082">
          <p15:clr>
            <a:srgbClr val="A4A3A4"/>
          </p15:clr>
        </p15:guide>
        <p15:guide id="6" orient="horz" pos="4246">
          <p15:clr>
            <a:srgbClr val="A4A3A4"/>
          </p15:clr>
        </p15:guide>
        <p15:guide id="7" orient="horz" pos="2326">
          <p15:clr>
            <a:srgbClr val="A4A3A4"/>
          </p15:clr>
        </p15:guide>
        <p15:guide id="8" orient="horz" pos="3805">
          <p15:clr>
            <a:srgbClr val="A4A3A4"/>
          </p15:clr>
        </p15:guide>
        <p15:guide id="9" orient="horz" pos="3648">
          <p15:clr>
            <a:srgbClr val="A4A3A4"/>
          </p15:clr>
        </p15:guide>
        <p15:guide id="10" orient="horz" pos="629">
          <p15:clr>
            <a:srgbClr val="A4A3A4"/>
          </p15:clr>
        </p15:guide>
        <p15:guide id="11" orient="horz" pos="4119">
          <p15:clr>
            <a:srgbClr val="A4A3A4"/>
          </p15:clr>
        </p15:guide>
        <p15:guide id="12" orient="horz" pos="4177">
          <p15:clr>
            <a:srgbClr val="A4A3A4"/>
          </p15:clr>
        </p15:guide>
        <p15:guide id="13" orient="horz" pos="1301">
          <p15:clr>
            <a:srgbClr val="A4A3A4"/>
          </p15:clr>
        </p15:guide>
        <p15:guide id="14" orient="horz" pos="2800">
          <p15:clr>
            <a:srgbClr val="A4A3A4"/>
          </p15:clr>
        </p15:guide>
        <p15:guide id="15" pos="2880">
          <p15:clr>
            <a:srgbClr val="A4A3A4"/>
          </p15:clr>
        </p15:guide>
        <p15:guide id="16" pos="5602">
          <p15:clr>
            <a:srgbClr val="A4A3A4"/>
          </p15:clr>
        </p15:guide>
        <p15:guide id="17" pos="228">
          <p15:clr>
            <a:srgbClr val="A4A3A4"/>
          </p15:clr>
        </p15:guide>
        <p15:guide id="18" pos="5544">
          <p15:clr>
            <a:srgbClr val="A4A3A4"/>
          </p15:clr>
        </p15:guide>
        <p15:guide id="19" pos="464">
          <p15:clr>
            <a:srgbClr val="A4A3A4"/>
          </p15:clr>
        </p15:guide>
        <p15:guide id="20" pos="155">
          <p15:clr>
            <a:srgbClr val="A4A3A4"/>
          </p15:clr>
        </p15:guide>
        <p15:guide id="21" pos="3001">
          <p15:clr>
            <a:srgbClr val="A4A3A4"/>
          </p15:clr>
        </p15:guide>
        <p15:guide id="22" pos="5297">
          <p15:clr>
            <a:srgbClr val="A4A3A4"/>
          </p15:clr>
        </p15:guide>
        <p15:guide id="23" pos="378">
          <p15:clr>
            <a:srgbClr val="A4A3A4"/>
          </p15:clr>
        </p15:guide>
        <p15:guide id="24" pos="27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893"/>
    <a:srgbClr val="004563"/>
    <a:srgbClr val="99C5C8"/>
    <a:srgbClr val="C3C4C5"/>
    <a:srgbClr val="FF1821"/>
    <a:srgbClr val="103184"/>
    <a:srgbClr val="4977B6"/>
    <a:srgbClr val="B2C7D0"/>
    <a:srgbClr val="AA7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1404" autoAdjust="0"/>
  </p:normalViewPr>
  <p:slideViewPr>
    <p:cSldViewPr snapToGrid="0" showGuides="1">
      <p:cViewPr varScale="1">
        <p:scale>
          <a:sx n="90" d="100"/>
          <a:sy n="90" d="100"/>
        </p:scale>
        <p:origin x="1356" y="84"/>
      </p:cViewPr>
      <p:guideLst>
        <p:guide orient="horz" pos="2158"/>
        <p:guide orient="horz" pos="4226"/>
        <p:guide orient="horz" pos="386"/>
        <p:guide orient="horz" pos="989"/>
        <p:guide orient="horz" pos="4082"/>
        <p:guide orient="horz" pos="4246"/>
        <p:guide orient="horz" pos="2326"/>
        <p:guide orient="horz" pos="3805"/>
        <p:guide orient="horz" pos="3648"/>
        <p:guide orient="horz" pos="629"/>
        <p:guide orient="horz" pos="4119"/>
        <p:guide orient="horz" pos="4177"/>
        <p:guide orient="horz" pos="1301"/>
        <p:guide orient="horz" pos="2800"/>
        <p:guide pos="2880"/>
        <p:guide pos="5602"/>
        <p:guide pos="228"/>
        <p:guide pos="5544"/>
        <p:guide pos="464"/>
        <p:guide pos="155"/>
        <p:guide pos="3001"/>
        <p:guide pos="5297"/>
        <p:guide pos="378"/>
        <p:guide pos="27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2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Century Gothic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7110-58D1-4B08-BE59-907D76DEA1EA}" type="datetimeFigureOut">
              <a:rPr lang="fr-FR" smtClean="0">
                <a:latin typeface="Century Gothic" pitchFamily="34" charset="0"/>
              </a:rPr>
              <a:pPr/>
              <a:t>27/11/2014</a:t>
            </a:fld>
            <a:endParaRPr lang="fr-FR" dirty="0">
              <a:latin typeface="Century Gothic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20653-8663-42A7-A389-D0316F5AB622}" type="slidenum">
              <a:rPr lang="fr-FR" smtClean="0">
                <a:latin typeface="Century Gothic" pitchFamily="34" charset="0"/>
              </a:rPr>
              <a:pPr/>
              <a:t>‹#›</a:t>
            </a:fld>
            <a:endParaRPr lang="fr-FR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5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FDCDEFE6-5B54-4838-86E6-97123BEF1300}" type="datetimeFigureOut">
              <a:rPr lang="fr-FR" smtClean="0"/>
              <a:pPr/>
              <a:t>27/11/2014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903BB967-652B-44E3-AC85-B50B589029DD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907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244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9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355600" y="1940022"/>
            <a:ext cx="8432800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4390" y="6511776"/>
            <a:ext cx="285855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XIII </a:t>
            </a:r>
            <a:r>
              <a:rPr lang="fr-FR" dirty="0" err="1" smtClean="0"/>
              <a:t>godišnja</a:t>
            </a:r>
            <a:r>
              <a:rPr lang="fr-FR" dirty="0" smtClean="0"/>
              <a:t> </a:t>
            </a:r>
            <a:r>
              <a:rPr lang="fr-FR" dirty="0" err="1" smtClean="0"/>
              <a:t>konferencija</a:t>
            </a:r>
            <a:r>
              <a:rPr lang="fr-FR" dirty="0" smtClean="0"/>
              <a:t> </a:t>
            </a:r>
            <a:r>
              <a:rPr lang="fr-FR" dirty="0" err="1" smtClean="0"/>
              <a:t>polaznika</a:t>
            </a:r>
            <a:r>
              <a:rPr lang="fr-FR" dirty="0" smtClean="0"/>
              <a:t> </a:t>
            </a:r>
            <a:r>
              <a:rPr lang="fr-FR" dirty="0" err="1" smtClean="0"/>
              <a:t>Istraživačke</a:t>
            </a:r>
            <a:r>
              <a:rPr lang="fr-FR" dirty="0" smtClean="0"/>
              <a:t> </a:t>
            </a:r>
            <a:r>
              <a:rPr lang="fr-FR" dirty="0" err="1" smtClean="0"/>
              <a:t>stanice</a:t>
            </a:r>
            <a:r>
              <a:rPr lang="fr-FR" dirty="0" smtClean="0"/>
              <a:t> </a:t>
            </a:r>
            <a:r>
              <a:rPr lang="fr-FR" dirty="0" err="1" smtClean="0"/>
              <a:t>Petnica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sr-Latn-RS" smtClean="0"/>
              <a:t>"Korak u nauku"</a:t>
            </a:r>
            <a:endParaRPr lang="fr-FR" dirty="0"/>
          </a:p>
        </p:txBody>
      </p:sp>
      <p:sp>
        <p:nvSpPr>
          <p:cNvPr id="17" name="Espace réservé de la date 3"/>
          <p:cNvSpPr txBox="1">
            <a:spLocks/>
          </p:cNvSpPr>
          <p:nvPr userDrawn="1"/>
        </p:nvSpPr>
        <p:spPr>
          <a:xfrm>
            <a:off x="6275387" y="6505724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ctr" defTabSz="914400" rtl="0" eaLnBrk="1" latinLnBrk="0" hangingPunct="1">
              <a:defRPr sz="8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sr-Latn-RS" smtClean="0">
                <a:solidFill>
                  <a:schemeClr val="tx2"/>
                </a:solidFill>
              </a:rPr>
              <a:t>27 - 30. novembar 2014.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XIII godišnja konferencija polaznika Istraživačke stanice Petnica</a:t>
            </a:r>
            <a:endParaRPr lang="fr-FR" dirty="0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216286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4" y="2216286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sr-Latn-RS" smtClean="0"/>
              <a:t>"Korak u nauku"</a:t>
            </a:r>
            <a:endParaRPr lang="fr-FR" dirty="0"/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593450" y="4589223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r-FR" dirty="0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4657140" y="4589223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2938" y="3902472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4756632" y="3902472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4817934" y="1570038"/>
            <a:ext cx="3591053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spcBef>
                <a:spcPts val="1500"/>
              </a:spcBef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1500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spcBef>
                <a:spcPts val="15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XIII godišnja konferencija polaznika Istraživačke stanice Petnica</a:t>
            </a:r>
            <a:endParaRPr lang="fr-FR" dirty="0"/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108075" y="2917203"/>
            <a:ext cx="2732088" cy="243998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sr-Latn-RS" smtClean="0"/>
              <a:t>"Korak u nauku"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037045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38188" y="1570038"/>
            <a:ext cx="2340000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3397210" y="1570038"/>
            <a:ext cx="2340000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6068988" y="1570038"/>
            <a:ext cx="234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732120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2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34109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4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60678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5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XIII godišnja konferencija polaznika Istraživačke stanice Petnica</a:t>
            </a:r>
            <a:endParaRPr lang="fr-FR" dirty="0"/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sr-Latn-RS" smtClean="0"/>
              <a:t>"Korak u nauku"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8806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5857336" y="1570038"/>
            <a:ext cx="2551652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40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737726" y="1570038"/>
            <a:ext cx="4283537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200000"/>
              <a:buFontTx/>
              <a:buBlip>
                <a:blip r:embed="rId3"/>
              </a:buBlip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 typeface="Lucida Grande"/>
              <a:buChar char="&gt;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32" name="Espace réservé du pied de page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XIII godišnja konferencija polaznika Istraživačke stanice Petnica</a:t>
            </a: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sr-Latn-RS" smtClean="0"/>
              <a:t>"Korak u nauku"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453357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4390" y="6511776"/>
            <a:ext cx="285855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XIII </a:t>
            </a:r>
            <a:r>
              <a:rPr lang="fr-FR" dirty="0" err="1" smtClean="0"/>
              <a:t>godišnja</a:t>
            </a:r>
            <a:r>
              <a:rPr lang="fr-FR" dirty="0" smtClean="0"/>
              <a:t> </a:t>
            </a:r>
            <a:r>
              <a:rPr lang="fr-FR" dirty="0" err="1" smtClean="0"/>
              <a:t>konferencija</a:t>
            </a:r>
            <a:r>
              <a:rPr lang="fr-FR" dirty="0" smtClean="0"/>
              <a:t> </a:t>
            </a:r>
            <a:r>
              <a:rPr lang="fr-FR" dirty="0" err="1" smtClean="0"/>
              <a:t>polaznika</a:t>
            </a:r>
            <a:r>
              <a:rPr lang="fr-FR" dirty="0" smtClean="0"/>
              <a:t> </a:t>
            </a:r>
            <a:r>
              <a:rPr lang="fr-FR" dirty="0" err="1" smtClean="0"/>
              <a:t>Istraživačke</a:t>
            </a:r>
            <a:r>
              <a:rPr lang="fr-FR" dirty="0" smtClean="0"/>
              <a:t> </a:t>
            </a:r>
            <a:r>
              <a:rPr lang="fr-FR" dirty="0" err="1" smtClean="0"/>
              <a:t>stanice</a:t>
            </a:r>
            <a:r>
              <a:rPr lang="fr-FR" dirty="0" smtClean="0"/>
              <a:t> </a:t>
            </a:r>
            <a:r>
              <a:rPr lang="fr-FR" dirty="0" err="1" smtClean="0"/>
              <a:t>Petnica</a:t>
            </a:r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sr-Latn-RS" smtClean="0"/>
              <a:t>"Korak u nauku"</a:t>
            </a:r>
            <a:endParaRPr lang="fr-FR" dirty="0"/>
          </a:p>
        </p:txBody>
      </p:sp>
      <p:sp>
        <p:nvSpPr>
          <p:cNvPr id="10" name="Espace réservé de la date 3"/>
          <p:cNvSpPr txBox="1">
            <a:spLocks/>
          </p:cNvSpPr>
          <p:nvPr userDrawn="1"/>
        </p:nvSpPr>
        <p:spPr>
          <a:xfrm>
            <a:off x="6275387" y="6505724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ctr" defTabSz="914400" rtl="0" eaLnBrk="1" latinLnBrk="0" hangingPunct="1">
              <a:defRPr sz="8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sr-Latn-RS" smtClean="0">
                <a:solidFill>
                  <a:schemeClr val="tx2"/>
                </a:solidFill>
              </a:rPr>
              <a:t>27 - 30. novembar 2014.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9714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71600" y="2692170"/>
            <a:ext cx="7200849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233572" y="4742396"/>
            <a:ext cx="614674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79900" y="692696"/>
            <a:ext cx="4521200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5686425" y="2276872"/>
            <a:ext cx="311467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-21516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5432612" y="6449077"/>
            <a:ext cx="2834637" cy="3984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100" b="1">
                <a:solidFill>
                  <a:srgbClr val="004893"/>
                </a:solidFill>
                <a:latin typeface="Arial" pitchFamily="34" charset="0"/>
                <a:cs typeface="Arial" pitchFamily="34" charset="0"/>
              </a:defRPr>
            </a:lvl1pPr>
            <a:lvl2pPr marL="0" indent="0" algn="r">
              <a:buFontTx/>
              <a:buNone/>
              <a:defRPr sz="12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2pPr>
            <a:lvl3pPr marL="0" indent="0" algn="r">
              <a:buFontTx/>
              <a:buNone/>
              <a:defRPr sz="10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3pPr>
            <a:lvl4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4pPr>
            <a:lvl5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Cliquez pour modifier le texte du masque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4495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sr-Latn-RS" smtClean="0"/>
              <a:t>"Korak u nauku"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4390" y="6511776"/>
            <a:ext cx="285855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XIII </a:t>
            </a:r>
            <a:r>
              <a:rPr lang="fr-FR" dirty="0" err="1" smtClean="0"/>
              <a:t>godišnja</a:t>
            </a:r>
            <a:r>
              <a:rPr lang="fr-FR" dirty="0" smtClean="0"/>
              <a:t> </a:t>
            </a:r>
            <a:r>
              <a:rPr lang="fr-FR" dirty="0" err="1" smtClean="0"/>
              <a:t>konferencija</a:t>
            </a:r>
            <a:r>
              <a:rPr lang="fr-FR" dirty="0" smtClean="0"/>
              <a:t> </a:t>
            </a:r>
            <a:r>
              <a:rPr lang="fr-FR" dirty="0" err="1" smtClean="0"/>
              <a:t>polaznika</a:t>
            </a:r>
            <a:r>
              <a:rPr lang="fr-FR" dirty="0" smtClean="0"/>
              <a:t> </a:t>
            </a:r>
            <a:r>
              <a:rPr lang="fr-FR" dirty="0" err="1" smtClean="0"/>
              <a:t>Istraživačke</a:t>
            </a:r>
            <a:r>
              <a:rPr lang="fr-FR" dirty="0" smtClean="0"/>
              <a:t> </a:t>
            </a:r>
            <a:r>
              <a:rPr lang="fr-FR" dirty="0" err="1" smtClean="0"/>
              <a:t>stanice</a:t>
            </a:r>
            <a:r>
              <a:rPr lang="fr-FR" dirty="0" smtClean="0"/>
              <a:t> </a:t>
            </a:r>
            <a:r>
              <a:rPr lang="fr-FR" dirty="0" err="1" smtClean="0"/>
              <a:t>Petnica</a:t>
            </a:r>
            <a:endParaRPr lang="fr-FR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sr-Latn-RS" smtClean="0"/>
              <a:t>"Korak u nauku"</a:t>
            </a:r>
            <a:endParaRPr lang="fr-FR" dirty="0"/>
          </a:p>
        </p:txBody>
      </p:sp>
      <p:sp>
        <p:nvSpPr>
          <p:cNvPr id="11" name="Espace réservé de la date 3"/>
          <p:cNvSpPr txBox="1">
            <a:spLocks/>
          </p:cNvSpPr>
          <p:nvPr userDrawn="1"/>
        </p:nvSpPr>
        <p:spPr>
          <a:xfrm>
            <a:off x="6275387" y="6505724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ctr" defTabSz="914400" rtl="0" eaLnBrk="1" latinLnBrk="0" hangingPunct="1">
              <a:defRPr sz="8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sr-Latn-RS" smtClean="0">
                <a:solidFill>
                  <a:schemeClr val="tx2"/>
                </a:solidFill>
              </a:rPr>
              <a:t>27 - 30. novembar 2014.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0" y="1104900"/>
            <a:ext cx="4223393" cy="4916387"/>
          </a:xfrm>
        </p:spPr>
        <p:txBody>
          <a:bodyPr anchor="ctr" anchorCtr="0"/>
          <a:lstStyle>
            <a:lvl1pPr marL="534988" indent="-534988">
              <a:spcBef>
                <a:spcPts val="20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200" b="0">
                <a:solidFill>
                  <a:srgbClr val="004563"/>
                </a:solidFill>
                <a:latin typeface="Century Gothic" pitchFamily="34" charset="0"/>
              </a:defRPr>
            </a:lvl2pPr>
            <a:lvl3pPr marL="180975" indent="-180975">
              <a:buClr>
                <a:srgbClr val="004563"/>
              </a:buClr>
              <a:defRPr sz="1200" b="1">
                <a:latin typeface="Century Gothic" pitchFamily="34" charset="0"/>
              </a:defRPr>
            </a:lvl3pPr>
            <a:lvl4pPr marL="180975" indent="0">
              <a:defRPr sz="1200">
                <a:latin typeface="Century Gothic" pitchFamily="34" charset="0"/>
              </a:defRPr>
            </a:lvl4pPr>
            <a:lvl5pPr marL="361950" indent="-180975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7061843" y="1100205"/>
            <a:ext cx="571997" cy="4916387"/>
          </a:xfrm>
        </p:spPr>
        <p:txBody>
          <a:bodyPr anchor="ctr" anchorCtr="0"/>
          <a:lstStyle>
            <a:lvl1pPr marL="534988" indent="-534988" algn="r">
              <a:spcBef>
                <a:spcPts val="20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  <a:latin typeface="Century Gothic" pitchFamily="34" charset="0"/>
              </a:defRPr>
            </a:lvl2pPr>
            <a:lvl3pPr marL="180975" indent="-180975" algn="r">
              <a:buClr>
                <a:schemeClr val="tx2"/>
              </a:buClr>
              <a:defRPr sz="1200" b="1">
                <a:latin typeface="Century Gothic" pitchFamily="34" charset="0"/>
              </a:defRPr>
            </a:lvl3pPr>
            <a:lvl4pPr marL="180975" indent="0" algn="r">
              <a:defRPr sz="1200">
                <a:latin typeface="Century Gothic" pitchFamily="34" charset="0"/>
              </a:defRPr>
            </a:lvl4pPr>
            <a:lvl5pPr marL="361950" indent="-180975" algn="r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XIII godišnja konferencija polaznika Istraživačke stanice Petnica</a:t>
            </a:r>
            <a:endParaRPr lang="fr-FR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sr-Latn-RS" smtClean="0"/>
              <a:t>"Korak u nauku"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52923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738188" y="1570037"/>
            <a:ext cx="7670799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 smtClean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4390" y="6511776"/>
            <a:ext cx="285855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XIII </a:t>
            </a:r>
            <a:r>
              <a:rPr lang="fr-FR" dirty="0" err="1" smtClean="0"/>
              <a:t>godišnja</a:t>
            </a:r>
            <a:r>
              <a:rPr lang="fr-FR" dirty="0" smtClean="0"/>
              <a:t> </a:t>
            </a:r>
            <a:r>
              <a:rPr lang="fr-FR" dirty="0" err="1" smtClean="0"/>
              <a:t>konferencija</a:t>
            </a:r>
            <a:r>
              <a:rPr lang="fr-FR" dirty="0" smtClean="0"/>
              <a:t> </a:t>
            </a:r>
            <a:r>
              <a:rPr lang="fr-FR" dirty="0" err="1" smtClean="0"/>
              <a:t>polaznika</a:t>
            </a:r>
            <a:r>
              <a:rPr lang="fr-FR" dirty="0" smtClean="0"/>
              <a:t> </a:t>
            </a:r>
            <a:r>
              <a:rPr lang="fr-FR" dirty="0" err="1" smtClean="0"/>
              <a:t>Istraživačke</a:t>
            </a:r>
            <a:r>
              <a:rPr lang="fr-FR" dirty="0" smtClean="0"/>
              <a:t> </a:t>
            </a:r>
            <a:r>
              <a:rPr lang="fr-FR" dirty="0" err="1" smtClean="0"/>
              <a:t>stanice</a:t>
            </a:r>
            <a:r>
              <a:rPr lang="fr-FR" dirty="0" smtClean="0"/>
              <a:t> </a:t>
            </a:r>
            <a:r>
              <a:rPr lang="fr-FR" dirty="0" err="1" smtClean="0"/>
              <a:t>Petnica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sr-Latn-RS" smtClean="0"/>
              <a:t>"Korak u nauku"</a:t>
            </a:r>
            <a:endParaRPr lang="fr-FR" dirty="0"/>
          </a:p>
        </p:txBody>
      </p:sp>
      <p:sp>
        <p:nvSpPr>
          <p:cNvPr id="16" name="Espace réservé de la date 3"/>
          <p:cNvSpPr txBox="1">
            <a:spLocks/>
          </p:cNvSpPr>
          <p:nvPr userDrawn="1"/>
        </p:nvSpPr>
        <p:spPr>
          <a:xfrm>
            <a:off x="6275387" y="6505724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ctr" defTabSz="914400" rtl="0" eaLnBrk="1" latinLnBrk="0" hangingPunct="1">
              <a:defRPr sz="8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sr-Latn-RS" smtClean="0">
                <a:solidFill>
                  <a:schemeClr val="tx2"/>
                </a:solidFill>
              </a:rPr>
              <a:t>27 - 30. novembar 2014.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XIII godišnja konferencija polaznika Istraživačke stanice Petnica</a:t>
            </a:r>
            <a:endParaRPr lang="fr-FR" dirty="0"/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736600" y="2224088"/>
            <a:ext cx="7672388" cy="3816350"/>
          </a:xfrm>
        </p:spPr>
        <p:txBody>
          <a:bodyPr>
            <a:normAutofit/>
          </a:bodyPr>
          <a:lstStyle>
            <a:lvl1pPr>
              <a:buFontTx/>
              <a:buNone/>
              <a:defRPr sz="1400"/>
            </a:lvl1pPr>
          </a:lstStyle>
          <a:p>
            <a:r>
              <a:rPr lang="en-US" smtClean="0"/>
              <a:t>Click icon to add table</a:t>
            </a: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sr-Latn-RS" smtClean="0"/>
              <a:t>"Korak u nauku"</a:t>
            </a:r>
            <a:endParaRPr lang="fr-FR" dirty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XIII godišnja konferencija polaznika Istraživačke stanice Petnica</a:t>
            </a:r>
            <a:endParaRPr lang="fr-FR" dirty="0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220426"/>
            <a:ext cx="3757613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4" y="2220426"/>
            <a:ext cx="3757613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sr-Latn-RS" smtClean="0"/>
              <a:t>"Korak u nauku"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27695" y="331681"/>
            <a:ext cx="7681293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1868" y="1562999"/>
            <a:ext cx="7667119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4390" y="6511776"/>
            <a:ext cx="285855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XIII </a:t>
            </a:r>
            <a:r>
              <a:rPr lang="fr-FR" dirty="0" err="1" smtClean="0"/>
              <a:t>godišnja</a:t>
            </a:r>
            <a:r>
              <a:rPr lang="fr-FR" dirty="0" smtClean="0"/>
              <a:t> </a:t>
            </a:r>
            <a:r>
              <a:rPr lang="fr-FR" dirty="0" err="1" smtClean="0"/>
              <a:t>konferencija</a:t>
            </a:r>
            <a:r>
              <a:rPr lang="fr-FR" dirty="0" smtClean="0"/>
              <a:t> </a:t>
            </a:r>
            <a:r>
              <a:rPr lang="fr-FR" dirty="0" err="1" smtClean="0"/>
              <a:t>polaznika</a:t>
            </a:r>
            <a:r>
              <a:rPr lang="fr-FR" dirty="0" smtClean="0"/>
              <a:t> </a:t>
            </a:r>
            <a:r>
              <a:rPr lang="fr-FR" dirty="0" err="1" smtClean="0"/>
              <a:t>Istraživačke</a:t>
            </a:r>
            <a:r>
              <a:rPr lang="fr-FR" dirty="0" smtClean="0"/>
              <a:t> </a:t>
            </a:r>
            <a:r>
              <a:rPr lang="fr-FR" dirty="0" err="1" smtClean="0"/>
              <a:t>stanice</a:t>
            </a:r>
            <a:r>
              <a:rPr lang="fr-FR" dirty="0" smtClean="0"/>
              <a:t> </a:t>
            </a:r>
            <a:r>
              <a:rPr lang="fr-FR" dirty="0" err="1" smtClean="0"/>
              <a:t>Petnica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266700" y="6478376"/>
            <a:ext cx="7992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727695" y="735475"/>
            <a:ext cx="7681293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54421" y="6508750"/>
            <a:ext cx="48709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sr-Latn-RS" smtClean="0"/>
              <a:t>"Korak u nauku"</a:t>
            </a:r>
            <a:endParaRPr lang="fr-FR" dirty="0"/>
          </a:p>
        </p:txBody>
      </p:sp>
      <p:sp>
        <p:nvSpPr>
          <p:cNvPr id="11" name="Espace réservé de la date 3"/>
          <p:cNvSpPr txBox="1">
            <a:spLocks/>
          </p:cNvSpPr>
          <p:nvPr userDrawn="1"/>
        </p:nvSpPr>
        <p:spPr>
          <a:xfrm>
            <a:off x="6275387" y="6505724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ctr" defTabSz="914400" rtl="0" eaLnBrk="1" latinLnBrk="0" hangingPunct="1">
              <a:defRPr sz="8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sr-Latn-RS" smtClean="0">
                <a:solidFill>
                  <a:schemeClr val="tx2"/>
                </a:solidFill>
              </a:rPr>
              <a:t>27 - 30. novembar 2014.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508583" y="331681"/>
            <a:ext cx="502252" cy="71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1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49" r:id="rId2"/>
    <p:sldLayoutId id="2147483766" r:id="rId3"/>
    <p:sldLayoutId id="2147483767" r:id="rId4"/>
    <p:sldLayoutId id="2147483768" r:id="rId5"/>
    <p:sldLayoutId id="2147483770" r:id="rId6"/>
    <p:sldLayoutId id="2147483754" r:id="rId7"/>
    <p:sldLayoutId id="2147483771" r:id="rId8"/>
    <p:sldLayoutId id="2147483753" r:id="rId9"/>
    <p:sldLayoutId id="2147483773" r:id="rId10"/>
    <p:sldLayoutId id="2147483763" r:id="rId11"/>
    <p:sldLayoutId id="2147483755" r:id="rId12"/>
    <p:sldLayoutId id="2147483756" r:id="rId13"/>
    <p:sldLayoutId id="2147483762" r:id="rId14"/>
  </p:sldLayoutIdLst>
  <p:transition>
    <p:fade/>
  </p:transition>
  <p:hf hdr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17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Upoređivanje</a:t>
            </a:r>
            <a:r>
              <a:rPr lang="en-GB" dirty="0"/>
              <a:t> </a:t>
            </a:r>
            <a:r>
              <a:rPr lang="en-GB" dirty="0" err="1"/>
              <a:t>efikasnosti</a:t>
            </a:r>
            <a:r>
              <a:rPr lang="en-GB" dirty="0"/>
              <a:t> </a:t>
            </a:r>
            <a:r>
              <a:rPr lang="en-GB" dirty="0" err="1"/>
              <a:t>algoritama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snalaženje</a:t>
            </a:r>
            <a:r>
              <a:rPr lang="en-GB" dirty="0"/>
              <a:t> u </a:t>
            </a:r>
            <a:r>
              <a:rPr lang="en-GB" dirty="0" err="1"/>
              <a:t>lavirintu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Nikola Jovanović (1996), </a:t>
            </a:r>
            <a:r>
              <a:rPr lang="fr-FR" dirty="0" err="1"/>
              <a:t>seminar</a:t>
            </a:r>
            <a:r>
              <a:rPr lang="fr-FR" dirty="0"/>
              <a:t> </a:t>
            </a:r>
            <a:r>
              <a:rPr lang="fr-FR" dirty="0" err="1"/>
              <a:t>računarstva</a:t>
            </a:r>
            <a:endParaRPr lang="fr-FR" dirty="0"/>
          </a:p>
          <a:p>
            <a:r>
              <a:rPr lang="fr-FR" dirty="0"/>
              <a:t>IV </a:t>
            </a:r>
            <a:r>
              <a:rPr lang="fr-FR" dirty="0" err="1"/>
              <a:t>razred</a:t>
            </a:r>
            <a:r>
              <a:rPr lang="fr-FR" dirty="0"/>
              <a:t>, </a:t>
            </a:r>
            <a:r>
              <a:rPr lang="fr-FR" dirty="0" err="1"/>
              <a:t>Deveta</a:t>
            </a:r>
            <a:r>
              <a:rPr lang="fr-FR" dirty="0"/>
              <a:t> </a:t>
            </a:r>
            <a:r>
              <a:rPr lang="fr-FR" dirty="0" err="1"/>
              <a:t>gimnazija</a:t>
            </a:r>
            <a:r>
              <a:rPr lang="fr-FR" dirty="0"/>
              <a:t> „Mihailo </a:t>
            </a:r>
            <a:r>
              <a:rPr lang="fr-FR" dirty="0" err="1"/>
              <a:t>Petrović</a:t>
            </a:r>
            <a:r>
              <a:rPr lang="fr-FR" dirty="0"/>
              <a:t> – </a:t>
            </a:r>
            <a:r>
              <a:rPr lang="fr-FR" dirty="0" err="1"/>
              <a:t>Alas</a:t>
            </a:r>
            <a:r>
              <a:rPr lang="fr-FR" dirty="0"/>
              <a:t>“, Beograd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355194" y="6504495"/>
            <a:ext cx="2133600" cy="217823"/>
          </a:xfrm>
        </p:spPr>
        <p:txBody>
          <a:bodyPr/>
          <a:lstStyle/>
          <a:p>
            <a:pPr algn="l"/>
            <a:r>
              <a:rPr lang="sr-Latn-RS" smtClean="0"/>
              <a:t>"Korak u nauku"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6633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b="1" dirty="0" smtClean="0">
                <a:solidFill>
                  <a:srgbClr val="004563"/>
                </a:solidFill>
                <a:cs typeface="Arial" pitchFamily="34" charset="0"/>
              </a:rPr>
              <a:t>Zaključci</a:t>
            </a:r>
            <a:endParaRPr lang="sr-Latn-R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24390" y="6511776"/>
            <a:ext cx="2858550" cy="214797"/>
          </a:xfrm>
        </p:spPr>
        <p:txBody>
          <a:bodyPr/>
          <a:lstStyle/>
          <a:p>
            <a:r>
              <a:rPr lang="fr-FR" smtClean="0"/>
              <a:t>XIII godišnja konferencija polaznika Istraživačke stanice Petnica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27075" y="1514530"/>
            <a:ext cx="7757706" cy="39612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787498" indent="-787498" algn="l" defTabSz="1259997" rtl="0" eaLnBrk="1" latinLnBrk="0" hangingPunct="1">
              <a:spcBef>
                <a:spcPct val="20000"/>
              </a:spcBef>
              <a:buSzPct val="120000"/>
              <a:buFontTx/>
              <a:buBlip>
                <a:blip r:embed="rId2"/>
              </a:buBlip>
              <a:defRPr sz="496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2047496" indent="-787498" algn="l" defTabSz="1259997" rtl="0" eaLnBrk="1" latinLnBrk="0" hangingPunct="1">
              <a:spcBef>
                <a:spcPct val="200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  <a:defRPr sz="4409" b="1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2pPr>
            <a:lvl3pPr marL="2970620" indent="-450625" algn="l" defTabSz="1259997" rtl="0" eaLnBrk="1" latinLnBrk="0" hangingPunct="1">
              <a:spcBef>
                <a:spcPct val="200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3858" i="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3pPr>
            <a:lvl4pPr marL="1736873" indent="0" algn="l" defTabSz="1259997" rtl="0" eaLnBrk="1" latinLnBrk="0" hangingPunct="1">
              <a:spcBef>
                <a:spcPct val="20000"/>
              </a:spcBef>
              <a:buFontTx/>
              <a:buNone/>
              <a:defRPr sz="4409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209372" indent="-472499" algn="l" defTabSz="1259997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3858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6929986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189984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49981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09979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spcBef>
                <a:spcPts val="600"/>
              </a:spcBef>
            </a:pPr>
            <a:r>
              <a:rPr lang="sr-Latn-RS" sz="1400" dirty="0" smtClean="0"/>
              <a:t>Za </a:t>
            </a:r>
            <a:r>
              <a:rPr lang="sr-Latn-RS" sz="1400" dirty="0"/>
              <a:t>lavirinte male površine intuitivni algoritam ima veoma blisku efikanost optimalnom </a:t>
            </a:r>
            <a:r>
              <a:rPr lang="sr-Latn-RS" sz="1400" dirty="0" smtClean="0"/>
              <a:t>rešenju (A*), </a:t>
            </a:r>
            <a:r>
              <a:rPr lang="sr-Latn-RS" sz="1400" dirty="0"/>
              <a:t>dok je težeći algoritam nešto </a:t>
            </a:r>
            <a:r>
              <a:rPr lang="sr-Latn-RS" sz="1400" dirty="0" smtClean="0"/>
              <a:t>lošiji</a:t>
            </a:r>
            <a:r>
              <a:rPr lang="sr-Latn-RS" sz="1400" dirty="0"/>
              <a:t> </a:t>
            </a:r>
            <a:r>
              <a:rPr lang="sr-Latn-RS" sz="1400" dirty="0" smtClean="0"/>
              <a:t>a nasumični najlošiji.</a:t>
            </a:r>
          </a:p>
          <a:p>
            <a:pPr marL="361950" indent="-361950">
              <a:spcBef>
                <a:spcPts val="600"/>
              </a:spcBef>
            </a:pPr>
            <a:r>
              <a:rPr lang="sr-Latn-RS" sz="1400" dirty="0" smtClean="0"/>
              <a:t>Intuitivni </a:t>
            </a:r>
            <a:r>
              <a:rPr lang="sr-Latn-RS" sz="1400" dirty="0"/>
              <a:t>algoritam dobija najveću prednost u potezu kada cilj ulazi u vidokrug agenta. Tada više nije potrebno da se primenjuje ceo algoritam, već se koristi A* da bi se izračunala preostala udaljenost od cilja</a:t>
            </a:r>
            <a:r>
              <a:rPr lang="sr-Latn-RS" sz="1400" dirty="0" smtClean="0"/>
              <a:t>.</a:t>
            </a:r>
          </a:p>
          <a:p>
            <a:pPr marL="361950" indent="-361950">
              <a:spcBef>
                <a:spcPts val="600"/>
              </a:spcBef>
            </a:pPr>
            <a:r>
              <a:rPr lang="sr-Latn-RS" sz="1400" dirty="0" smtClean="0"/>
              <a:t>Male </a:t>
            </a:r>
            <a:r>
              <a:rPr lang="sr-Latn-RS" sz="1400" dirty="0"/>
              <a:t>razlike između efikasnosti intuitivnog algoritma za različite dužine vidokruga upravo posledica toga da je korist od vidokruga najviše izražena na kraju simulacije. </a:t>
            </a:r>
            <a:endParaRPr lang="sr-Latn-RS" sz="1400" dirty="0" smtClean="0"/>
          </a:p>
          <a:p>
            <a:pPr marL="361950" indent="-361950">
              <a:spcBef>
                <a:spcPts val="600"/>
              </a:spcBef>
            </a:pPr>
            <a:r>
              <a:rPr lang="sr-Latn-RS" sz="1400" dirty="0"/>
              <a:t>Za uslove koji su korišćeni u eksperimentu, svi algoritmi su pokazali zanemarljive razlike u efikasnosti pri testiranju sa različitim načinima generisanja lavirinta</a:t>
            </a:r>
            <a:r>
              <a:rPr lang="sr-Latn-RS" sz="1400" dirty="0" smtClean="0"/>
              <a:t>.</a:t>
            </a:r>
          </a:p>
          <a:p>
            <a:pPr marL="361950" indent="-361950"/>
            <a:endParaRPr lang="sr-Latn-RS" sz="1400" dirty="0"/>
          </a:p>
          <a:p>
            <a:pPr marL="361950" indent="-361950"/>
            <a:r>
              <a:rPr lang="sr-Latn-RS" sz="1400" dirty="0" smtClean="0"/>
              <a:t>U </a:t>
            </a:r>
            <a:r>
              <a:rPr lang="sr-Latn-RS" sz="1400" dirty="0"/>
              <a:t>narednim fazama istraživanja, eksperiment je moguće proširiti </a:t>
            </a:r>
            <a:r>
              <a:rPr lang="sr-Latn-RS" sz="1400" dirty="0" smtClean="0"/>
              <a:t>uzimajući u obzir:</a:t>
            </a:r>
            <a:endParaRPr lang="sr-Latn-RS" sz="1400" dirty="0"/>
          </a:p>
          <a:p>
            <a:pPr marL="1073150" lvl="1" indent="-446088"/>
            <a:r>
              <a:rPr lang="sr-Latn-RS" sz="1400" dirty="0" smtClean="0"/>
              <a:t>lavirinte </a:t>
            </a:r>
            <a:r>
              <a:rPr lang="sr-Latn-RS" sz="1400" dirty="0"/>
              <a:t>većih površina,</a:t>
            </a:r>
          </a:p>
          <a:p>
            <a:pPr marL="1073150" lvl="1" indent="-446088"/>
            <a:r>
              <a:rPr lang="sr-Latn-RS" sz="1400" dirty="0" smtClean="0"/>
              <a:t>lavirinte </a:t>
            </a:r>
            <a:r>
              <a:rPr lang="sr-Latn-RS" sz="1400" dirty="0"/>
              <a:t>različitih </a:t>
            </a:r>
            <a:r>
              <a:rPr lang="sr-Latn-RS" sz="1400" dirty="0" smtClean="0"/>
              <a:t>odnosa </a:t>
            </a:r>
            <a:r>
              <a:rPr lang="sr-Latn-RS" sz="1400" dirty="0"/>
              <a:t>dužina stranica,</a:t>
            </a:r>
          </a:p>
          <a:p>
            <a:pPr marL="1073150" lvl="1" indent="-446088"/>
            <a:r>
              <a:rPr lang="sr-Latn-RS" sz="1400" dirty="0" smtClean="0"/>
              <a:t>više </a:t>
            </a:r>
            <a:r>
              <a:rPr lang="sr-Latn-RS" sz="1400" dirty="0"/>
              <a:t>algoritama za </a:t>
            </a:r>
            <a:r>
              <a:rPr lang="sr-Latn-RS" sz="1400" dirty="0" smtClean="0"/>
              <a:t>pronalaženje puta.</a:t>
            </a:r>
            <a:endParaRPr lang="sr-Latn-RS" sz="1400" dirty="0"/>
          </a:p>
          <a:p>
            <a:endParaRPr lang="sr-Latn-R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10</a:t>
            </a:fld>
            <a:r>
              <a:rPr lang="fr-FR" smtClean="0"/>
              <a:t>   |  </a:t>
            </a:r>
            <a:endParaRPr lang="fr-F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</p:spPr>
        <p:txBody>
          <a:bodyPr/>
          <a:lstStyle/>
          <a:p>
            <a:r>
              <a:rPr lang="sr-Latn-RS" smtClean="0"/>
              <a:t>"Korak u nauku"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8230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Hvala na pažnji</a:t>
            </a:r>
            <a:endParaRPr lang="sr-Latn-R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37845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Uvod</a:t>
            </a:r>
            <a:endParaRPr lang="sr-Latn-R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390" y="6511776"/>
            <a:ext cx="2858550" cy="214797"/>
          </a:xfrm>
        </p:spPr>
        <p:txBody>
          <a:bodyPr/>
          <a:lstStyle/>
          <a:p>
            <a:r>
              <a:rPr lang="fr-FR" dirty="0" smtClean="0"/>
              <a:t>XIII </a:t>
            </a:r>
            <a:r>
              <a:rPr lang="fr-FR" dirty="0" err="1" smtClean="0"/>
              <a:t>godišnja</a:t>
            </a:r>
            <a:r>
              <a:rPr lang="fr-FR" dirty="0" smtClean="0"/>
              <a:t> </a:t>
            </a:r>
            <a:r>
              <a:rPr lang="fr-FR" dirty="0" err="1" smtClean="0"/>
              <a:t>konferencija</a:t>
            </a:r>
            <a:r>
              <a:rPr lang="fr-FR" dirty="0" smtClean="0"/>
              <a:t> </a:t>
            </a:r>
            <a:r>
              <a:rPr lang="fr-FR" dirty="0" err="1" smtClean="0"/>
              <a:t>polaznika</a:t>
            </a:r>
            <a:r>
              <a:rPr lang="fr-FR" dirty="0" smtClean="0"/>
              <a:t> </a:t>
            </a:r>
            <a:r>
              <a:rPr lang="fr-FR" dirty="0" err="1" smtClean="0"/>
              <a:t>Istraživačke</a:t>
            </a:r>
            <a:r>
              <a:rPr lang="fr-FR" dirty="0" smtClean="0"/>
              <a:t> </a:t>
            </a:r>
            <a:r>
              <a:rPr lang="fr-FR" dirty="0" err="1" smtClean="0"/>
              <a:t>stanice</a:t>
            </a:r>
            <a:r>
              <a:rPr lang="fr-FR" dirty="0" smtClean="0"/>
              <a:t> </a:t>
            </a:r>
            <a:r>
              <a:rPr lang="fr-FR" dirty="0" err="1" smtClean="0"/>
              <a:t>Petnica</a:t>
            </a:r>
            <a:endParaRPr lang="fr-FR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727075" y="1567011"/>
            <a:ext cx="7814376" cy="4410360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787498" indent="-787498" algn="l" defTabSz="1259997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sz="496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2047496" indent="-787498" algn="l" defTabSz="1259997" rtl="0" eaLnBrk="1" latinLnBrk="0" hangingPunct="1">
              <a:spcBef>
                <a:spcPct val="200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  <a:defRPr sz="4409" b="1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2pPr>
            <a:lvl3pPr marL="2970620" indent="-450625" algn="l" defTabSz="1259997" rtl="0" eaLnBrk="1" latinLnBrk="0" hangingPunct="1">
              <a:spcBef>
                <a:spcPct val="200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3858" i="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3pPr>
            <a:lvl4pPr marL="1736873" indent="0" algn="l" defTabSz="1259997" rtl="0" eaLnBrk="1" latinLnBrk="0" hangingPunct="1">
              <a:spcBef>
                <a:spcPct val="20000"/>
              </a:spcBef>
              <a:buFontTx/>
              <a:buNone/>
              <a:defRPr sz="4409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209372" indent="-472499" algn="l" defTabSz="1259997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3858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6929986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189984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49981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09979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spcBef>
                <a:spcPts val="600"/>
              </a:spcBef>
            </a:pPr>
            <a:r>
              <a:rPr lang="sr-Latn-RS" sz="1800" dirty="0" smtClean="0"/>
              <a:t>Lavirinti </a:t>
            </a:r>
            <a:r>
              <a:rPr lang="sr-Latn-RS" sz="1800" dirty="0" smtClean="0"/>
              <a:t>su od davnina bili predmet ljudskog razmišljanja i divljenja. U mitologiji su predstavljali zadatke sa kojima su u koštac mogli da se uhvate samo najrazboritiji heroji. Međutim danas možemo olakšati sebi posao i pustiti računar da nam nađe put, dajući mu potrebne informacije.</a:t>
            </a:r>
          </a:p>
          <a:p>
            <a:pPr marL="361950" indent="-361950">
              <a:spcBef>
                <a:spcPts val="600"/>
              </a:spcBef>
            </a:pPr>
            <a:r>
              <a:rPr lang="sr-Latn-RS" sz="1800" dirty="0" smtClean="0"/>
              <a:t>U kontekstu ovog rada</a:t>
            </a:r>
            <a:r>
              <a:rPr lang="sr-Latn-RS" sz="2400" b="1" i="1" dirty="0" smtClean="0">
                <a:solidFill>
                  <a:schemeClr val="accent2"/>
                </a:solidFill>
              </a:rPr>
              <a:t> lavirint </a:t>
            </a:r>
            <a:r>
              <a:rPr lang="sr-Latn-RS" sz="1800" dirty="0" smtClean="0"/>
              <a:t>je prostor ispunjen preprekama koje su ili nepremostive ili usporavaju kretanje. Njega je moguće predstaviti celobrojnom matricom, gde element matrice određuje stepen prohodnosti na datoj poziciji u prostoru.</a:t>
            </a:r>
          </a:p>
          <a:p>
            <a:pPr marL="361950" indent="-361950">
              <a:spcBef>
                <a:spcPts val="600"/>
              </a:spcBef>
              <a:tabLst>
                <a:tab pos="361950" algn="l"/>
              </a:tabLst>
            </a:pPr>
            <a:r>
              <a:rPr lang="sr-Latn-RS" sz="1800" dirty="0" smtClean="0"/>
              <a:t>U našem slučaju imamo agenta koji želi da dođe od polja A do polja B u laviintu, za šta može koristiti različite algoritme.</a:t>
            </a:r>
          </a:p>
          <a:p>
            <a:pPr marL="361950" indent="-361950">
              <a:spcBef>
                <a:spcPts val="600"/>
              </a:spcBef>
            </a:pPr>
            <a:r>
              <a:rPr lang="sr-Latn-RS" sz="1800" dirty="0" smtClean="0"/>
              <a:t>Informacije o konfiguraciji celog lavirinta nisu uvek dostupne. Agent koji se kreće po lavirintu može da vidi ceo lavirint, ili može imati različite načine otkrivanja lavirinta, na primer vidi teren samo u određenom vidokrugu ili se samo kreće po lavirintu i pamti pređena polja.</a:t>
            </a:r>
          </a:p>
          <a:p>
            <a:pPr marL="361950" indent="-361950">
              <a:spcBef>
                <a:spcPts val="600"/>
              </a:spcBef>
            </a:pPr>
            <a:r>
              <a:rPr lang="sr-Latn-RS" sz="1800" dirty="0" smtClean="0"/>
              <a:t>Zbog toga se u ovom radu upoređuju efikasnosti 4 algoritma. To su A*, slučajni, težeći i intuitivni algoritam.</a:t>
            </a:r>
          </a:p>
          <a:p>
            <a:pPr marL="361950" indent="-361950">
              <a:spcBef>
                <a:spcPts val="600"/>
              </a:spcBef>
            </a:pPr>
            <a:r>
              <a:rPr lang="sr-Latn-RS" sz="1800" dirty="0" smtClean="0"/>
              <a:t>Efikasnost algoritma se meri na osnovu vremena koje je potrebno agentu da krenuvši iz polja A izuči lavirint i dođe do polja B.</a:t>
            </a:r>
          </a:p>
          <a:p>
            <a:pPr marL="361950" indent="-361950">
              <a:spcBef>
                <a:spcPts val="600"/>
              </a:spcBef>
            </a:pPr>
            <a:r>
              <a:rPr lang="sr-Latn-RS" sz="1800" dirty="0" smtClean="0"/>
              <a:t>Cilj rada je upoređivanje efikasnosti težećeg i intuitivnog algoritama sa efikasnošću A* i nasumičnog algoritma. A* služi za izračunavanje optimalnog rešenja, a nasumični algiritam daje rešenje u najgorem slučaju. Upoređivana je efikasnost algoritma u različitim situacijama i traženi su posebni slučajevi gde su određeni algoritmi veoma efikasni ili neefikasni. </a:t>
            </a:r>
          </a:p>
          <a:p>
            <a:pPr marL="361950" indent="-361950">
              <a:spcBef>
                <a:spcPts val="600"/>
              </a:spcBef>
            </a:pPr>
            <a:r>
              <a:rPr lang="sr-Latn-RS" sz="1800" dirty="0" smtClean="0"/>
              <a:t>Sa nekim algoritmima se možete upoznati na stranici: </a:t>
            </a:r>
            <a:r>
              <a:rPr lang="en-US" sz="1800" dirty="0" smtClean="0"/>
              <a:t>http://en.wikipedia.org/wiki/Maze_solving_algorithm</a:t>
            </a:r>
            <a:endParaRPr lang="sr-Latn-RS" sz="1800" dirty="0" smtClean="0"/>
          </a:p>
          <a:p>
            <a:pPr marL="361950" indent="-361950"/>
            <a:endParaRPr lang="sr-Latn-RS" sz="36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2</a:t>
            </a:fld>
            <a:r>
              <a:rPr lang="fr-FR" smtClean="0"/>
              <a:t>   |  </a:t>
            </a:r>
            <a:endParaRPr lang="fr-FR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2"/>
          </p:nvPr>
        </p:nvSpPr>
        <p:spPr>
          <a:xfrm>
            <a:off x="3505200" y="6505724"/>
            <a:ext cx="2133600" cy="217823"/>
          </a:xfrm>
        </p:spPr>
        <p:txBody>
          <a:bodyPr/>
          <a:lstStyle/>
          <a:p>
            <a:r>
              <a:rPr lang="sr-Latn-RS" smtClean="0"/>
              <a:t>"Korak u nauku"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8870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b="1" dirty="0"/>
              <a:t>Algoritmi za pronalaženje </a:t>
            </a:r>
            <a:r>
              <a:rPr lang="sr-Latn-RS" b="1" dirty="0" smtClean="0"/>
              <a:t>puta</a:t>
            </a:r>
            <a:endParaRPr lang="sr-Latn-R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390" y="6511776"/>
            <a:ext cx="2858550" cy="214797"/>
          </a:xfrm>
        </p:spPr>
        <p:txBody>
          <a:bodyPr/>
          <a:lstStyle/>
          <a:p>
            <a:r>
              <a:rPr lang="fr-FR" smtClean="0"/>
              <a:t>XIII godišnja konferencija polaznika Istraživačke stanice Petnica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8" name="Rectangle 7"/>
          <p:cNvSpPr/>
          <p:nvPr/>
        </p:nvSpPr>
        <p:spPr>
          <a:xfrm flipH="1">
            <a:off x="755126" y="1489528"/>
            <a:ext cx="1335441" cy="84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smtClean="0"/>
              <a:t>A*</a:t>
            </a:r>
            <a:endParaRPr lang="sr-Latn-RS" b="1"/>
          </a:p>
        </p:txBody>
      </p:sp>
      <p:sp>
        <p:nvSpPr>
          <p:cNvPr id="9" name="Rectangle 8"/>
          <p:cNvSpPr/>
          <p:nvPr/>
        </p:nvSpPr>
        <p:spPr>
          <a:xfrm flipH="1">
            <a:off x="755127" y="2518889"/>
            <a:ext cx="1335441" cy="718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smtClean="0"/>
              <a:t>Slučajni</a:t>
            </a:r>
            <a:endParaRPr lang="sr-Latn-RS" b="1"/>
          </a:p>
        </p:txBody>
      </p:sp>
      <p:sp>
        <p:nvSpPr>
          <p:cNvPr id="10" name="Rectangle 9"/>
          <p:cNvSpPr/>
          <p:nvPr/>
        </p:nvSpPr>
        <p:spPr>
          <a:xfrm flipH="1">
            <a:off x="755127" y="3417518"/>
            <a:ext cx="1335441" cy="718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smtClean="0"/>
              <a:t>Težeći</a:t>
            </a:r>
            <a:endParaRPr lang="sr-Latn-RS" b="1"/>
          </a:p>
        </p:txBody>
      </p:sp>
      <p:sp>
        <p:nvSpPr>
          <p:cNvPr id="11" name="Rectangle 10"/>
          <p:cNvSpPr/>
          <p:nvPr/>
        </p:nvSpPr>
        <p:spPr>
          <a:xfrm flipH="1">
            <a:off x="755125" y="4316147"/>
            <a:ext cx="1335441" cy="163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smtClean="0"/>
              <a:t>Intuitivni</a:t>
            </a:r>
            <a:endParaRPr lang="sr-Latn-RS" b="1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28530" y="2518889"/>
            <a:ext cx="6055802" cy="7186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sr-Latn-RS" sz="1300" dirty="0" smtClean="0"/>
              <a:t>Slučajan odabir smera kretanja i broja koraka, algoritam je probabilistički</a:t>
            </a:r>
          </a:p>
          <a:p>
            <a:pPr>
              <a:spcBef>
                <a:spcPts val="0"/>
              </a:spcBef>
            </a:pPr>
            <a:r>
              <a:rPr lang="sr-Latn-RS" sz="1300" dirty="0" smtClean="0"/>
              <a:t>Ponavljanje ovih radnji u ciklusima</a:t>
            </a:r>
            <a:endParaRPr lang="en-US" sz="1300" dirty="0" smtClean="0"/>
          </a:p>
          <a:p>
            <a:pPr>
              <a:spcBef>
                <a:spcPts val="0"/>
              </a:spcBef>
            </a:pPr>
            <a:r>
              <a:rPr lang="sr-Latn-RS" sz="1300" dirty="0" smtClean="0"/>
              <a:t>Agent “vidi</a:t>
            </a:r>
            <a:r>
              <a:rPr lang="sr-Latn-RS" sz="1300" dirty="0"/>
              <a:t>" samo susedna </a:t>
            </a:r>
            <a:r>
              <a:rPr lang="sr-Latn-RS" sz="1300" dirty="0" smtClean="0"/>
              <a:t>polja</a:t>
            </a:r>
            <a:endParaRPr lang="sr-Latn-RS" sz="13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328530" y="1492539"/>
            <a:ext cx="6055802" cy="8463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sr-Latn-RS" sz="1300" dirty="0" smtClean="0"/>
              <a:t>Pronalazi optimalan put</a:t>
            </a:r>
          </a:p>
          <a:p>
            <a:pPr>
              <a:spcBef>
                <a:spcPts val="0"/>
              </a:spcBef>
            </a:pPr>
            <a:r>
              <a:rPr lang="sr-Latn-RS" sz="1300" dirty="0" smtClean="0"/>
              <a:t>Primenjuje Dajkstrin algoritam sa heuristikom za odabir favorizovanih tačaka </a:t>
            </a:r>
          </a:p>
          <a:p>
            <a:pPr>
              <a:spcBef>
                <a:spcPts val="0"/>
              </a:spcBef>
            </a:pPr>
            <a:r>
              <a:rPr lang="sr-Latn-RS" sz="1300" dirty="0" smtClean="0"/>
              <a:t>Agent “vidi" ceo lavirint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sr-Latn-RS" sz="13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328530" y="3417518"/>
            <a:ext cx="6055802" cy="7186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sr-Latn-RS" sz="1300" dirty="0" smtClean="0"/>
              <a:t>Slučajan odabir smera kretanja sa najvećom verovatnoćom prelaska na polje u smeru ka cilju, algoritam je probabilistički</a:t>
            </a:r>
          </a:p>
          <a:p>
            <a:pPr>
              <a:spcBef>
                <a:spcPts val="0"/>
              </a:spcBef>
            </a:pPr>
            <a:r>
              <a:rPr lang="sr-Latn-RS" sz="1300" dirty="0" smtClean="0"/>
              <a:t>Agent “vidi” samo susedna polja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329522" y="4316147"/>
            <a:ext cx="6068352" cy="1655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sr-Latn-RS" sz="1300" dirty="0" smtClean="0"/>
              <a:t>Agent “vidi” lavirint u određenom vidokrugu</a:t>
            </a:r>
          </a:p>
          <a:p>
            <a:pPr>
              <a:spcBef>
                <a:spcPts val="0"/>
              </a:spcBef>
            </a:pPr>
            <a:r>
              <a:rPr lang="sr-Latn-RS" sz="1300" dirty="0" smtClean="0"/>
              <a:t>U poznatom delu lavirinta se traži tačka najbliža cilju po euklidskoj distanci (pravolinijskoj udaljenosti)</a:t>
            </a:r>
          </a:p>
          <a:p>
            <a:pPr>
              <a:spcBef>
                <a:spcPts val="0"/>
              </a:spcBef>
            </a:pPr>
            <a:r>
              <a:rPr lang="sr-Latn-RS" sz="1300" dirty="0" smtClean="0"/>
              <a:t>Pomoću A* algoritma pronalazi optimalan put do prethodno određene tačke</a:t>
            </a:r>
          </a:p>
          <a:p>
            <a:pPr>
              <a:spcBef>
                <a:spcPts val="0"/>
              </a:spcBef>
            </a:pPr>
            <a:r>
              <a:rPr lang="sr-Latn-RS" sz="1300" dirty="0" smtClean="0"/>
              <a:t>Agent se pomera na sledeće polje na putu koji je pronađen pomoću A* algortima</a:t>
            </a:r>
          </a:p>
          <a:p>
            <a:pPr>
              <a:spcBef>
                <a:spcPts val="0"/>
              </a:spcBef>
            </a:pPr>
            <a:r>
              <a:rPr lang="sr-Latn-RS" sz="1300" dirty="0" smtClean="0"/>
              <a:t>Ovaj ciklus se ponavlja sve dok cilj ne uđe u vidokrug agenta</a:t>
            </a:r>
          </a:p>
          <a:p>
            <a:pPr>
              <a:spcBef>
                <a:spcPts val="0"/>
              </a:spcBef>
            </a:pPr>
            <a:endParaRPr lang="sr-Latn-RS" sz="13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3</a:t>
            </a:fld>
            <a:r>
              <a:rPr lang="fr-FR" smtClean="0"/>
              <a:t>   |  </a:t>
            </a:r>
            <a:endParaRPr lang="fr-FR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2"/>
          </p:nvPr>
        </p:nvSpPr>
        <p:spPr>
          <a:xfrm>
            <a:off x="3505200" y="6505724"/>
            <a:ext cx="2133600" cy="217823"/>
          </a:xfrm>
        </p:spPr>
        <p:txBody>
          <a:bodyPr/>
          <a:lstStyle/>
          <a:p>
            <a:r>
              <a:rPr lang="sr-Latn-RS" smtClean="0"/>
              <a:t>"Korak u nauku"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7004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solidFill>
                  <a:srgbClr val="004563"/>
                </a:solidFill>
                <a:cs typeface="Arial" pitchFamily="34" charset="0"/>
              </a:rPr>
              <a:t>Načini generisanja lavirinata</a:t>
            </a:r>
            <a:endParaRPr lang="sr-Latn-R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flipH="1">
            <a:off x="774501" y="1532846"/>
            <a:ext cx="1904111" cy="7425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b="1" dirty="0" smtClean="0"/>
              <a:t>Nasumična polja</a:t>
            </a:r>
            <a:endParaRPr lang="en-US" sz="1600" b="1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 flipH="1">
            <a:off x="3546855" y="1532846"/>
            <a:ext cx="1904111" cy="7425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b="1" dirty="0" smtClean="0"/>
              <a:t>Nasumični objekti</a:t>
            </a:r>
            <a:endParaRPr lang="en-US" sz="1600" b="1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 flipH="1">
            <a:off x="6380347" y="1532846"/>
            <a:ext cx="1904111" cy="7425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b="1" dirty="0" smtClean="0"/>
              <a:t>Randomizovani Primov algoritam</a:t>
            </a:r>
            <a:endParaRPr lang="en-US" sz="1600" b="1" dirty="0"/>
          </a:p>
        </p:txBody>
      </p:sp>
      <p:sp>
        <p:nvSpPr>
          <p:cNvPr id="10" name="Content Placeholder 2"/>
          <p:cNvSpPr txBox="1">
            <a:spLocks noChangeAspect="1"/>
          </p:cNvSpPr>
          <p:nvPr/>
        </p:nvSpPr>
        <p:spPr>
          <a:xfrm>
            <a:off x="3529663" y="2469191"/>
            <a:ext cx="2164957" cy="1237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400" dirty="0" smtClean="0"/>
              <a:t>Prepreke se sastoje od oblika površine više polja</a:t>
            </a:r>
            <a:r>
              <a:rPr lang="sr-Latn-RS" sz="1400" dirty="0"/>
              <a:t> </a:t>
            </a:r>
            <a:r>
              <a:rPr lang="sr-Latn-RS" sz="1400" dirty="0" smtClean="0"/>
              <a:t>koji mogu da se preklapaju i formiraju kompleksnije oblike</a:t>
            </a:r>
          </a:p>
        </p:txBody>
      </p:sp>
      <p:sp>
        <p:nvSpPr>
          <p:cNvPr id="11" name="Content Placeholder 2"/>
          <p:cNvSpPr txBox="1">
            <a:spLocks noChangeAspect="1"/>
          </p:cNvSpPr>
          <p:nvPr/>
        </p:nvSpPr>
        <p:spPr>
          <a:xfrm>
            <a:off x="727075" y="2469190"/>
            <a:ext cx="2175614" cy="919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400" dirty="0" smtClean="0"/>
              <a:t>Prepreke su površine jednog polja i nasumično se raspoređuju po matrici</a:t>
            </a:r>
            <a:endParaRPr lang="sr-Latn-RS" sz="1400" dirty="0"/>
          </a:p>
        </p:txBody>
      </p:sp>
      <p:sp>
        <p:nvSpPr>
          <p:cNvPr id="12" name="Content Placeholder 2"/>
          <p:cNvSpPr txBox="1">
            <a:spLocks noChangeAspect="1"/>
          </p:cNvSpPr>
          <p:nvPr/>
        </p:nvSpPr>
        <p:spPr>
          <a:xfrm>
            <a:off x="6365835" y="2485520"/>
            <a:ext cx="2263522" cy="1389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400" dirty="0" smtClean="0"/>
              <a:t>Iz nasumične tačke se grana prolaz kroz matricu i to tako da se ne stvaraju kružni putevi</a:t>
            </a:r>
            <a:endParaRPr lang="sr-Latn-RS" sz="1400" dirty="0"/>
          </a:p>
        </p:txBody>
      </p:sp>
      <p:pic>
        <p:nvPicPr>
          <p:cNvPr id="14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8767" y="3971420"/>
            <a:ext cx="1897231" cy="203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32341" y="3973070"/>
            <a:ext cx="1981811" cy="2019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394614" y="3971419"/>
            <a:ext cx="2014374" cy="202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24390" y="6511776"/>
            <a:ext cx="2858550" cy="214797"/>
          </a:xfrm>
        </p:spPr>
        <p:txBody>
          <a:bodyPr/>
          <a:lstStyle/>
          <a:p>
            <a:r>
              <a:rPr lang="fr-FR" smtClean="0"/>
              <a:t>XIII godišnja konferencija polaznika Istraživačke stanice Petnica</a:t>
            </a:r>
            <a:endParaRPr lang="fr-FR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4</a:t>
            </a:fld>
            <a:r>
              <a:rPr lang="fr-FR" smtClean="0"/>
              <a:t>   |  </a:t>
            </a:r>
            <a:endParaRPr lang="fr-FR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</p:spPr>
        <p:txBody>
          <a:bodyPr/>
          <a:lstStyle/>
          <a:p>
            <a:r>
              <a:rPr lang="sr-Latn-RS" smtClean="0"/>
              <a:t>"Korak u nauku"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609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solidFill>
                  <a:srgbClr val="004563"/>
                </a:solidFill>
                <a:cs typeface="Arial" pitchFamily="34" charset="0"/>
              </a:rPr>
              <a:t>Simulacije</a:t>
            </a:r>
            <a:endParaRPr lang="sr-Latn-R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24390" y="6511776"/>
            <a:ext cx="2858550" cy="214797"/>
          </a:xfrm>
        </p:spPr>
        <p:txBody>
          <a:bodyPr/>
          <a:lstStyle/>
          <a:p>
            <a:r>
              <a:rPr lang="fr-FR" smtClean="0"/>
              <a:t>XIII godišnja konferencija polaznika Istraživačke stanice Petnica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Text Placeholder 1"/>
          <p:cNvSpPr txBox="1">
            <a:spLocks noChangeAspect="1"/>
          </p:cNvSpPr>
          <p:nvPr/>
        </p:nvSpPr>
        <p:spPr>
          <a:xfrm>
            <a:off x="727075" y="1223187"/>
            <a:ext cx="7917195" cy="32531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787498" indent="-787498" algn="l" defTabSz="1259997" rtl="0" eaLnBrk="1" latinLnBrk="0" hangingPunct="1">
              <a:spcBef>
                <a:spcPct val="20000"/>
              </a:spcBef>
              <a:buSzPct val="120000"/>
              <a:buFontTx/>
              <a:buBlip>
                <a:blip r:embed="rId2"/>
              </a:buBlip>
              <a:defRPr sz="496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2047496" indent="-787498" algn="l" defTabSz="1259997" rtl="0" eaLnBrk="1" latinLnBrk="0" hangingPunct="1">
              <a:spcBef>
                <a:spcPct val="200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  <a:defRPr sz="4409" b="1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2pPr>
            <a:lvl3pPr marL="2970620" indent="-450625" algn="l" defTabSz="1259997" rtl="0" eaLnBrk="1" latinLnBrk="0" hangingPunct="1">
              <a:spcBef>
                <a:spcPct val="200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3858" i="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3pPr>
            <a:lvl4pPr marL="1736873" indent="0" algn="l" defTabSz="1259997" rtl="0" eaLnBrk="1" latinLnBrk="0" hangingPunct="1">
              <a:spcBef>
                <a:spcPct val="20000"/>
              </a:spcBef>
              <a:buFontTx/>
              <a:buNone/>
              <a:defRPr sz="4409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209372" indent="-472499" algn="l" defTabSz="1259997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3858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6929986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189984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49981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09979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/>
            <a:r>
              <a:rPr lang="sr-Latn-RS" sz="1400" dirty="0" smtClean="0"/>
              <a:t>Za </a:t>
            </a:r>
            <a:r>
              <a:rPr lang="sr-Latn-RS" sz="1400" dirty="0"/>
              <a:t>simulacije korišćen je programski jezik </a:t>
            </a:r>
            <a:r>
              <a:rPr lang="sr-Latn-RS" sz="1800" b="1" i="1" dirty="0">
                <a:solidFill>
                  <a:schemeClr val="accent2"/>
                </a:solidFill>
              </a:rPr>
              <a:t>Python</a:t>
            </a:r>
            <a:r>
              <a:rPr lang="sr-Latn-RS" sz="1400" dirty="0"/>
              <a:t>. </a:t>
            </a:r>
            <a:r>
              <a:rPr lang="sr-Latn-RS" sz="1400" dirty="0" smtClean="0"/>
              <a:t>Generisani lavirinti su obrađivani svim algoritmima radi </a:t>
            </a:r>
            <a:r>
              <a:rPr lang="sr-Latn-RS" sz="1400" dirty="0"/>
              <a:t>kasnije analize rezultata. Program je pokretan sa </a:t>
            </a:r>
            <a:r>
              <a:rPr lang="sr-Latn-RS" sz="1400" dirty="0" smtClean="0"/>
              <a:t>puno različitih kombinacija parametara. </a:t>
            </a:r>
            <a:br>
              <a:rPr lang="sr-Latn-RS" sz="1400" dirty="0" smtClean="0"/>
            </a:br>
            <a:r>
              <a:rPr lang="sr-Latn-RS" sz="1400" dirty="0" smtClean="0"/>
              <a:t>Za nasumični i težeći algoritam </a:t>
            </a:r>
            <a:r>
              <a:rPr lang="sr-Latn-RS" sz="1400" dirty="0"/>
              <a:t>izračunavane su srednje vrednosti dobijenih </a:t>
            </a:r>
            <a:r>
              <a:rPr lang="sr-Latn-RS" sz="1400" dirty="0" smtClean="0"/>
              <a:t>težina pređenih puteva, bi </a:t>
            </a:r>
            <a:r>
              <a:rPr lang="sr-Latn-RS" sz="1400" dirty="0"/>
              <a:t>se umanjio uticaj </a:t>
            </a:r>
            <a:r>
              <a:rPr lang="sr-Latn-RS" sz="1400" dirty="0" smtClean="0"/>
              <a:t>nasumično određivanih parametara. </a:t>
            </a:r>
          </a:p>
          <a:p>
            <a:pPr marL="361950" indent="-361950"/>
            <a:r>
              <a:rPr lang="sr-Latn-RS" sz="1400" dirty="0" smtClean="0"/>
              <a:t>Pri svakoj simulaciji varirani su:</a:t>
            </a:r>
          </a:p>
          <a:p>
            <a:pPr marL="808038" lvl="1" indent="-446088"/>
            <a:r>
              <a:rPr lang="sr-Latn-RS" sz="1400" dirty="0" smtClean="0"/>
              <a:t>Površina lavirinta, </a:t>
            </a:r>
          </a:p>
          <a:p>
            <a:pPr marL="808038" lvl="1" indent="-446088"/>
            <a:r>
              <a:rPr lang="sr-Latn-RS" sz="1400" dirty="0" smtClean="0"/>
              <a:t>Poluprečnik </a:t>
            </a:r>
            <a:r>
              <a:rPr lang="sr-Latn-RS" sz="1400" dirty="0"/>
              <a:t>vidnog polja i </a:t>
            </a:r>
            <a:endParaRPr lang="sr-Latn-RS" sz="1400" dirty="0" smtClean="0"/>
          </a:p>
          <a:p>
            <a:pPr marL="808038" lvl="1" indent="-446088"/>
            <a:r>
              <a:rPr lang="sr-Latn-RS" sz="1400" dirty="0" smtClean="0"/>
              <a:t>Način </a:t>
            </a:r>
            <a:r>
              <a:rPr lang="sr-Latn-RS" sz="1400" dirty="0"/>
              <a:t>generisanja lavirinta. 	</a:t>
            </a:r>
            <a:endParaRPr lang="sr-Latn-RS" sz="1400" dirty="0" smtClean="0"/>
          </a:p>
          <a:p>
            <a:pPr marL="361950" indent="-361950"/>
            <a:r>
              <a:rPr lang="sr-Latn-RS" sz="1400" dirty="0" smtClean="0"/>
              <a:t>U fajl se ispisuju posebni slučajevi koje program prepoznaje po lošem rezultatu intuitivnog algoritma. Tu se pamte svi parametri koji su potrebni za analizu i rekonstrukciju </a:t>
            </a:r>
            <a:r>
              <a:rPr lang="sr-Latn-RS" sz="1400" dirty="0" err="1" smtClean="0"/>
              <a:t>sučaja</a:t>
            </a:r>
            <a:r>
              <a:rPr lang="sr-Latn-RS" sz="1400" dirty="0" smtClean="0"/>
              <a:t>.</a:t>
            </a:r>
            <a:endParaRPr lang="sr-Latn-RS" sz="1400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3105378" y="4275675"/>
            <a:ext cx="1438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59997"/>
            <a:r>
              <a:rPr lang="sr-Latn-RS" sz="1400" b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Optimalan put</a:t>
            </a:r>
            <a:endParaRPr lang="en-US" sz="1400" b="1" dirty="0">
              <a:solidFill>
                <a:srgbClr val="004563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6804910" y="4167954"/>
            <a:ext cx="18145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59997"/>
            <a:r>
              <a:rPr lang="sr-Latn-RS" sz="1400" b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Put generisan intuitivnim </a:t>
            </a:r>
          </a:p>
          <a:p>
            <a:pPr lvl="0" defTabSz="1259997"/>
            <a:r>
              <a:rPr lang="sr-Latn-RS" sz="1400" b="1" dirty="0" smtClean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rPr>
              <a:t>algoritmom</a:t>
            </a:r>
            <a:endParaRPr lang="en-US" sz="1400" b="1" dirty="0">
              <a:solidFill>
                <a:srgbClr val="004563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10" name="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03441" y="4167954"/>
            <a:ext cx="1969969" cy="197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802973" y="4167954"/>
            <a:ext cx="1969969" cy="197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5</a:t>
            </a:fld>
            <a:r>
              <a:rPr lang="fr-FR" smtClean="0"/>
              <a:t>   |  </a:t>
            </a:r>
            <a:endParaRPr lang="fr-FR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</p:spPr>
        <p:txBody>
          <a:bodyPr/>
          <a:lstStyle/>
          <a:p>
            <a:r>
              <a:rPr lang="sr-Latn-RS" smtClean="0"/>
              <a:t>"Korak u nauku"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6630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b="1" dirty="0">
                <a:solidFill>
                  <a:srgbClr val="004563"/>
                </a:solidFill>
                <a:cs typeface="Arial" pitchFamily="34" charset="0"/>
              </a:rPr>
              <a:t>Kriterijumi za ocenu efikasnosti </a:t>
            </a:r>
            <a:r>
              <a:rPr lang="sr-Latn-RS" b="1" dirty="0" smtClean="0">
                <a:solidFill>
                  <a:srgbClr val="004563"/>
                </a:solidFill>
                <a:cs typeface="Arial" pitchFamily="34" charset="0"/>
              </a:rPr>
              <a:t>algoritama</a:t>
            </a:r>
            <a:endParaRPr lang="sr-Latn-R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24390" y="6511776"/>
            <a:ext cx="2858550" cy="214797"/>
          </a:xfrm>
        </p:spPr>
        <p:txBody>
          <a:bodyPr/>
          <a:lstStyle/>
          <a:p>
            <a:r>
              <a:rPr lang="fr-FR" smtClean="0"/>
              <a:t>XIII godišnja konferencija polaznika Istraživačke stanice Petnica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27075" y="1581863"/>
            <a:ext cx="7670799" cy="4926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787498" indent="-787498" algn="l" defTabSz="1259997" rtl="0" eaLnBrk="1" latinLnBrk="0" hangingPunct="1">
              <a:spcBef>
                <a:spcPct val="20000"/>
              </a:spcBef>
              <a:buSzPct val="120000"/>
              <a:buFontTx/>
              <a:buBlip>
                <a:blip r:embed="rId2"/>
              </a:buBlip>
              <a:defRPr sz="496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2047496" indent="-787498" algn="l" defTabSz="1259997" rtl="0" eaLnBrk="1" latinLnBrk="0" hangingPunct="1">
              <a:spcBef>
                <a:spcPct val="200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  <a:defRPr sz="4409" b="1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2pPr>
            <a:lvl3pPr marL="2970620" indent="-450625" algn="l" defTabSz="1259997" rtl="0" eaLnBrk="1" latinLnBrk="0" hangingPunct="1">
              <a:spcBef>
                <a:spcPct val="200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3858" i="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3pPr>
            <a:lvl4pPr marL="1736873" indent="0" algn="l" defTabSz="1259997" rtl="0" eaLnBrk="1" latinLnBrk="0" hangingPunct="1">
              <a:spcBef>
                <a:spcPct val="20000"/>
              </a:spcBef>
              <a:buFontTx/>
              <a:buNone/>
              <a:defRPr sz="4409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209372" indent="-472499" algn="l" defTabSz="1259997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3858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6929986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189984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49981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09979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446088">
              <a:spcBef>
                <a:spcPts val="600"/>
              </a:spcBef>
            </a:pPr>
            <a:r>
              <a:rPr lang="sr-Latn-RS" sz="1400" dirty="0" smtClean="0"/>
              <a:t>Agent </a:t>
            </a:r>
            <a:r>
              <a:rPr lang="sr-Latn-RS" sz="1400" dirty="0" smtClean="0"/>
              <a:t>se kreće u matrici tako što iz trenutnog polja može preći na prohodno susedno polje u osam pravaca.</a:t>
            </a:r>
          </a:p>
          <a:p>
            <a:pPr marL="446088" indent="-446088">
              <a:spcBef>
                <a:spcPts val="600"/>
              </a:spcBef>
            </a:pPr>
            <a:r>
              <a:rPr lang="sr-Latn-RS" sz="1400" b="1" i="1" dirty="0" smtClean="0">
                <a:solidFill>
                  <a:schemeClr val="accent2"/>
                </a:solidFill>
              </a:rPr>
              <a:t> </a:t>
            </a:r>
            <a:r>
              <a:rPr lang="sr-Latn-RS" sz="1800" b="1" i="1" dirty="0" smtClean="0">
                <a:solidFill>
                  <a:schemeClr val="accent2"/>
                </a:solidFill>
              </a:rPr>
              <a:t>Težina prelaza </a:t>
            </a:r>
            <a:r>
              <a:rPr lang="sr-Latn-RS" sz="1400" dirty="0" smtClean="0"/>
              <a:t>sa jednog na drugo polje se računa kao aritmetička sredina stepena prohodnosti tih polja ukoliko je agent napravio pomeraj samo po x ili samo po y osi, ukoliko se agent kreće ukoso težina prelaza se dodatno množi sa koren iz dva. Potpuno prohodno polje se u matrici obeležava sa 1 dok veće vrednosti označavaju teže prohodna polja.</a:t>
            </a:r>
          </a:p>
          <a:p>
            <a:pPr marL="446088" indent="-446088">
              <a:spcBef>
                <a:spcPts val="600"/>
              </a:spcBef>
            </a:pPr>
            <a:r>
              <a:rPr lang="sr-Latn-RS" sz="1400" b="1" i="1" dirty="0" smtClean="0">
                <a:solidFill>
                  <a:schemeClr val="accent2"/>
                </a:solidFill>
              </a:rPr>
              <a:t> </a:t>
            </a:r>
            <a:r>
              <a:rPr lang="sr-Latn-RS" sz="1800" b="1" i="1" dirty="0" smtClean="0">
                <a:solidFill>
                  <a:schemeClr val="accent2"/>
                </a:solidFill>
              </a:rPr>
              <a:t>Težina puta </a:t>
            </a:r>
            <a:r>
              <a:rPr lang="sr-Latn-RS" sz="1400" dirty="0"/>
              <a:t>kroz matricu se računa kao zbir težina prelaza sukcesivnih polja na tom putu. </a:t>
            </a:r>
            <a:endParaRPr lang="sr-Latn-RS" sz="1400" dirty="0" smtClean="0"/>
          </a:p>
          <a:p>
            <a:pPr marL="446088" indent="-446088">
              <a:spcBef>
                <a:spcPts val="600"/>
              </a:spcBef>
            </a:pPr>
            <a:r>
              <a:rPr lang="sr-Latn-RS" sz="1400" b="1" i="1" dirty="0" smtClean="0">
                <a:solidFill>
                  <a:schemeClr val="accent2"/>
                </a:solidFill>
              </a:rPr>
              <a:t> </a:t>
            </a:r>
            <a:r>
              <a:rPr lang="sr-Latn-RS" sz="1800" b="1" i="1" dirty="0" smtClean="0">
                <a:solidFill>
                  <a:schemeClr val="accent2"/>
                </a:solidFill>
              </a:rPr>
              <a:t>Efikasnost </a:t>
            </a:r>
            <a:r>
              <a:rPr lang="sr-Latn-RS" sz="1800" b="1" i="1" dirty="0">
                <a:solidFill>
                  <a:schemeClr val="accent2"/>
                </a:solidFill>
              </a:rPr>
              <a:t>algoritma </a:t>
            </a:r>
            <a:r>
              <a:rPr lang="sr-Latn-RS" sz="1400" dirty="0"/>
              <a:t>za kretanje agenta u lavirintu je obrnuto srazmerna težini ukupnog pređenog puta od </a:t>
            </a:r>
            <a:r>
              <a:rPr lang="sr-Latn-RS" sz="1400" dirty="0" smtClean="0"/>
              <a:t>početnog </a:t>
            </a:r>
            <a:r>
              <a:rPr lang="sr-Latn-RS" sz="1400" dirty="0"/>
              <a:t>do </a:t>
            </a:r>
            <a:r>
              <a:rPr lang="sr-Latn-RS" sz="1400" dirty="0" smtClean="0"/>
              <a:t>ciljnog polja. </a:t>
            </a:r>
            <a:endParaRPr lang="sr-Latn-R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6</a:t>
            </a:fld>
            <a:r>
              <a:rPr lang="fr-FR" smtClean="0"/>
              <a:t>   |  </a:t>
            </a:r>
            <a:endParaRPr lang="fr-F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</p:spPr>
        <p:txBody>
          <a:bodyPr/>
          <a:lstStyle/>
          <a:p>
            <a:r>
              <a:rPr lang="sr-Latn-RS" smtClean="0"/>
              <a:t>"Korak u nauku"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57585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Rezultati</a:t>
            </a:r>
            <a:r>
              <a:rPr lang="sr-Latn-RS" b="1" dirty="0" smtClean="0"/>
              <a:t> (1/3)</a:t>
            </a:r>
            <a:endParaRPr lang="sr-Latn-R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24390" y="6511776"/>
            <a:ext cx="2858550" cy="214797"/>
          </a:xfrm>
        </p:spPr>
        <p:txBody>
          <a:bodyPr/>
          <a:lstStyle/>
          <a:p>
            <a:r>
              <a:rPr lang="fr-FR" smtClean="0"/>
              <a:t>XIII godišnja konferencija polaznika Istraživačke stanice Petnica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727075" y="1581864"/>
            <a:ext cx="7670799" cy="11177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787498" indent="-787498" algn="l" defTabSz="1259997" rtl="0" eaLnBrk="1" latinLnBrk="0" hangingPunct="1">
              <a:spcBef>
                <a:spcPct val="20000"/>
              </a:spcBef>
              <a:buSzPct val="120000"/>
              <a:buFontTx/>
              <a:buBlip>
                <a:blip r:embed="rId2"/>
              </a:buBlip>
              <a:defRPr sz="496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2047496" indent="-787498" algn="l" defTabSz="1259997" rtl="0" eaLnBrk="1" latinLnBrk="0" hangingPunct="1">
              <a:spcBef>
                <a:spcPct val="200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  <a:defRPr sz="4409" b="1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2pPr>
            <a:lvl3pPr marL="2970620" indent="-450625" algn="l" defTabSz="1259997" rtl="0" eaLnBrk="1" latinLnBrk="0" hangingPunct="1">
              <a:spcBef>
                <a:spcPct val="200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3858" i="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3pPr>
            <a:lvl4pPr marL="1736873" indent="0" algn="l" defTabSz="1259997" rtl="0" eaLnBrk="1" latinLnBrk="0" hangingPunct="1">
              <a:spcBef>
                <a:spcPct val="20000"/>
              </a:spcBef>
              <a:buFontTx/>
              <a:buNone/>
              <a:defRPr sz="4409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209372" indent="-472499" algn="l" defTabSz="1259997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3858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6929986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189984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49981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09979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/>
            <a:r>
              <a:rPr lang="sr-Latn-RS" sz="1400" dirty="0"/>
              <a:t>Rezultati za sve primere pokazali su da težine puteva koje nalaze slučajni i težeći algoritam rastu mnogo brže nego težine puteva druga dva </a:t>
            </a:r>
            <a:r>
              <a:rPr lang="sr-Latn-RS" sz="1400" dirty="0" smtClean="0"/>
              <a:t>algoritma. </a:t>
            </a:r>
            <a:r>
              <a:rPr lang="sr-Latn-RS" sz="1400" dirty="0"/>
              <a:t>Težine puteva su na grafiku logaritmovane zbog velike razlike u rezultatima,</a:t>
            </a:r>
            <a:endParaRPr lang="sr-Latn-RS" sz="1400" dirty="0"/>
          </a:p>
        </p:txBody>
      </p:sp>
      <p:grpSp>
        <p:nvGrpSpPr>
          <p:cNvPr id="9" name="Group 143"/>
          <p:cNvGrpSpPr>
            <a:grpSpLocks noChangeAspect="1"/>
          </p:cNvGrpSpPr>
          <p:nvPr/>
        </p:nvGrpSpPr>
        <p:grpSpPr bwMode="auto">
          <a:xfrm>
            <a:off x="1075233" y="2507304"/>
            <a:ext cx="6993533" cy="3526703"/>
            <a:chOff x="8991" y="8057"/>
            <a:chExt cx="3621" cy="1826"/>
          </a:xfrm>
        </p:grpSpPr>
        <p:sp>
          <p:nvSpPr>
            <p:cNvPr id="10" name="AutoShape 142"/>
            <p:cNvSpPr>
              <a:spLocks noChangeAspect="1" noChangeArrowheads="1" noTextEdit="1"/>
            </p:cNvSpPr>
            <p:nvPr/>
          </p:nvSpPr>
          <p:spPr bwMode="auto">
            <a:xfrm>
              <a:off x="8991" y="8057"/>
              <a:ext cx="3621" cy="1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4"/>
            <p:cNvSpPr>
              <a:spLocks/>
            </p:cNvSpPr>
            <p:nvPr/>
          </p:nvSpPr>
          <p:spPr bwMode="auto">
            <a:xfrm>
              <a:off x="8991" y="8057"/>
              <a:ext cx="3614" cy="1811"/>
            </a:xfrm>
            <a:custGeom>
              <a:avLst/>
              <a:gdLst/>
              <a:ahLst/>
              <a:cxnLst>
                <a:cxn ang="0">
                  <a:pos x="1807" y="1811"/>
                </a:cxn>
                <a:cxn ang="0">
                  <a:pos x="0" y="1811"/>
                </a:cxn>
                <a:cxn ang="0">
                  <a:pos x="0" y="0"/>
                </a:cxn>
                <a:cxn ang="0">
                  <a:pos x="3614" y="0"/>
                </a:cxn>
                <a:cxn ang="0">
                  <a:pos x="3614" y="1811"/>
                </a:cxn>
                <a:cxn ang="0">
                  <a:pos x="1807" y="1811"/>
                </a:cxn>
              </a:cxnLst>
              <a:rect l="0" t="0" r="r" b="b"/>
              <a:pathLst>
                <a:path w="3614" h="1811">
                  <a:moveTo>
                    <a:pt x="1807" y="1811"/>
                  </a:moveTo>
                  <a:lnTo>
                    <a:pt x="0" y="1811"/>
                  </a:lnTo>
                  <a:lnTo>
                    <a:pt x="0" y="0"/>
                  </a:lnTo>
                  <a:lnTo>
                    <a:pt x="3614" y="0"/>
                  </a:lnTo>
                  <a:lnTo>
                    <a:pt x="3614" y="1811"/>
                  </a:lnTo>
                  <a:lnTo>
                    <a:pt x="1807" y="18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45"/>
            <p:cNvSpPr>
              <a:spLocks/>
            </p:cNvSpPr>
            <p:nvPr/>
          </p:nvSpPr>
          <p:spPr bwMode="auto">
            <a:xfrm>
              <a:off x="9557" y="8550"/>
              <a:ext cx="2196" cy="948"/>
            </a:xfrm>
            <a:custGeom>
              <a:avLst/>
              <a:gdLst/>
              <a:ahLst/>
              <a:cxnLst>
                <a:cxn ang="0">
                  <a:pos x="1098" y="948"/>
                </a:cxn>
                <a:cxn ang="0">
                  <a:pos x="0" y="948"/>
                </a:cxn>
                <a:cxn ang="0">
                  <a:pos x="0" y="0"/>
                </a:cxn>
                <a:cxn ang="0">
                  <a:pos x="2196" y="0"/>
                </a:cxn>
                <a:cxn ang="0">
                  <a:pos x="2196" y="948"/>
                </a:cxn>
                <a:cxn ang="0">
                  <a:pos x="1098" y="948"/>
                </a:cxn>
              </a:cxnLst>
              <a:rect l="0" t="0" r="r" b="b"/>
              <a:pathLst>
                <a:path w="2196" h="948">
                  <a:moveTo>
                    <a:pt x="1098" y="948"/>
                  </a:moveTo>
                  <a:lnTo>
                    <a:pt x="0" y="948"/>
                  </a:lnTo>
                  <a:lnTo>
                    <a:pt x="0" y="0"/>
                  </a:lnTo>
                  <a:lnTo>
                    <a:pt x="2196" y="0"/>
                  </a:lnTo>
                  <a:lnTo>
                    <a:pt x="2196" y="948"/>
                  </a:lnTo>
                  <a:lnTo>
                    <a:pt x="1098" y="948"/>
                  </a:lnTo>
                </a:path>
              </a:pathLst>
            </a:cu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6"/>
            <p:cNvSpPr>
              <a:spLocks noChangeShapeType="1"/>
            </p:cNvSpPr>
            <p:nvPr/>
          </p:nvSpPr>
          <p:spPr bwMode="auto">
            <a:xfrm flipH="1">
              <a:off x="9557" y="9498"/>
              <a:ext cx="219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7"/>
            <p:cNvSpPr>
              <a:spLocks noChangeShapeType="1"/>
            </p:cNvSpPr>
            <p:nvPr/>
          </p:nvSpPr>
          <p:spPr bwMode="auto">
            <a:xfrm flipH="1">
              <a:off x="9557" y="9261"/>
              <a:ext cx="219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48"/>
            <p:cNvSpPr>
              <a:spLocks noChangeShapeType="1"/>
            </p:cNvSpPr>
            <p:nvPr/>
          </p:nvSpPr>
          <p:spPr bwMode="auto">
            <a:xfrm flipH="1">
              <a:off x="9557" y="9024"/>
              <a:ext cx="219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49"/>
            <p:cNvSpPr>
              <a:spLocks noChangeShapeType="1"/>
            </p:cNvSpPr>
            <p:nvPr/>
          </p:nvSpPr>
          <p:spPr bwMode="auto">
            <a:xfrm flipH="1">
              <a:off x="9557" y="8786"/>
              <a:ext cx="219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0"/>
            <p:cNvSpPr>
              <a:spLocks noChangeShapeType="1"/>
            </p:cNvSpPr>
            <p:nvPr/>
          </p:nvSpPr>
          <p:spPr bwMode="auto">
            <a:xfrm flipH="1">
              <a:off x="9557" y="8549"/>
              <a:ext cx="219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51"/>
            <p:cNvSpPr>
              <a:spLocks noChangeShapeType="1"/>
            </p:cNvSpPr>
            <p:nvPr/>
          </p:nvSpPr>
          <p:spPr bwMode="auto">
            <a:xfrm flipV="1">
              <a:off x="9557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52"/>
            <p:cNvSpPr>
              <a:spLocks noChangeShapeType="1"/>
            </p:cNvSpPr>
            <p:nvPr/>
          </p:nvSpPr>
          <p:spPr bwMode="auto">
            <a:xfrm flipV="1">
              <a:off x="9557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53"/>
            <p:cNvSpPr>
              <a:spLocks noChangeShapeType="1"/>
            </p:cNvSpPr>
            <p:nvPr/>
          </p:nvSpPr>
          <p:spPr bwMode="auto">
            <a:xfrm flipV="1">
              <a:off x="9923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54"/>
            <p:cNvSpPr>
              <a:spLocks noChangeShapeType="1"/>
            </p:cNvSpPr>
            <p:nvPr/>
          </p:nvSpPr>
          <p:spPr bwMode="auto">
            <a:xfrm flipV="1">
              <a:off x="9923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55"/>
            <p:cNvSpPr>
              <a:spLocks noChangeShapeType="1"/>
            </p:cNvSpPr>
            <p:nvPr/>
          </p:nvSpPr>
          <p:spPr bwMode="auto">
            <a:xfrm flipV="1">
              <a:off x="10289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56"/>
            <p:cNvSpPr>
              <a:spLocks noChangeShapeType="1"/>
            </p:cNvSpPr>
            <p:nvPr/>
          </p:nvSpPr>
          <p:spPr bwMode="auto">
            <a:xfrm flipV="1">
              <a:off x="10289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57"/>
            <p:cNvSpPr>
              <a:spLocks noChangeShapeType="1"/>
            </p:cNvSpPr>
            <p:nvPr/>
          </p:nvSpPr>
          <p:spPr bwMode="auto">
            <a:xfrm flipV="1">
              <a:off x="10655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158"/>
            <p:cNvSpPr>
              <a:spLocks noChangeShapeType="1"/>
            </p:cNvSpPr>
            <p:nvPr/>
          </p:nvSpPr>
          <p:spPr bwMode="auto">
            <a:xfrm flipV="1">
              <a:off x="10655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159"/>
            <p:cNvSpPr>
              <a:spLocks noChangeShapeType="1"/>
            </p:cNvSpPr>
            <p:nvPr/>
          </p:nvSpPr>
          <p:spPr bwMode="auto">
            <a:xfrm flipV="1">
              <a:off x="11021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160"/>
            <p:cNvSpPr>
              <a:spLocks noChangeShapeType="1"/>
            </p:cNvSpPr>
            <p:nvPr/>
          </p:nvSpPr>
          <p:spPr bwMode="auto">
            <a:xfrm flipV="1">
              <a:off x="11021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161"/>
            <p:cNvSpPr>
              <a:spLocks noChangeShapeType="1"/>
            </p:cNvSpPr>
            <p:nvPr/>
          </p:nvSpPr>
          <p:spPr bwMode="auto">
            <a:xfrm flipV="1">
              <a:off x="11387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62"/>
            <p:cNvSpPr>
              <a:spLocks noChangeShapeType="1"/>
            </p:cNvSpPr>
            <p:nvPr/>
          </p:nvSpPr>
          <p:spPr bwMode="auto">
            <a:xfrm flipV="1">
              <a:off x="11387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63"/>
            <p:cNvSpPr>
              <a:spLocks noChangeShapeType="1"/>
            </p:cNvSpPr>
            <p:nvPr/>
          </p:nvSpPr>
          <p:spPr bwMode="auto">
            <a:xfrm flipV="1">
              <a:off x="11753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64"/>
            <p:cNvSpPr>
              <a:spLocks noChangeShapeType="1"/>
            </p:cNvSpPr>
            <p:nvPr/>
          </p:nvSpPr>
          <p:spPr bwMode="auto">
            <a:xfrm flipV="1">
              <a:off x="11753" y="9498"/>
              <a:ext cx="1" cy="3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65"/>
            <p:cNvSpPr>
              <a:spLocks noChangeShapeType="1"/>
            </p:cNvSpPr>
            <p:nvPr/>
          </p:nvSpPr>
          <p:spPr bwMode="auto">
            <a:xfrm>
              <a:off x="9557" y="9498"/>
              <a:ext cx="219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166"/>
            <p:cNvSpPr>
              <a:spLocks noChangeShapeType="1"/>
            </p:cNvSpPr>
            <p:nvPr/>
          </p:nvSpPr>
          <p:spPr bwMode="auto">
            <a:xfrm>
              <a:off x="9521" y="9498"/>
              <a:ext cx="3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167"/>
            <p:cNvSpPr>
              <a:spLocks noChangeShapeType="1"/>
            </p:cNvSpPr>
            <p:nvPr/>
          </p:nvSpPr>
          <p:spPr bwMode="auto">
            <a:xfrm>
              <a:off x="9521" y="9498"/>
              <a:ext cx="3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168"/>
            <p:cNvSpPr>
              <a:spLocks noChangeShapeType="1"/>
            </p:cNvSpPr>
            <p:nvPr/>
          </p:nvSpPr>
          <p:spPr bwMode="auto">
            <a:xfrm>
              <a:off x="9521" y="9261"/>
              <a:ext cx="3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169"/>
            <p:cNvSpPr>
              <a:spLocks noChangeShapeType="1"/>
            </p:cNvSpPr>
            <p:nvPr/>
          </p:nvSpPr>
          <p:spPr bwMode="auto">
            <a:xfrm>
              <a:off x="9521" y="9261"/>
              <a:ext cx="3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170"/>
            <p:cNvSpPr>
              <a:spLocks noChangeShapeType="1"/>
            </p:cNvSpPr>
            <p:nvPr/>
          </p:nvSpPr>
          <p:spPr bwMode="auto">
            <a:xfrm>
              <a:off x="9521" y="9024"/>
              <a:ext cx="3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171"/>
            <p:cNvSpPr>
              <a:spLocks noChangeShapeType="1"/>
            </p:cNvSpPr>
            <p:nvPr/>
          </p:nvSpPr>
          <p:spPr bwMode="auto">
            <a:xfrm>
              <a:off x="9521" y="9024"/>
              <a:ext cx="3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172"/>
            <p:cNvSpPr>
              <a:spLocks noChangeShapeType="1"/>
            </p:cNvSpPr>
            <p:nvPr/>
          </p:nvSpPr>
          <p:spPr bwMode="auto">
            <a:xfrm>
              <a:off x="9521" y="8786"/>
              <a:ext cx="3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173"/>
            <p:cNvSpPr>
              <a:spLocks noChangeShapeType="1"/>
            </p:cNvSpPr>
            <p:nvPr/>
          </p:nvSpPr>
          <p:spPr bwMode="auto">
            <a:xfrm>
              <a:off x="9521" y="8786"/>
              <a:ext cx="3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174"/>
            <p:cNvSpPr>
              <a:spLocks noChangeShapeType="1"/>
            </p:cNvSpPr>
            <p:nvPr/>
          </p:nvSpPr>
          <p:spPr bwMode="auto">
            <a:xfrm>
              <a:off x="9521" y="8549"/>
              <a:ext cx="3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175"/>
            <p:cNvSpPr>
              <a:spLocks noChangeShapeType="1"/>
            </p:cNvSpPr>
            <p:nvPr/>
          </p:nvSpPr>
          <p:spPr bwMode="auto">
            <a:xfrm>
              <a:off x="9521" y="8549"/>
              <a:ext cx="36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176"/>
            <p:cNvSpPr>
              <a:spLocks noChangeShapeType="1"/>
            </p:cNvSpPr>
            <p:nvPr/>
          </p:nvSpPr>
          <p:spPr bwMode="auto">
            <a:xfrm flipV="1">
              <a:off x="9557" y="8549"/>
              <a:ext cx="1" cy="949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77"/>
            <p:cNvSpPr>
              <a:spLocks/>
            </p:cNvSpPr>
            <p:nvPr/>
          </p:nvSpPr>
          <p:spPr bwMode="auto">
            <a:xfrm>
              <a:off x="9587" y="8888"/>
              <a:ext cx="232" cy="182"/>
            </a:xfrm>
            <a:custGeom>
              <a:avLst/>
              <a:gdLst/>
              <a:ahLst/>
              <a:cxnLst>
                <a:cxn ang="0">
                  <a:pos x="12" y="182"/>
                </a:cxn>
                <a:cxn ang="0">
                  <a:pos x="6" y="174"/>
                </a:cxn>
                <a:cxn ang="0">
                  <a:pos x="0" y="167"/>
                </a:cxn>
                <a:cxn ang="0">
                  <a:pos x="220" y="0"/>
                </a:cxn>
                <a:cxn ang="0">
                  <a:pos x="226" y="7"/>
                </a:cxn>
                <a:cxn ang="0">
                  <a:pos x="232" y="15"/>
                </a:cxn>
                <a:cxn ang="0">
                  <a:pos x="12" y="182"/>
                </a:cxn>
              </a:cxnLst>
              <a:rect l="0" t="0" r="r" b="b"/>
              <a:pathLst>
                <a:path w="232" h="182">
                  <a:moveTo>
                    <a:pt x="12" y="182"/>
                  </a:moveTo>
                  <a:lnTo>
                    <a:pt x="6" y="174"/>
                  </a:lnTo>
                  <a:lnTo>
                    <a:pt x="0" y="167"/>
                  </a:lnTo>
                  <a:lnTo>
                    <a:pt x="220" y="0"/>
                  </a:lnTo>
                  <a:lnTo>
                    <a:pt x="226" y="7"/>
                  </a:lnTo>
                  <a:lnTo>
                    <a:pt x="232" y="15"/>
                  </a:lnTo>
                  <a:lnTo>
                    <a:pt x="12" y="182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78"/>
            <p:cNvSpPr>
              <a:spLocks/>
            </p:cNvSpPr>
            <p:nvPr/>
          </p:nvSpPr>
          <p:spPr bwMode="auto">
            <a:xfrm>
              <a:off x="9807" y="8886"/>
              <a:ext cx="6" cy="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5" y="4"/>
                </a:cxn>
                <a:cxn ang="0">
                  <a:pos x="17" y="0"/>
                </a:cxn>
                <a:cxn ang="0">
                  <a:pos x="27" y="43"/>
                </a:cxn>
                <a:cxn ang="0">
                  <a:pos x="0" y="8"/>
                </a:cxn>
              </a:cxnLst>
              <a:rect l="0" t="0" r="r" b="b"/>
              <a:pathLst>
                <a:path w="27" h="43">
                  <a:moveTo>
                    <a:pt x="0" y="8"/>
                  </a:moveTo>
                  <a:cubicBezTo>
                    <a:pt x="2" y="7"/>
                    <a:pt x="3" y="5"/>
                    <a:pt x="5" y="4"/>
                  </a:cubicBezTo>
                  <a:cubicBezTo>
                    <a:pt x="8" y="2"/>
                    <a:pt x="13" y="1"/>
                    <a:pt x="17" y="0"/>
                  </a:cubicBezTo>
                  <a:lnTo>
                    <a:pt x="27" y="4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79"/>
            <p:cNvSpPr>
              <a:spLocks/>
            </p:cNvSpPr>
            <p:nvPr/>
          </p:nvSpPr>
          <p:spPr bwMode="auto">
            <a:xfrm>
              <a:off x="9811" y="8799"/>
              <a:ext cx="370" cy="105"/>
            </a:xfrm>
            <a:custGeom>
              <a:avLst/>
              <a:gdLst/>
              <a:ahLst/>
              <a:cxnLst>
                <a:cxn ang="0">
                  <a:pos x="4" y="105"/>
                </a:cxn>
                <a:cxn ang="0">
                  <a:pos x="2" y="96"/>
                </a:cxn>
                <a:cxn ang="0">
                  <a:pos x="0" y="87"/>
                </a:cxn>
                <a:cxn ang="0">
                  <a:pos x="366" y="0"/>
                </a:cxn>
                <a:cxn ang="0">
                  <a:pos x="368" y="9"/>
                </a:cxn>
                <a:cxn ang="0">
                  <a:pos x="370" y="18"/>
                </a:cxn>
                <a:cxn ang="0">
                  <a:pos x="4" y="105"/>
                </a:cxn>
              </a:cxnLst>
              <a:rect l="0" t="0" r="r" b="b"/>
              <a:pathLst>
                <a:path w="370" h="105">
                  <a:moveTo>
                    <a:pt x="4" y="105"/>
                  </a:moveTo>
                  <a:lnTo>
                    <a:pt x="2" y="96"/>
                  </a:lnTo>
                  <a:lnTo>
                    <a:pt x="0" y="87"/>
                  </a:lnTo>
                  <a:lnTo>
                    <a:pt x="366" y="0"/>
                  </a:lnTo>
                  <a:lnTo>
                    <a:pt x="368" y="9"/>
                  </a:lnTo>
                  <a:lnTo>
                    <a:pt x="370" y="18"/>
                  </a:lnTo>
                  <a:lnTo>
                    <a:pt x="4" y="105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80"/>
            <p:cNvSpPr>
              <a:spLocks/>
            </p:cNvSpPr>
            <p:nvPr/>
          </p:nvSpPr>
          <p:spPr bwMode="auto">
            <a:xfrm>
              <a:off x="10177" y="8799"/>
              <a:ext cx="2" cy="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0" y="44"/>
                </a:cxn>
                <a:cxn ang="0">
                  <a:pos x="0" y="1"/>
                </a:cxn>
              </a:cxnLst>
              <a:rect l="0" t="0" r="r" b="b"/>
              <a:pathLst>
                <a:path w="10" h="44">
                  <a:moveTo>
                    <a:pt x="0" y="1"/>
                  </a:moveTo>
                  <a:cubicBezTo>
                    <a:pt x="1" y="0"/>
                    <a:pt x="2" y="0"/>
                    <a:pt x="5" y="0"/>
                  </a:cubicBezTo>
                  <a:lnTo>
                    <a:pt x="10" y="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81"/>
            <p:cNvSpPr>
              <a:spLocks/>
            </p:cNvSpPr>
            <p:nvPr/>
          </p:nvSpPr>
          <p:spPr bwMode="auto">
            <a:xfrm>
              <a:off x="10178" y="8736"/>
              <a:ext cx="515" cy="81"/>
            </a:xfrm>
            <a:custGeom>
              <a:avLst/>
              <a:gdLst/>
              <a:ahLst/>
              <a:cxnLst>
                <a:cxn ang="0">
                  <a:pos x="2" y="81"/>
                </a:cxn>
                <a:cxn ang="0">
                  <a:pos x="1" y="72"/>
                </a:cxn>
                <a:cxn ang="0">
                  <a:pos x="0" y="63"/>
                </a:cxn>
                <a:cxn ang="0">
                  <a:pos x="512" y="0"/>
                </a:cxn>
                <a:cxn ang="0">
                  <a:pos x="514" y="10"/>
                </a:cxn>
                <a:cxn ang="0">
                  <a:pos x="515" y="19"/>
                </a:cxn>
                <a:cxn ang="0">
                  <a:pos x="2" y="81"/>
                </a:cxn>
              </a:cxnLst>
              <a:rect l="0" t="0" r="r" b="b"/>
              <a:pathLst>
                <a:path w="515" h="81">
                  <a:moveTo>
                    <a:pt x="2" y="81"/>
                  </a:moveTo>
                  <a:lnTo>
                    <a:pt x="1" y="72"/>
                  </a:lnTo>
                  <a:lnTo>
                    <a:pt x="0" y="63"/>
                  </a:lnTo>
                  <a:lnTo>
                    <a:pt x="512" y="0"/>
                  </a:lnTo>
                  <a:lnTo>
                    <a:pt x="514" y="10"/>
                  </a:lnTo>
                  <a:lnTo>
                    <a:pt x="515" y="19"/>
                  </a:lnTo>
                  <a:lnTo>
                    <a:pt x="2" y="81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82"/>
            <p:cNvSpPr>
              <a:spLocks/>
            </p:cNvSpPr>
            <p:nvPr/>
          </p:nvSpPr>
          <p:spPr bwMode="auto">
            <a:xfrm>
              <a:off x="10690" y="8736"/>
              <a:ext cx="2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6" y="44"/>
                </a:cxn>
                <a:cxn ang="0">
                  <a:pos x="0" y="0"/>
                </a:cxn>
              </a:cxnLst>
              <a:rect l="0" t="0" r="r" b="b"/>
              <a:pathLst>
                <a:path w="6" h="44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lnTo>
                    <a:pt x="6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83"/>
            <p:cNvSpPr>
              <a:spLocks/>
            </p:cNvSpPr>
            <p:nvPr/>
          </p:nvSpPr>
          <p:spPr bwMode="auto">
            <a:xfrm>
              <a:off x="10691" y="8687"/>
              <a:ext cx="660" cy="68"/>
            </a:xfrm>
            <a:custGeom>
              <a:avLst/>
              <a:gdLst/>
              <a:ahLst/>
              <a:cxnLst>
                <a:cxn ang="0">
                  <a:pos x="1" y="68"/>
                </a:cxn>
                <a:cxn ang="0">
                  <a:pos x="1" y="59"/>
                </a:cxn>
                <a:cxn ang="0">
                  <a:pos x="0" y="49"/>
                </a:cxn>
                <a:cxn ang="0">
                  <a:pos x="659" y="0"/>
                </a:cxn>
                <a:cxn ang="0">
                  <a:pos x="660" y="10"/>
                </a:cxn>
                <a:cxn ang="0">
                  <a:pos x="660" y="19"/>
                </a:cxn>
                <a:cxn ang="0">
                  <a:pos x="1" y="68"/>
                </a:cxn>
              </a:cxnLst>
              <a:rect l="0" t="0" r="r" b="b"/>
              <a:pathLst>
                <a:path w="660" h="68">
                  <a:moveTo>
                    <a:pt x="1" y="68"/>
                  </a:moveTo>
                  <a:lnTo>
                    <a:pt x="1" y="59"/>
                  </a:lnTo>
                  <a:lnTo>
                    <a:pt x="0" y="49"/>
                  </a:lnTo>
                  <a:lnTo>
                    <a:pt x="659" y="0"/>
                  </a:lnTo>
                  <a:lnTo>
                    <a:pt x="660" y="10"/>
                  </a:lnTo>
                  <a:lnTo>
                    <a:pt x="660" y="19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4"/>
            <p:cNvSpPr>
              <a:spLocks/>
            </p:cNvSpPr>
            <p:nvPr/>
          </p:nvSpPr>
          <p:spPr bwMode="auto">
            <a:xfrm>
              <a:off x="9564" y="9033"/>
              <a:ext cx="59" cy="59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59" y="59"/>
                </a:cxn>
                <a:cxn ang="0">
                  <a:pos x="29" y="0"/>
                </a:cxn>
                <a:cxn ang="0">
                  <a:pos x="0" y="59"/>
                </a:cxn>
              </a:cxnLst>
              <a:rect l="0" t="0" r="r" b="b"/>
              <a:pathLst>
                <a:path w="59" h="59">
                  <a:moveTo>
                    <a:pt x="0" y="59"/>
                  </a:moveTo>
                  <a:lnTo>
                    <a:pt x="59" y="59"/>
                  </a:lnTo>
                  <a:lnTo>
                    <a:pt x="29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5"/>
            <p:cNvSpPr>
              <a:spLocks/>
            </p:cNvSpPr>
            <p:nvPr/>
          </p:nvSpPr>
          <p:spPr bwMode="auto">
            <a:xfrm>
              <a:off x="9564" y="9033"/>
              <a:ext cx="59" cy="59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59" y="59"/>
                </a:cxn>
                <a:cxn ang="0">
                  <a:pos x="29" y="0"/>
                </a:cxn>
                <a:cxn ang="0">
                  <a:pos x="0" y="59"/>
                </a:cxn>
              </a:cxnLst>
              <a:rect l="0" t="0" r="r" b="b"/>
              <a:pathLst>
                <a:path w="59" h="59">
                  <a:moveTo>
                    <a:pt x="0" y="59"/>
                  </a:moveTo>
                  <a:lnTo>
                    <a:pt x="59" y="59"/>
                  </a:lnTo>
                  <a:lnTo>
                    <a:pt x="29" y="0"/>
                  </a:lnTo>
                  <a:lnTo>
                    <a:pt x="0" y="59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6"/>
            <p:cNvSpPr>
              <a:spLocks/>
            </p:cNvSpPr>
            <p:nvPr/>
          </p:nvSpPr>
          <p:spPr bwMode="auto">
            <a:xfrm>
              <a:off x="9783" y="8866"/>
              <a:ext cx="59" cy="5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59" y="58"/>
                </a:cxn>
                <a:cxn ang="0">
                  <a:pos x="30" y="0"/>
                </a:cxn>
                <a:cxn ang="0">
                  <a:pos x="0" y="58"/>
                </a:cxn>
              </a:cxnLst>
              <a:rect l="0" t="0" r="r" b="b"/>
              <a:pathLst>
                <a:path w="59" h="58">
                  <a:moveTo>
                    <a:pt x="0" y="58"/>
                  </a:moveTo>
                  <a:lnTo>
                    <a:pt x="59" y="58"/>
                  </a:lnTo>
                  <a:lnTo>
                    <a:pt x="30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7"/>
            <p:cNvSpPr>
              <a:spLocks/>
            </p:cNvSpPr>
            <p:nvPr/>
          </p:nvSpPr>
          <p:spPr bwMode="auto">
            <a:xfrm>
              <a:off x="9783" y="8866"/>
              <a:ext cx="59" cy="5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59" y="58"/>
                </a:cxn>
                <a:cxn ang="0">
                  <a:pos x="30" y="0"/>
                </a:cxn>
                <a:cxn ang="0">
                  <a:pos x="0" y="58"/>
                </a:cxn>
              </a:cxnLst>
              <a:rect l="0" t="0" r="r" b="b"/>
              <a:pathLst>
                <a:path w="59" h="58">
                  <a:moveTo>
                    <a:pt x="0" y="58"/>
                  </a:moveTo>
                  <a:lnTo>
                    <a:pt x="59" y="58"/>
                  </a:lnTo>
                  <a:lnTo>
                    <a:pt x="30" y="0"/>
                  </a:lnTo>
                  <a:lnTo>
                    <a:pt x="0" y="58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8"/>
            <p:cNvSpPr>
              <a:spLocks/>
            </p:cNvSpPr>
            <p:nvPr/>
          </p:nvSpPr>
          <p:spPr bwMode="auto">
            <a:xfrm>
              <a:off x="10150" y="8779"/>
              <a:ext cx="58" cy="5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58" y="58"/>
                </a:cxn>
                <a:cxn ang="0">
                  <a:pos x="29" y="0"/>
                </a:cxn>
                <a:cxn ang="0">
                  <a:pos x="0" y="58"/>
                </a:cxn>
              </a:cxnLst>
              <a:rect l="0" t="0" r="r" b="b"/>
              <a:pathLst>
                <a:path w="58" h="58">
                  <a:moveTo>
                    <a:pt x="0" y="58"/>
                  </a:moveTo>
                  <a:lnTo>
                    <a:pt x="58" y="58"/>
                  </a:lnTo>
                  <a:lnTo>
                    <a:pt x="29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9"/>
            <p:cNvSpPr>
              <a:spLocks/>
            </p:cNvSpPr>
            <p:nvPr/>
          </p:nvSpPr>
          <p:spPr bwMode="auto">
            <a:xfrm>
              <a:off x="10150" y="8779"/>
              <a:ext cx="58" cy="5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58" y="58"/>
                </a:cxn>
                <a:cxn ang="0">
                  <a:pos x="29" y="0"/>
                </a:cxn>
                <a:cxn ang="0">
                  <a:pos x="0" y="58"/>
                </a:cxn>
              </a:cxnLst>
              <a:rect l="0" t="0" r="r" b="b"/>
              <a:pathLst>
                <a:path w="58" h="58">
                  <a:moveTo>
                    <a:pt x="0" y="58"/>
                  </a:moveTo>
                  <a:lnTo>
                    <a:pt x="58" y="58"/>
                  </a:lnTo>
                  <a:lnTo>
                    <a:pt x="29" y="0"/>
                  </a:lnTo>
                  <a:lnTo>
                    <a:pt x="0" y="58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0"/>
            <p:cNvSpPr>
              <a:spLocks/>
            </p:cNvSpPr>
            <p:nvPr/>
          </p:nvSpPr>
          <p:spPr bwMode="auto">
            <a:xfrm>
              <a:off x="10662" y="8717"/>
              <a:ext cx="59" cy="5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59" y="58"/>
                </a:cxn>
                <a:cxn ang="0">
                  <a:pos x="30" y="0"/>
                </a:cxn>
                <a:cxn ang="0">
                  <a:pos x="0" y="58"/>
                </a:cxn>
              </a:cxnLst>
              <a:rect l="0" t="0" r="r" b="b"/>
              <a:pathLst>
                <a:path w="59" h="58">
                  <a:moveTo>
                    <a:pt x="0" y="58"/>
                  </a:moveTo>
                  <a:lnTo>
                    <a:pt x="59" y="58"/>
                  </a:lnTo>
                  <a:lnTo>
                    <a:pt x="30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91"/>
            <p:cNvSpPr>
              <a:spLocks/>
            </p:cNvSpPr>
            <p:nvPr/>
          </p:nvSpPr>
          <p:spPr bwMode="auto">
            <a:xfrm>
              <a:off x="10662" y="8717"/>
              <a:ext cx="59" cy="5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59" y="58"/>
                </a:cxn>
                <a:cxn ang="0">
                  <a:pos x="30" y="0"/>
                </a:cxn>
                <a:cxn ang="0">
                  <a:pos x="0" y="58"/>
                </a:cxn>
              </a:cxnLst>
              <a:rect l="0" t="0" r="r" b="b"/>
              <a:pathLst>
                <a:path w="59" h="58">
                  <a:moveTo>
                    <a:pt x="0" y="58"/>
                  </a:moveTo>
                  <a:lnTo>
                    <a:pt x="59" y="58"/>
                  </a:lnTo>
                  <a:lnTo>
                    <a:pt x="30" y="0"/>
                  </a:lnTo>
                  <a:lnTo>
                    <a:pt x="0" y="58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92"/>
            <p:cNvSpPr>
              <a:spLocks/>
            </p:cNvSpPr>
            <p:nvPr/>
          </p:nvSpPr>
          <p:spPr bwMode="auto">
            <a:xfrm>
              <a:off x="11321" y="8667"/>
              <a:ext cx="59" cy="59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59" y="59"/>
                </a:cxn>
                <a:cxn ang="0">
                  <a:pos x="30" y="0"/>
                </a:cxn>
                <a:cxn ang="0">
                  <a:pos x="0" y="59"/>
                </a:cxn>
              </a:cxnLst>
              <a:rect l="0" t="0" r="r" b="b"/>
              <a:pathLst>
                <a:path w="59" h="59">
                  <a:moveTo>
                    <a:pt x="0" y="59"/>
                  </a:moveTo>
                  <a:lnTo>
                    <a:pt x="59" y="59"/>
                  </a:lnTo>
                  <a:lnTo>
                    <a:pt x="3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93"/>
            <p:cNvSpPr>
              <a:spLocks/>
            </p:cNvSpPr>
            <p:nvPr/>
          </p:nvSpPr>
          <p:spPr bwMode="auto">
            <a:xfrm>
              <a:off x="11321" y="8667"/>
              <a:ext cx="59" cy="59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59" y="59"/>
                </a:cxn>
                <a:cxn ang="0">
                  <a:pos x="30" y="0"/>
                </a:cxn>
                <a:cxn ang="0">
                  <a:pos x="0" y="59"/>
                </a:cxn>
              </a:cxnLst>
              <a:rect l="0" t="0" r="r" b="b"/>
              <a:pathLst>
                <a:path w="59" h="59">
                  <a:moveTo>
                    <a:pt x="0" y="59"/>
                  </a:moveTo>
                  <a:lnTo>
                    <a:pt x="59" y="59"/>
                  </a:lnTo>
                  <a:lnTo>
                    <a:pt x="30" y="0"/>
                  </a:lnTo>
                  <a:lnTo>
                    <a:pt x="0" y="59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94"/>
            <p:cNvSpPr>
              <a:spLocks/>
            </p:cNvSpPr>
            <p:nvPr/>
          </p:nvSpPr>
          <p:spPr bwMode="auto">
            <a:xfrm>
              <a:off x="9588" y="9051"/>
              <a:ext cx="230" cy="150"/>
            </a:xfrm>
            <a:custGeom>
              <a:avLst/>
              <a:gdLst/>
              <a:ahLst/>
              <a:cxnLst>
                <a:cxn ang="0">
                  <a:pos x="10" y="150"/>
                </a:cxn>
                <a:cxn ang="0">
                  <a:pos x="5" y="142"/>
                </a:cxn>
                <a:cxn ang="0">
                  <a:pos x="0" y="134"/>
                </a:cxn>
                <a:cxn ang="0">
                  <a:pos x="220" y="0"/>
                </a:cxn>
                <a:cxn ang="0">
                  <a:pos x="225" y="8"/>
                </a:cxn>
                <a:cxn ang="0">
                  <a:pos x="230" y="17"/>
                </a:cxn>
                <a:cxn ang="0">
                  <a:pos x="10" y="150"/>
                </a:cxn>
              </a:cxnLst>
              <a:rect l="0" t="0" r="r" b="b"/>
              <a:pathLst>
                <a:path w="230" h="150">
                  <a:moveTo>
                    <a:pt x="10" y="150"/>
                  </a:moveTo>
                  <a:lnTo>
                    <a:pt x="5" y="142"/>
                  </a:lnTo>
                  <a:lnTo>
                    <a:pt x="0" y="134"/>
                  </a:lnTo>
                  <a:lnTo>
                    <a:pt x="220" y="0"/>
                  </a:lnTo>
                  <a:lnTo>
                    <a:pt x="225" y="8"/>
                  </a:lnTo>
                  <a:lnTo>
                    <a:pt x="230" y="17"/>
                  </a:lnTo>
                  <a:lnTo>
                    <a:pt x="10" y="15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95"/>
            <p:cNvSpPr>
              <a:spLocks/>
            </p:cNvSpPr>
            <p:nvPr/>
          </p:nvSpPr>
          <p:spPr bwMode="auto">
            <a:xfrm>
              <a:off x="9808" y="9050"/>
              <a:ext cx="5" cy="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" y="6"/>
                </a:cxn>
                <a:cxn ang="0">
                  <a:pos x="16" y="0"/>
                </a:cxn>
                <a:cxn ang="0">
                  <a:pos x="23" y="44"/>
                </a:cxn>
                <a:cxn ang="0">
                  <a:pos x="0" y="6"/>
                </a:cxn>
              </a:cxnLst>
              <a:rect l="0" t="0" r="r" b="b"/>
              <a:pathLst>
                <a:path w="23" h="44">
                  <a:moveTo>
                    <a:pt x="0" y="6"/>
                  </a:moveTo>
                  <a:cubicBezTo>
                    <a:pt x="0" y="6"/>
                    <a:pt x="0" y="6"/>
                    <a:pt x="1" y="6"/>
                  </a:cubicBezTo>
                  <a:cubicBezTo>
                    <a:pt x="5" y="2"/>
                    <a:pt x="11" y="1"/>
                    <a:pt x="16" y="0"/>
                  </a:cubicBezTo>
                  <a:lnTo>
                    <a:pt x="23" y="4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96"/>
            <p:cNvSpPr>
              <a:spLocks/>
            </p:cNvSpPr>
            <p:nvPr/>
          </p:nvSpPr>
          <p:spPr bwMode="auto">
            <a:xfrm>
              <a:off x="9811" y="8996"/>
              <a:ext cx="369" cy="73"/>
            </a:xfrm>
            <a:custGeom>
              <a:avLst/>
              <a:gdLst/>
              <a:ahLst/>
              <a:cxnLst>
                <a:cxn ang="0">
                  <a:pos x="3" y="73"/>
                </a:cxn>
                <a:cxn ang="0">
                  <a:pos x="2" y="63"/>
                </a:cxn>
                <a:cxn ang="0">
                  <a:pos x="0" y="54"/>
                </a:cxn>
                <a:cxn ang="0">
                  <a:pos x="366" y="0"/>
                </a:cxn>
                <a:cxn ang="0">
                  <a:pos x="368" y="9"/>
                </a:cxn>
                <a:cxn ang="0">
                  <a:pos x="369" y="18"/>
                </a:cxn>
                <a:cxn ang="0">
                  <a:pos x="3" y="73"/>
                </a:cxn>
              </a:cxnLst>
              <a:rect l="0" t="0" r="r" b="b"/>
              <a:pathLst>
                <a:path w="369" h="73">
                  <a:moveTo>
                    <a:pt x="3" y="73"/>
                  </a:moveTo>
                  <a:lnTo>
                    <a:pt x="2" y="63"/>
                  </a:lnTo>
                  <a:lnTo>
                    <a:pt x="0" y="54"/>
                  </a:lnTo>
                  <a:lnTo>
                    <a:pt x="366" y="0"/>
                  </a:lnTo>
                  <a:lnTo>
                    <a:pt x="368" y="9"/>
                  </a:lnTo>
                  <a:lnTo>
                    <a:pt x="369" y="18"/>
                  </a:lnTo>
                  <a:lnTo>
                    <a:pt x="3" y="73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97"/>
            <p:cNvSpPr>
              <a:spLocks/>
            </p:cNvSpPr>
            <p:nvPr/>
          </p:nvSpPr>
          <p:spPr bwMode="auto">
            <a:xfrm>
              <a:off x="10177" y="8996"/>
              <a:ext cx="2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7" y="44"/>
                </a:cxn>
                <a:cxn ang="0">
                  <a:pos x="0" y="0"/>
                </a:cxn>
              </a:cxnLst>
              <a:rect l="0" t="0" r="r" b="b"/>
              <a:pathLst>
                <a:path w="7" h="4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lnTo>
                    <a:pt x="7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98"/>
            <p:cNvSpPr>
              <a:spLocks/>
            </p:cNvSpPr>
            <p:nvPr/>
          </p:nvSpPr>
          <p:spPr bwMode="auto">
            <a:xfrm>
              <a:off x="10178" y="8954"/>
              <a:ext cx="514" cy="60"/>
            </a:xfrm>
            <a:custGeom>
              <a:avLst/>
              <a:gdLst/>
              <a:ahLst/>
              <a:cxnLst>
                <a:cxn ang="0">
                  <a:pos x="2" y="60"/>
                </a:cxn>
                <a:cxn ang="0">
                  <a:pos x="1" y="51"/>
                </a:cxn>
                <a:cxn ang="0">
                  <a:pos x="0" y="42"/>
                </a:cxn>
                <a:cxn ang="0">
                  <a:pos x="513" y="0"/>
                </a:cxn>
                <a:cxn ang="0">
                  <a:pos x="514" y="9"/>
                </a:cxn>
                <a:cxn ang="0">
                  <a:pos x="514" y="18"/>
                </a:cxn>
                <a:cxn ang="0">
                  <a:pos x="2" y="60"/>
                </a:cxn>
              </a:cxnLst>
              <a:rect l="0" t="0" r="r" b="b"/>
              <a:pathLst>
                <a:path w="514" h="60">
                  <a:moveTo>
                    <a:pt x="2" y="60"/>
                  </a:moveTo>
                  <a:lnTo>
                    <a:pt x="1" y="51"/>
                  </a:lnTo>
                  <a:lnTo>
                    <a:pt x="0" y="42"/>
                  </a:lnTo>
                  <a:lnTo>
                    <a:pt x="513" y="0"/>
                  </a:lnTo>
                  <a:lnTo>
                    <a:pt x="514" y="9"/>
                  </a:lnTo>
                  <a:lnTo>
                    <a:pt x="514" y="18"/>
                  </a:lnTo>
                  <a:lnTo>
                    <a:pt x="2" y="6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9"/>
            <p:cNvSpPr>
              <a:spLocks/>
            </p:cNvSpPr>
            <p:nvPr/>
          </p:nvSpPr>
          <p:spPr bwMode="auto">
            <a:xfrm>
              <a:off x="10691" y="8954"/>
              <a:ext cx="1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44"/>
                </a:cxn>
                <a:cxn ang="0">
                  <a:pos x="0" y="0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0" y="0"/>
                    <a:pt x="0" y="0"/>
                    <a:pt x="2" y="0"/>
                  </a:cubicBezTo>
                  <a:lnTo>
                    <a:pt x="4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0"/>
            <p:cNvSpPr>
              <a:spLocks/>
            </p:cNvSpPr>
            <p:nvPr/>
          </p:nvSpPr>
          <p:spPr bwMode="auto">
            <a:xfrm>
              <a:off x="10691" y="8919"/>
              <a:ext cx="660" cy="53"/>
            </a:xfrm>
            <a:custGeom>
              <a:avLst/>
              <a:gdLst/>
              <a:ahLst/>
              <a:cxnLst>
                <a:cxn ang="0">
                  <a:pos x="1" y="53"/>
                </a:cxn>
                <a:cxn ang="0">
                  <a:pos x="1" y="44"/>
                </a:cxn>
                <a:cxn ang="0">
                  <a:pos x="0" y="35"/>
                </a:cxn>
                <a:cxn ang="0">
                  <a:pos x="659" y="0"/>
                </a:cxn>
                <a:cxn ang="0">
                  <a:pos x="660" y="9"/>
                </a:cxn>
                <a:cxn ang="0">
                  <a:pos x="660" y="19"/>
                </a:cxn>
                <a:cxn ang="0">
                  <a:pos x="1" y="53"/>
                </a:cxn>
              </a:cxnLst>
              <a:rect l="0" t="0" r="r" b="b"/>
              <a:pathLst>
                <a:path w="660" h="53">
                  <a:moveTo>
                    <a:pt x="1" y="53"/>
                  </a:moveTo>
                  <a:lnTo>
                    <a:pt x="1" y="44"/>
                  </a:lnTo>
                  <a:lnTo>
                    <a:pt x="0" y="35"/>
                  </a:lnTo>
                  <a:lnTo>
                    <a:pt x="659" y="0"/>
                  </a:lnTo>
                  <a:lnTo>
                    <a:pt x="660" y="9"/>
                  </a:lnTo>
                  <a:lnTo>
                    <a:pt x="660" y="19"/>
                  </a:lnTo>
                  <a:lnTo>
                    <a:pt x="1" y="53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1"/>
            <p:cNvSpPr>
              <a:spLocks/>
            </p:cNvSpPr>
            <p:nvPr/>
          </p:nvSpPr>
          <p:spPr bwMode="auto">
            <a:xfrm>
              <a:off x="9564" y="9164"/>
              <a:ext cx="59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58"/>
                </a:cxn>
                <a:cxn ang="0">
                  <a:pos x="59" y="0"/>
                </a:cxn>
                <a:cxn ang="0">
                  <a:pos x="0" y="0"/>
                </a:cxn>
              </a:cxnLst>
              <a:rect l="0" t="0" r="r" b="b"/>
              <a:pathLst>
                <a:path w="59" h="58">
                  <a:moveTo>
                    <a:pt x="0" y="0"/>
                  </a:moveTo>
                  <a:lnTo>
                    <a:pt x="29" y="58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02"/>
            <p:cNvSpPr>
              <a:spLocks/>
            </p:cNvSpPr>
            <p:nvPr/>
          </p:nvSpPr>
          <p:spPr bwMode="auto">
            <a:xfrm>
              <a:off x="9564" y="9164"/>
              <a:ext cx="59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58"/>
                </a:cxn>
                <a:cxn ang="0">
                  <a:pos x="59" y="0"/>
                </a:cxn>
                <a:cxn ang="0">
                  <a:pos x="0" y="0"/>
                </a:cxn>
              </a:cxnLst>
              <a:rect l="0" t="0" r="r" b="b"/>
              <a:pathLst>
                <a:path w="59" h="58">
                  <a:moveTo>
                    <a:pt x="0" y="0"/>
                  </a:moveTo>
                  <a:lnTo>
                    <a:pt x="29" y="58"/>
                  </a:lnTo>
                  <a:lnTo>
                    <a:pt x="59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03"/>
            <p:cNvSpPr>
              <a:spLocks/>
            </p:cNvSpPr>
            <p:nvPr/>
          </p:nvSpPr>
          <p:spPr bwMode="auto">
            <a:xfrm>
              <a:off x="9783" y="9030"/>
              <a:ext cx="59" cy="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59"/>
                </a:cxn>
                <a:cxn ang="0">
                  <a:pos x="59" y="0"/>
                </a:cxn>
                <a:cxn ang="0">
                  <a:pos x="0" y="0"/>
                </a:cxn>
              </a:cxnLst>
              <a:rect l="0" t="0" r="r" b="b"/>
              <a:pathLst>
                <a:path w="59" h="59">
                  <a:moveTo>
                    <a:pt x="0" y="0"/>
                  </a:moveTo>
                  <a:lnTo>
                    <a:pt x="30" y="59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04"/>
            <p:cNvSpPr>
              <a:spLocks/>
            </p:cNvSpPr>
            <p:nvPr/>
          </p:nvSpPr>
          <p:spPr bwMode="auto">
            <a:xfrm>
              <a:off x="9783" y="9030"/>
              <a:ext cx="59" cy="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59"/>
                </a:cxn>
                <a:cxn ang="0">
                  <a:pos x="59" y="0"/>
                </a:cxn>
                <a:cxn ang="0">
                  <a:pos x="0" y="0"/>
                </a:cxn>
              </a:cxnLst>
              <a:rect l="0" t="0" r="r" b="b"/>
              <a:pathLst>
                <a:path w="59" h="59">
                  <a:moveTo>
                    <a:pt x="0" y="0"/>
                  </a:moveTo>
                  <a:lnTo>
                    <a:pt x="30" y="59"/>
                  </a:lnTo>
                  <a:lnTo>
                    <a:pt x="59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05"/>
            <p:cNvSpPr>
              <a:spLocks/>
            </p:cNvSpPr>
            <p:nvPr/>
          </p:nvSpPr>
          <p:spPr bwMode="auto">
            <a:xfrm>
              <a:off x="10150" y="8976"/>
              <a:ext cx="58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58"/>
                </a:cxn>
                <a:cxn ang="0">
                  <a:pos x="58" y="0"/>
                </a:cxn>
                <a:cxn ang="0">
                  <a:pos x="0" y="0"/>
                </a:cxn>
              </a:cxnLst>
              <a:rect l="0" t="0" r="r" b="b"/>
              <a:pathLst>
                <a:path w="58" h="58">
                  <a:moveTo>
                    <a:pt x="0" y="0"/>
                  </a:moveTo>
                  <a:lnTo>
                    <a:pt x="29" y="58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06"/>
            <p:cNvSpPr>
              <a:spLocks/>
            </p:cNvSpPr>
            <p:nvPr/>
          </p:nvSpPr>
          <p:spPr bwMode="auto">
            <a:xfrm>
              <a:off x="10150" y="8976"/>
              <a:ext cx="58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58"/>
                </a:cxn>
                <a:cxn ang="0">
                  <a:pos x="58" y="0"/>
                </a:cxn>
                <a:cxn ang="0">
                  <a:pos x="0" y="0"/>
                </a:cxn>
              </a:cxnLst>
              <a:rect l="0" t="0" r="r" b="b"/>
              <a:pathLst>
                <a:path w="58" h="58">
                  <a:moveTo>
                    <a:pt x="0" y="0"/>
                  </a:moveTo>
                  <a:lnTo>
                    <a:pt x="29" y="58"/>
                  </a:lnTo>
                  <a:lnTo>
                    <a:pt x="58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07"/>
            <p:cNvSpPr>
              <a:spLocks/>
            </p:cNvSpPr>
            <p:nvPr/>
          </p:nvSpPr>
          <p:spPr bwMode="auto">
            <a:xfrm>
              <a:off x="10662" y="8934"/>
              <a:ext cx="59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58"/>
                </a:cxn>
                <a:cxn ang="0">
                  <a:pos x="59" y="0"/>
                </a:cxn>
                <a:cxn ang="0">
                  <a:pos x="0" y="0"/>
                </a:cxn>
              </a:cxnLst>
              <a:rect l="0" t="0" r="r" b="b"/>
              <a:pathLst>
                <a:path w="59" h="58">
                  <a:moveTo>
                    <a:pt x="0" y="0"/>
                  </a:moveTo>
                  <a:lnTo>
                    <a:pt x="30" y="58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08"/>
            <p:cNvSpPr>
              <a:spLocks/>
            </p:cNvSpPr>
            <p:nvPr/>
          </p:nvSpPr>
          <p:spPr bwMode="auto">
            <a:xfrm>
              <a:off x="10662" y="8934"/>
              <a:ext cx="59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58"/>
                </a:cxn>
                <a:cxn ang="0">
                  <a:pos x="59" y="0"/>
                </a:cxn>
                <a:cxn ang="0">
                  <a:pos x="0" y="0"/>
                </a:cxn>
              </a:cxnLst>
              <a:rect l="0" t="0" r="r" b="b"/>
              <a:pathLst>
                <a:path w="59" h="58">
                  <a:moveTo>
                    <a:pt x="0" y="0"/>
                  </a:moveTo>
                  <a:lnTo>
                    <a:pt x="30" y="58"/>
                  </a:lnTo>
                  <a:lnTo>
                    <a:pt x="59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09"/>
            <p:cNvSpPr>
              <a:spLocks/>
            </p:cNvSpPr>
            <p:nvPr/>
          </p:nvSpPr>
          <p:spPr bwMode="auto">
            <a:xfrm>
              <a:off x="11321" y="8899"/>
              <a:ext cx="59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58"/>
                </a:cxn>
                <a:cxn ang="0">
                  <a:pos x="59" y="0"/>
                </a:cxn>
                <a:cxn ang="0">
                  <a:pos x="0" y="0"/>
                </a:cxn>
              </a:cxnLst>
              <a:rect l="0" t="0" r="r" b="b"/>
              <a:pathLst>
                <a:path w="59" h="58">
                  <a:moveTo>
                    <a:pt x="0" y="0"/>
                  </a:moveTo>
                  <a:lnTo>
                    <a:pt x="30" y="58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10"/>
            <p:cNvSpPr>
              <a:spLocks/>
            </p:cNvSpPr>
            <p:nvPr/>
          </p:nvSpPr>
          <p:spPr bwMode="auto">
            <a:xfrm>
              <a:off x="11321" y="8899"/>
              <a:ext cx="59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58"/>
                </a:cxn>
                <a:cxn ang="0">
                  <a:pos x="59" y="0"/>
                </a:cxn>
                <a:cxn ang="0">
                  <a:pos x="0" y="0"/>
                </a:cxn>
              </a:cxnLst>
              <a:rect l="0" t="0" r="r" b="b"/>
              <a:pathLst>
                <a:path w="59" h="58">
                  <a:moveTo>
                    <a:pt x="0" y="0"/>
                  </a:moveTo>
                  <a:lnTo>
                    <a:pt x="30" y="58"/>
                  </a:lnTo>
                  <a:lnTo>
                    <a:pt x="59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11"/>
            <p:cNvSpPr>
              <a:spLocks/>
            </p:cNvSpPr>
            <p:nvPr/>
          </p:nvSpPr>
          <p:spPr bwMode="auto">
            <a:xfrm>
              <a:off x="9590" y="9267"/>
              <a:ext cx="226" cy="92"/>
            </a:xfrm>
            <a:custGeom>
              <a:avLst/>
              <a:gdLst/>
              <a:ahLst/>
              <a:cxnLst>
                <a:cxn ang="0">
                  <a:pos x="6" y="92"/>
                </a:cxn>
                <a:cxn ang="0">
                  <a:pos x="3" y="83"/>
                </a:cxn>
                <a:cxn ang="0">
                  <a:pos x="0" y="75"/>
                </a:cxn>
                <a:cxn ang="0">
                  <a:pos x="220" y="0"/>
                </a:cxn>
                <a:cxn ang="0">
                  <a:pos x="223" y="9"/>
                </a:cxn>
                <a:cxn ang="0">
                  <a:pos x="226" y="18"/>
                </a:cxn>
                <a:cxn ang="0">
                  <a:pos x="6" y="92"/>
                </a:cxn>
              </a:cxnLst>
              <a:rect l="0" t="0" r="r" b="b"/>
              <a:pathLst>
                <a:path w="226" h="92">
                  <a:moveTo>
                    <a:pt x="6" y="92"/>
                  </a:moveTo>
                  <a:lnTo>
                    <a:pt x="3" y="83"/>
                  </a:lnTo>
                  <a:lnTo>
                    <a:pt x="0" y="75"/>
                  </a:lnTo>
                  <a:lnTo>
                    <a:pt x="220" y="0"/>
                  </a:lnTo>
                  <a:lnTo>
                    <a:pt x="223" y="9"/>
                  </a:lnTo>
                  <a:lnTo>
                    <a:pt x="226" y="18"/>
                  </a:lnTo>
                  <a:lnTo>
                    <a:pt x="6" y="9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12"/>
            <p:cNvSpPr>
              <a:spLocks/>
            </p:cNvSpPr>
            <p:nvPr/>
          </p:nvSpPr>
          <p:spPr bwMode="auto">
            <a:xfrm>
              <a:off x="9810" y="9267"/>
              <a:ext cx="3" cy="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0" y="0"/>
                </a:cxn>
                <a:cxn ang="0">
                  <a:pos x="14" y="44"/>
                </a:cxn>
                <a:cxn ang="0">
                  <a:pos x="0" y="2"/>
                </a:cxn>
              </a:cxnLst>
              <a:rect l="0" t="0" r="r" b="b"/>
              <a:pathLst>
                <a:path w="14" h="44">
                  <a:moveTo>
                    <a:pt x="0" y="2"/>
                  </a:moveTo>
                  <a:cubicBezTo>
                    <a:pt x="3" y="1"/>
                    <a:pt x="6" y="0"/>
                    <a:pt x="10" y="0"/>
                  </a:cubicBezTo>
                  <a:lnTo>
                    <a:pt x="14" y="4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13"/>
            <p:cNvSpPr>
              <a:spLocks/>
            </p:cNvSpPr>
            <p:nvPr/>
          </p:nvSpPr>
          <p:spPr bwMode="auto">
            <a:xfrm>
              <a:off x="9812" y="9232"/>
              <a:ext cx="368" cy="53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1" y="44"/>
                </a:cxn>
                <a:cxn ang="0">
                  <a:pos x="0" y="35"/>
                </a:cxn>
                <a:cxn ang="0">
                  <a:pos x="366" y="0"/>
                </a:cxn>
                <a:cxn ang="0">
                  <a:pos x="367" y="9"/>
                </a:cxn>
                <a:cxn ang="0">
                  <a:pos x="368" y="18"/>
                </a:cxn>
                <a:cxn ang="0">
                  <a:pos x="2" y="53"/>
                </a:cxn>
              </a:cxnLst>
              <a:rect l="0" t="0" r="r" b="b"/>
              <a:pathLst>
                <a:path w="368" h="53">
                  <a:moveTo>
                    <a:pt x="2" y="53"/>
                  </a:moveTo>
                  <a:lnTo>
                    <a:pt x="1" y="44"/>
                  </a:lnTo>
                  <a:lnTo>
                    <a:pt x="0" y="35"/>
                  </a:lnTo>
                  <a:lnTo>
                    <a:pt x="366" y="0"/>
                  </a:lnTo>
                  <a:lnTo>
                    <a:pt x="367" y="9"/>
                  </a:lnTo>
                  <a:lnTo>
                    <a:pt x="368" y="18"/>
                  </a:lnTo>
                  <a:lnTo>
                    <a:pt x="2" y="53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14"/>
            <p:cNvSpPr>
              <a:spLocks/>
            </p:cNvSpPr>
            <p:nvPr/>
          </p:nvSpPr>
          <p:spPr bwMode="auto">
            <a:xfrm>
              <a:off x="10178" y="9232"/>
              <a:ext cx="1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44"/>
                </a:cxn>
                <a:cxn ang="0">
                  <a:pos x="0" y="0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1" y="0"/>
                    <a:pt x="2" y="0"/>
                    <a:pt x="2" y="0"/>
                  </a:cubicBezTo>
                  <a:lnTo>
                    <a:pt x="4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15"/>
            <p:cNvSpPr>
              <a:spLocks/>
            </p:cNvSpPr>
            <p:nvPr/>
          </p:nvSpPr>
          <p:spPr bwMode="auto">
            <a:xfrm>
              <a:off x="10179" y="9211"/>
              <a:ext cx="513" cy="39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0" y="30"/>
                </a:cxn>
                <a:cxn ang="0">
                  <a:pos x="0" y="21"/>
                </a:cxn>
                <a:cxn ang="0">
                  <a:pos x="512" y="0"/>
                </a:cxn>
                <a:cxn ang="0">
                  <a:pos x="513" y="10"/>
                </a:cxn>
                <a:cxn ang="0">
                  <a:pos x="513" y="19"/>
                </a:cxn>
                <a:cxn ang="0">
                  <a:pos x="0" y="39"/>
                </a:cxn>
              </a:cxnLst>
              <a:rect l="0" t="0" r="r" b="b"/>
              <a:pathLst>
                <a:path w="513" h="39">
                  <a:moveTo>
                    <a:pt x="0" y="39"/>
                  </a:moveTo>
                  <a:lnTo>
                    <a:pt x="0" y="30"/>
                  </a:lnTo>
                  <a:lnTo>
                    <a:pt x="0" y="21"/>
                  </a:lnTo>
                  <a:lnTo>
                    <a:pt x="512" y="0"/>
                  </a:lnTo>
                  <a:lnTo>
                    <a:pt x="513" y="10"/>
                  </a:lnTo>
                  <a:lnTo>
                    <a:pt x="513" y="1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16"/>
            <p:cNvSpPr>
              <a:spLocks/>
            </p:cNvSpPr>
            <p:nvPr/>
          </p:nvSpPr>
          <p:spPr bwMode="auto">
            <a:xfrm>
              <a:off x="10691" y="9211"/>
              <a:ext cx="1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2" y="44"/>
                </a:cxn>
                <a:cxn ang="0">
                  <a:pos x="0" y="0"/>
                </a:cxn>
              </a:cxnLst>
              <a:rect l="0" t="0" r="r" b="b"/>
              <a:pathLst>
                <a:path w="2" h="44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lnTo>
                    <a:pt x="2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17"/>
            <p:cNvSpPr>
              <a:spLocks/>
            </p:cNvSpPr>
            <p:nvPr/>
          </p:nvSpPr>
          <p:spPr bwMode="auto">
            <a:xfrm>
              <a:off x="10691" y="9189"/>
              <a:ext cx="660" cy="41"/>
            </a:xfrm>
            <a:custGeom>
              <a:avLst/>
              <a:gdLst/>
              <a:ahLst/>
              <a:cxnLst>
                <a:cxn ang="0">
                  <a:pos x="1" y="41"/>
                </a:cxn>
                <a:cxn ang="0">
                  <a:pos x="1" y="32"/>
                </a:cxn>
                <a:cxn ang="0">
                  <a:pos x="0" y="22"/>
                </a:cxn>
                <a:cxn ang="0">
                  <a:pos x="659" y="0"/>
                </a:cxn>
                <a:cxn ang="0">
                  <a:pos x="660" y="10"/>
                </a:cxn>
                <a:cxn ang="0">
                  <a:pos x="660" y="19"/>
                </a:cxn>
                <a:cxn ang="0">
                  <a:pos x="1" y="41"/>
                </a:cxn>
              </a:cxnLst>
              <a:rect l="0" t="0" r="r" b="b"/>
              <a:pathLst>
                <a:path w="660" h="41">
                  <a:moveTo>
                    <a:pt x="1" y="41"/>
                  </a:moveTo>
                  <a:lnTo>
                    <a:pt x="1" y="32"/>
                  </a:lnTo>
                  <a:lnTo>
                    <a:pt x="0" y="22"/>
                  </a:lnTo>
                  <a:lnTo>
                    <a:pt x="659" y="0"/>
                  </a:lnTo>
                  <a:lnTo>
                    <a:pt x="660" y="10"/>
                  </a:lnTo>
                  <a:lnTo>
                    <a:pt x="660" y="19"/>
                  </a:lnTo>
                  <a:lnTo>
                    <a:pt x="1" y="4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8"/>
            <p:cNvSpPr>
              <a:spLocks/>
            </p:cNvSpPr>
            <p:nvPr/>
          </p:nvSpPr>
          <p:spPr bwMode="auto">
            <a:xfrm>
              <a:off x="9564" y="9321"/>
              <a:ext cx="59" cy="59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29" y="59"/>
                </a:cxn>
                <a:cxn ang="0">
                  <a:pos x="59" y="29"/>
                </a:cxn>
                <a:cxn ang="0">
                  <a:pos x="29" y="0"/>
                </a:cxn>
                <a:cxn ang="0">
                  <a:pos x="0" y="29"/>
                </a:cxn>
              </a:cxnLst>
              <a:rect l="0" t="0" r="r" b="b"/>
              <a:pathLst>
                <a:path w="59" h="59">
                  <a:moveTo>
                    <a:pt x="0" y="29"/>
                  </a:moveTo>
                  <a:lnTo>
                    <a:pt x="29" y="59"/>
                  </a:lnTo>
                  <a:lnTo>
                    <a:pt x="59" y="29"/>
                  </a:lnTo>
                  <a:lnTo>
                    <a:pt x="29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19"/>
            <p:cNvSpPr>
              <a:spLocks/>
            </p:cNvSpPr>
            <p:nvPr/>
          </p:nvSpPr>
          <p:spPr bwMode="auto">
            <a:xfrm>
              <a:off x="9564" y="9321"/>
              <a:ext cx="59" cy="59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29" y="59"/>
                </a:cxn>
                <a:cxn ang="0">
                  <a:pos x="59" y="29"/>
                </a:cxn>
                <a:cxn ang="0">
                  <a:pos x="29" y="0"/>
                </a:cxn>
                <a:cxn ang="0">
                  <a:pos x="0" y="29"/>
                </a:cxn>
              </a:cxnLst>
              <a:rect l="0" t="0" r="r" b="b"/>
              <a:pathLst>
                <a:path w="59" h="59">
                  <a:moveTo>
                    <a:pt x="0" y="29"/>
                  </a:moveTo>
                  <a:lnTo>
                    <a:pt x="29" y="59"/>
                  </a:lnTo>
                  <a:lnTo>
                    <a:pt x="59" y="29"/>
                  </a:lnTo>
                  <a:lnTo>
                    <a:pt x="29" y="0"/>
                  </a:lnTo>
                  <a:lnTo>
                    <a:pt x="0" y="29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20"/>
            <p:cNvSpPr>
              <a:spLocks/>
            </p:cNvSpPr>
            <p:nvPr/>
          </p:nvSpPr>
          <p:spPr bwMode="auto">
            <a:xfrm>
              <a:off x="9783" y="9247"/>
              <a:ext cx="59" cy="58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30" y="58"/>
                </a:cxn>
                <a:cxn ang="0">
                  <a:pos x="59" y="29"/>
                </a:cxn>
                <a:cxn ang="0">
                  <a:pos x="30" y="0"/>
                </a:cxn>
                <a:cxn ang="0">
                  <a:pos x="0" y="29"/>
                </a:cxn>
              </a:cxnLst>
              <a:rect l="0" t="0" r="r" b="b"/>
              <a:pathLst>
                <a:path w="59" h="58">
                  <a:moveTo>
                    <a:pt x="0" y="29"/>
                  </a:moveTo>
                  <a:lnTo>
                    <a:pt x="30" y="58"/>
                  </a:lnTo>
                  <a:lnTo>
                    <a:pt x="59" y="29"/>
                  </a:lnTo>
                  <a:lnTo>
                    <a:pt x="3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21"/>
            <p:cNvSpPr>
              <a:spLocks/>
            </p:cNvSpPr>
            <p:nvPr/>
          </p:nvSpPr>
          <p:spPr bwMode="auto">
            <a:xfrm>
              <a:off x="9783" y="9247"/>
              <a:ext cx="59" cy="58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30" y="58"/>
                </a:cxn>
                <a:cxn ang="0">
                  <a:pos x="59" y="29"/>
                </a:cxn>
                <a:cxn ang="0">
                  <a:pos x="30" y="0"/>
                </a:cxn>
                <a:cxn ang="0">
                  <a:pos x="0" y="29"/>
                </a:cxn>
              </a:cxnLst>
              <a:rect l="0" t="0" r="r" b="b"/>
              <a:pathLst>
                <a:path w="59" h="58">
                  <a:moveTo>
                    <a:pt x="0" y="29"/>
                  </a:moveTo>
                  <a:lnTo>
                    <a:pt x="30" y="58"/>
                  </a:lnTo>
                  <a:lnTo>
                    <a:pt x="59" y="29"/>
                  </a:lnTo>
                  <a:lnTo>
                    <a:pt x="30" y="0"/>
                  </a:lnTo>
                  <a:lnTo>
                    <a:pt x="0" y="29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22"/>
            <p:cNvSpPr>
              <a:spLocks/>
            </p:cNvSpPr>
            <p:nvPr/>
          </p:nvSpPr>
          <p:spPr bwMode="auto">
            <a:xfrm>
              <a:off x="10150" y="9212"/>
              <a:ext cx="58" cy="58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29" y="58"/>
                </a:cxn>
                <a:cxn ang="0">
                  <a:pos x="58" y="29"/>
                </a:cxn>
                <a:cxn ang="0">
                  <a:pos x="29" y="0"/>
                </a:cxn>
                <a:cxn ang="0">
                  <a:pos x="0" y="29"/>
                </a:cxn>
              </a:cxnLst>
              <a:rect l="0" t="0" r="r" b="b"/>
              <a:pathLst>
                <a:path w="58" h="58">
                  <a:moveTo>
                    <a:pt x="0" y="29"/>
                  </a:moveTo>
                  <a:lnTo>
                    <a:pt x="29" y="58"/>
                  </a:lnTo>
                  <a:lnTo>
                    <a:pt x="58" y="29"/>
                  </a:lnTo>
                  <a:lnTo>
                    <a:pt x="29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3"/>
            <p:cNvSpPr>
              <a:spLocks/>
            </p:cNvSpPr>
            <p:nvPr/>
          </p:nvSpPr>
          <p:spPr bwMode="auto">
            <a:xfrm>
              <a:off x="10150" y="9212"/>
              <a:ext cx="58" cy="58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29" y="58"/>
                </a:cxn>
                <a:cxn ang="0">
                  <a:pos x="58" y="29"/>
                </a:cxn>
                <a:cxn ang="0">
                  <a:pos x="29" y="0"/>
                </a:cxn>
                <a:cxn ang="0">
                  <a:pos x="0" y="29"/>
                </a:cxn>
              </a:cxnLst>
              <a:rect l="0" t="0" r="r" b="b"/>
              <a:pathLst>
                <a:path w="58" h="58">
                  <a:moveTo>
                    <a:pt x="0" y="29"/>
                  </a:moveTo>
                  <a:lnTo>
                    <a:pt x="29" y="58"/>
                  </a:lnTo>
                  <a:lnTo>
                    <a:pt x="58" y="29"/>
                  </a:lnTo>
                  <a:lnTo>
                    <a:pt x="29" y="0"/>
                  </a:lnTo>
                  <a:lnTo>
                    <a:pt x="0" y="29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4"/>
            <p:cNvSpPr>
              <a:spLocks/>
            </p:cNvSpPr>
            <p:nvPr/>
          </p:nvSpPr>
          <p:spPr bwMode="auto">
            <a:xfrm>
              <a:off x="10662" y="9191"/>
              <a:ext cx="59" cy="59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0" y="59"/>
                </a:cxn>
                <a:cxn ang="0">
                  <a:pos x="59" y="30"/>
                </a:cxn>
                <a:cxn ang="0">
                  <a:pos x="30" y="0"/>
                </a:cxn>
                <a:cxn ang="0">
                  <a:pos x="0" y="30"/>
                </a:cxn>
              </a:cxnLst>
              <a:rect l="0" t="0" r="r" b="b"/>
              <a:pathLst>
                <a:path w="59" h="59">
                  <a:moveTo>
                    <a:pt x="0" y="30"/>
                  </a:moveTo>
                  <a:lnTo>
                    <a:pt x="30" y="59"/>
                  </a:lnTo>
                  <a:lnTo>
                    <a:pt x="59" y="30"/>
                  </a:lnTo>
                  <a:lnTo>
                    <a:pt x="30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25"/>
            <p:cNvSpPr>
              <a:spLocks/>
            </p:cNvSpPr>
            <p:nvPr/>
          </p:nvSpPr>
          <p:spPr bwMode="auto">
            <a:xfrm>
              <a:off x="10662" y="9191"/>
              <a:ext cx="59" cy="59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0" y="59"/>
                </a:cxn>
                <a:cxn ang="0">
                  <a:pos x="59" y="30"/>
                </a:cxn>
                <a:cxn ang="0">
                  <a:pos x="30" y="0"/>
                </a:cxn>
                <a:cxn ang="0">
                  <a:pos x="0" y="30"/>
                </a:cxn>
              </a:cxnLst>
              <a:rect l="0" t="0" r="r" b="b"/>
              <a:pathLst>
                <a:path w="59" h="59">
                  <a:moveTo>
                    <a:pt x="0" y="30"/>
                  </a:moveTo>
                  <a:lnTo>
                    <a:pt x="30" y="59"/>
                  </a:lnTo>
                  <a:lnTo>
                    <a:pt x="59" y="30"/>
                  </a:lnTo>
                  <a:lnTo>
                    <a:pt x="30" y="0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26"/>
            <p:cNvSpPr>
              <a:spLocks/>
            </p:cNvSpPr>
            <p:nvPr/>
          </p:nvSpPr>
          <p:spPr bwMode="auto">
            <a:xfrm>
              <a:off x="11321" y="9169"/>
              <a:ext cx="59" cy="59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0" y="59"/>
                </a:cxn>
                <a:cxn ang="0">
                  <a:pos x="59" y="30"/>
                </a:cxn>
                <a:cxn ang="0">
                  <a:pos x="30" y="0"/>
                </a:cxn>
                <a:cxn ang="0">
                  <a:pos x="0" y="30"/>
                </a:cxn>
              </a:cxnLst>
              <a:rect l="0" t="0" r="r" b="b"/>
              <a:pathLst>
                <a:path w="59" h="59">
                  <a:moveTo>
                    <a:pt x="0" y="30"/>
                  </a:moveTo>
                  <a:lnTo>
                    <a:pt x="30" y="59"/>
                  </a:lnTo>
                  <a:lnTo>
                    <a:pt x="59" y="30"/>
                  </a:lnTo>
                  <a:lnTo>
                    <a:pt x="30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27"/>
            <p:cNvSpPr>
              <a:spLocks/>
            </p:cNvSpPr>
            <p:nvPr/>
          </p:nvSpPr>
          <p:spPr bwMode="auto">
            <a:xfrm>
              <a:off x="11321" y="9169"/>
              <a:ext cx="59" cy="59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0" y="59"/>
                </a:cxn>
                <a:cxn ang="0">
                  <a:pos x="59" y="30"/>
                </a:cxn>
                <a:cxn ang="0">
                  <a:pos x="30" y="0"/>
                </a:cxn>
                <a:cxn ang="0">
                  <a:pos x="0" y="30"/>
                </a:cxn>
              </a:cxnLst>
              <a:rect l="0" t="0" r="r" b="b"/>
              <a:pathLst>
                <a:path w="59" h="59">
                  <a:moveTo>
                    <a:pt x="0" y="30"/>
                  </a:moveTo>
                  <a:lnTo>
                    <a:pt x="30" y="59"/>
                  </a:lnTo>
                  <a:lnTo>
                    <a:pt x="59" y="30"/>
                  </a:lnTo>
                  <a:lnTo>
                    <a:pt x="30" y="0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28"/>
            <p:cNvSpPr>
              <a:spLocks/>
            </p:cNvSpPr>
            <p:nvPr/>
          </p:nvSpPr>
          <p:spPr bwMode="auto">
            <a:xfrm>
              <a:off x="9590" y="9285"/>
              <a:ext cx="226" cy="90"/>
            </a:xfrm>
            <a:custGeom>
              <a:avLst/>
              <a:gdLst/>
              <a:ahLst/>
              <a:cxnLst>
                <a:cxn ang="0">
                  <a:pos x="6" y="90"/>
                </a:cxn>
                <a:cxn ang="0">
                  <a:pos x="3" y="82"/>
                </a:cxn>
                <a:cxn ang="0">
                  <a:pos x="0" y="73"/>
                </a:cxn>
                <a:cxn ang="0">
                  <a:pos x="220" y="0"/>
                </a:cxn>
                <a:cxn ang="0">
                  <a:pos x="223" y="9"/>
                </a:cxn>
                <a:cxn ang="0">
                  <a:pos x="226" y="18"/>
                </a:cxn>
                <a:cxn ang="0">
                  <a:pos x="6" y="90"/>
                </a:cxn>
              </a:cxnLst>
              <a:rect l="0" t="0" r="r" b="b"/>
              <a:pathLst>
                <a:path w="226" h="90">
                  <a:moveTo>
                    <a:pt x="6" y="90"/>
                  </a:moveTo>
                  <a:lnTo>
                    <a:pt x="3" y="82"/>
                  </a:lnTo>
                  <a:lnTo>
                    <a:pt x="0" y="73"/>
                  </a:lnTo>
                  <a:lnTo>
                    <a:pt x="220" y="0"/>
                  </a:lnTo>
                  <a:lnTo>
                    <a:pt x="223" y="9"/>
                  </a:lnTo>
                  <a:lnTo>
                    <a:pt x="226" y="18"/>
                  </a:lnTo>
                  <a:lnTo>
                    <a:pt x="6" y="90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29"/>
            <p:cNvSpPr>
              <a:spLocks/>
            </p:cNvSpPr>
            <p:nvPr/>
          </p:nvSpPr>
          <p:spPr bwMode="auto">
            <a:xfrm>
              <a:off x="9810" y="9285"/>
              <a:ext cx="3" cy="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4" y="44"/>
                </a:cxn>
                <a:cxn ang="0">
                  <a:pos x="0" y="2"/>
                </a:cxn>
              </a:cxnLst>
              <a:rect l="0" t="0" r="r" b="b"/>
              <a:pathLst>
                <a:path w="14" h="44">
                  <a:moveTo>
                    <a:pt x="0" y="2"/>
                  </a:moveTo>
                  <a:cubicBezTo>
                    <a:pt x="3" y="1"/>
                    <a:pt x="5" y="0"/>
                    <a:pt x="9" y="0"/>
                  </a:cubicBezTo>
                  <a:lnTo>
                    <a:pt x="14" y="4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30"/>
            <p:cNvSpPr>
              <a:spLocks/>
            </p:cNvSpPr>
            <p:nvPr/>
          </p:nvSpPr>
          <p:spPr bwMode="auto">
            <a:xfrm>
              <a:off x="9812" y="9243"/>
              <a:ext cx="368" cy="60"/>
            </a:xfrm>
            <a:custGeom>
              <a:avLst/>
              <a:gdLst/>
              <a:ahLst/>
              <a:cxnLst>
                <a:cxn ang="0">
                  <a:pos x="2" y="60"/>
                </a:cxn>
                <a:cxn ang="0">
                  <a:pos x="1" y="51"/>
                </a:cxn>
                <a:cxn ang="0">
                  <a:pos x="0" y="42"/>
                </a:cxn>
                <a:cxn ang="0">
                  <a:pos x="366" y="0"/>
                </a:cxn>
                <a:cxn ang="0">
                  <a:pos x="367" y="10"/>
                </a:cxn>
                <a:cxn ang="0">
                  <a:pos x="368" y="19"/>
                </a:cxn>
                <a:cxn ang="0">
                  <a:pos x="2" y="60"/>
                </a:cxn>
              </a:cxnLst>
              <a:rect l="0" t="0" r="r" b="b"/>
              <a:pathLst>
                <a:path w="368" h="60">
                  <a:moveTo>
                    <a:pt x="2" y="60"/>
                  </a:moveTo>
                  <a:lnTo>
                    <a:pt x="1" y="51"/>
                  </a:lnTo>
                  <a:lnTo>
                    <a:pt x="0" y="42"/>
                  </a:lnTo>
                  <a:lnTo>
                    <a:pt x="366" y="0"/>
                  </a:lnTo>
                  <a:lnTo>
                    <a:pt x="367" y="10"/>
                  </a:lnTo>
                  <a:lnTo>
                    <a:pt x="368" y="19"/>
                  </a:lnTo>
                  <a:lnTo>
                    <a:pt x="2" y="60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1"/>
            <p:cNvSpPr>
              <a:spLocks/>
            </p:cNvSpPr>
            <p:nvPr/>
          </p:nvSpPr>
          <p:spPr bwMode="auto">
            <a:xfrm>
              <a:off x="10178" y="9243"/>
              <a:ext cx="1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44"/>
                </a:cxn>
                <a:cxn ang="0">
                  <a:pos x="0" y="0"/>
                </a:cxn>
              </a:cxnLst>
              <a:rect l="0" t="0" r="r" b="b"/>
              <a:pathLst>
                <a:path w="5" h="44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lnTo>
                    <a:pt x="5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32"/>
            <p:cNvSpPr>
              <a:spLocks/>
            </p:cNvSpPr>
            <p:nvPr/>
          </p:nvSpPr>
          <p:spPr bwMode="auto">
            <a:xfrm>
              <a:off x="10179" y="9216"/>
              <a:ext cx="513" cy="46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0" y="37"/>
                </a:cxn>
                <a:cxn ang="0">
                  <a:pos x="0" y="27"/>
                </a:cxn>
                <a:cxn ang="0">
                  <a:pos x="512" y="0"/>
                </a:cxn>
                <a:cxn ang="0">
                  <a:pos x="513" y="10"/>
                </a:cxn>
                <a:cxn ang="0">
                  <a:pos x="513" y="19"/>
                </a:cxn>
                <a:cxn ang="0">
                  <a:pos x="0" y="46"/>
                </a:cxn>
              </a:cxnLst>
              <a:rect l="0" t="0" r="r" b="b"/>
              <a:pathLst>
                <a:path w="513" h="46">
                  <a:moveTo>
                    <a:pt x="0" y="46"/>
                  </a:moveTo>
                  <a:lnTo>
                    <a:pt x="0" y="37"/>
                  </a:lnTo>
                  <a:lnTo>
                    <a:pt x="0" y="27"/>
                  </a:lnTo>
                  <a:lnTo>
                    <a:pt x="512" y="0"/>
                  </a:lnTo>
                  <a:lnTo>
                    <a:pt x="513" y="10"/>
                  </a:lnTo>
                  <a:lnTo>
                    <a:pt x="513" y="19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33"/>
            <p:cNvSpPr>
              <a:spLocks/>
            </p:cNvSpPr>
            <p:nvPr/>
          </p:nvSpPr>
          <p:spPr bwMode="auto">
            <a:xfrm>
              <a:off x="10691" y="9216"/>
              <a:ext cx="1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2" y="44"/>
                </a:cxn>
                <a:cxn ang="0">
                  <a:pos x="0" y="0"/>
                </a:cxn>
              </a:cxnLst>
              <a:rect l="0" t="0" r="r" b="b"/>
              <a:pathLst>
                <a:path w="2" h="44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lnTo>
                    <a:pt x="2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34"/>
            <p:cNvSpPr>
              <a:spLocks/>
            </p:cNvSpPr>
            <p:nvPr/>
          </p:nvSpPr>
          <p:spPr bwMode="auto">
            <a:xfrm>
              <a:off x="10691" y="9198"/>
              <a:ext cx="660" cy="37"/>
            </a:xfrm>
            <a:custGeom>
              <a:avLst/>
              <a:gdLst/>
              <a:ahLst/>
              <a:cxnLst>
                <a:cxn ang="0">
                  <a:pos x="1" y="37"/>
                </a:cxn>
                <a:cxn ang="0">
                  <a:pos x="1" y="28"/>
                </a:cxn>
                <a:cxn ang="0">
                  <a:pos x="0" y="18"/>
                </a:cxn>
                <a:cxn ang="0">
                  <a:pos x="659" y="0"/>
                </a:cxn>
                <a:cxn ang="0">
                  <a:pos x="660" y="9"/>
                </a:cxn>
                <a:cxn ang="0">
                  <a:pos x="660" y="18"/>
                </a:cxn>
                <a:cxn ang="0">
                  <a:pos x="1" y="37"/>
                </a:cxn>
              </a:cxnLst>
              <a:rect l="0" t="0" r="r" b="b"/>
              <a:pathLst>
                <a:path w="660" h="37">
                  <a:moveTo>
                    <a:pt x="1" y="37"/>
                  </a:moveTo>
                  <a:lnTo>
                    <a:pt x="1" y="28"/>
                  </a:lnTo>
                  <a:lnTo>
                    <a:pt x="0" y="18"/>
                  </a:lnTo>
                  <a:lnTo>
                    <a:pt x="659" y="0"/>
                  </a:lnTo>
                  <a:lnTo>
                    <a:pt x="660" y="9"/>
                  </a:lnTo>
                  <a:lnTo>
                    <a:pt x="660" y="18"/>
                  </a:lnTo>
                  <a:lnTo>
                    <a:pt x="1" y="37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235"/>
            <p:cNvSpPr>
              <a:spLocks noChangeArrowheads="1"/>
            </p:cNvSpPr>
            <p:nvPr/>
          </p:nvSpPr>
          <p:spPr bwMode="auto">
            <a:xfrm>
              <a:off x="9564" y="9337"/>
              <a:ext cx="59" cy="59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236"/>
            <p:cNvSpPr>
              <a:spLocks noChangeArrowheads="1"/>
            </p:cNvSpPr>
            <p:nvPr/>
          </p:nvSpPr>
          <p:spPr bwMode="auto">
            <a:xfrm>
              <a:off x="9564" y="9337"/>
              <a:ext cx="59" cy="59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237"/>
            <p:cNvSpPr>
              <a:spLocks noChangeArrowheads="1"/>
            </p:cNvSpPr>
            <p:nvPr/>
          </p:nvSpPr>
          <p:spPr bwMode="auto">
            <a:xfrm>
              <a:off x="9783" y="9265"/>
              <a:ext cx="59" cy="58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238"/>
            <p:cNvSpPr>
              <a:spLocks noChangeArrowheads="1"/>
            </p:cNvSpPr>
            <p:nvPr/>
          </p:nvSpPr>
          <p:spPr bwMode="auto">
            <a:xfrm>
              <a:off x="9783" y="9265"/>
              <a:ext cx="59" cy="58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239"/>
            <p:cNvSpPr>
              <a:spLocks noChangeArrowheads="1"/>
            </p:cNvSpPr>
            <p:nvPr/>
          </p:nvSpPr>
          <p:spPr bwMode="auto">
            <a:xfrm>
              <a:off x="10150" y="9224"/>
              <a:ext cx="58" cy="58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240"/>
            <p:cNvSpPr>
              <a:spLocks noChangeArrowheads="1"/>
            </p:cNvSpPr>
            <p:nvPr/>
          </p:nvSpPr>
          <p:spPr bwMode="auto">
            <a:xfrm>
              <a:off x="10150" y="9224"/>
              <a:ext cx="58" cy="58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241"/>
            <p:cNvSpPr>
              <a:spLocks noChangeArrowheads="1"/>
            </p:cNvSpPr>
            <p:nvPr/>
          </p:nvSpPr>
          <p:spPr bwMode="auto">
            <a:xfrm>
              <a:off x="10662" y="9197"/>
              <a:ext cx="59" cy="58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242"/>
            <p:cNvSpPr>
              <a:spLocks noChangeArrowheads="1"/>
            </p:cNvSpPr>
            <p:nvPr/>
          </p:nvSpPr>
          <p:spPr bwMode="auto">
            <a:xfrm>
              <a:off x="10662" y="9197"/>
              <a:ext cx="59" cy="58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243"/>
            <p:cNvSpPr>
              <a:spLocks noChangeArrowheads="1"/>
            </p:cNvSpPr>
            <p:nvPr/>
          </p:nvSpPr>
          <p:spPr bwMode="auto">
            <a:xfrm>
              <a:off x="11321" y="9178"/>
              <a:ext cx="59" cy="58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244"/>
            <p:cNvSpPr>
              <a:spLocks noChangeArrowheads="1"/>
            </p:cNvSpPr>
            <p:nvPr/>
          </p:nvSpPr>
          <p:spPr bwMode="auto">
            <a:xfrm>
              <a:off x="11321" y="9178"/>
              <a:ext cx="59" cy="58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245"/>
            <p:cNvSpPr>
              <a:spLocks noChangeArrowheads="1"/>
            </p:cNvSpPr>
            <p:nvPr/>
          </p:nvSpPr>
          <p:spPr bwMode="auto">
            <a:xfrm>
              <a:off x="9501" y="9559"/>
              <a:ext cx="16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Rectangle 246"/>
            <p:cNvSpPr>
              <a:spLocks noChangeArrowheads="1"/>
            </p:cNvSpPr>
            <p:nvPr/>
          </p:nvSpPr>
          <p:spPr bwMode="auto">
            <a:xfrm>
              <a:off x="9848" y="9559"/>
              <a:ext cx="20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Rectangle 247"/>
            <p:cNvSpPr>
              <a:spLocks noChangeArrowheads="1"/>
            </p:cNvSpPr>
            <p:nvPr/>
          </p:nvSpPr>
          <p:spPr bwMode="auto">
            <a:xfrm>
              <a:off x="10214" y="9559"/>
              <a:ext cx="20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4200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Rectangle 248"/>
            <p:cNvSpPr>
              <a:spLocks noChangeArrowheads="1"/>
            </p:cNvSpPr>
            <p:nvPr/>
          </p:nvSpPr>
          <p:spPr bwMode="auto">
            <a:xfrm>
              <a:off x="10580" y="9559"/>
              <a:ext cx="20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6200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Rectangle 249"/>
            <p:cNvSpPr>
              <a:spLocks noChangeArrowheads="1"/>
            </p:cNvSpPr>
            <p:nvPr/>
          </p:nvSpPr>
          <p:spPr bwMode="auto">
            <a:xfrm>
              <a:off x="10946" y="9559"/>
              <a:ext cx="20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8200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Rectangle 250"/>
            <p:cNvSpPr>
              <a:spLocks noChangeArrowheads="1"/>
            </p:cNvSpPr>
            <p:nvPr/>
          </p:nvSpPr>
          <p:spPr bwMode="auto">
            <a:xfrm>
              <a:off x="11294" y="9559"/>
              <a:ext cx="24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Rectangle 251"/>
            <p:cNvSpPr>
              <a:spLocks noChangeArrowheads="1"/>
            </p:cNvSpPr>
            <p:nvPr/>
          </p:nvSpPr>
          <p:spPr bwMode="auto">
            <a:xfrm>
              <a:off x="11660" y="9559"/>
              <a:ext cx="24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12200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252"/>
            <p:cNvSpPr>
              <a:spLocks noChangeArrowheads="1"/>
            </p:cNvSpPr>
            <p:nvPr/>
          </p:nvSpPr>
          <p:spPr bwMode="auto">
            <a:xfrm>
              <a:off x="9423" y="9464"/>
              <a:ext cx="12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Rectangle 253"/>
            <p:cNvSpPr>
              <a:spLocks noChangeArrowheads="1"/>
            </p:cNvSpPr>
            <p:nvPr/>
          </p:nvSpPr>
          <p:spPr bwMode="auto">
            <a:xfrm>
              <a:off x="9386" y="9227"/>
              <a:ext cx="16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tangle 254"/>
            <p:cNvSpPr>
              <a:spLocks noChangeArrowheads="1"/>
            </p:cNvSpPr>
            <p:nvPr/>
          </p:nvSpPr>
          <p:spPr bwMode="auto">
            <a:xfrm>
              <a:off x="9349" y="8989"/>
              <a:ext cx="20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Rectangle 255"/>
            <p:cNvSpPr>
              <a:spLocks noChangeArrowheads="1"/>
            </p:cNvSpPr>
            <p:nvPr/>
          </p:nvSpPr>
          <p:spPr bwMode="auto">
            <a:xfrm>
              <a:off x="9311" y="8752"/>
              <a:ext cx="24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256"/>
            <p:cNvSpPr>
              <a:spLocks noChangeArrowheads="1"/>
            </p:cNvSpPr>
            <p:nvPr/>
          </p:nvSpPr>
          <p:spPr bwMode="auto">
            <a:xfrm>
              <a:off x="9274" y="8515"/>
              <a:ext cx="28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100000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Rectangle 257"/>
            <p:cNvSpPr>
              <a:spLocks noChangeArrowheads="1"/>
            </p:cNvSpPr>
            <p:nvPr/>
          </p:nvSpPr>
          <p:spPr bwMode="auto">
            <a:xfrm>
              <a:off x="10527" y="8154"/>
              <a:ext cx="68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Težina puta/P</a:t>
              </a:r>
              <a:endParaRPr kumimoji="0" lang="sr-Latn-R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Rectangle 258"/>
            <p:cNvSpPr>
              <a:spLocks noChangeArrowheads="1"/>
            </p:cNvSpPr>
            <p:nvPr/>
          </p:nvSpPr>
          <p:spPr bwMode="auto">
            <a:xfrm>
              <a:off x="10117" y="8335"/>
              <a:ext cx="1501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mapa sa objektima, vidokrug=stranica/4</a:t>
              </a:r>
              <a:endParaRPr kumimoji="0" lang="sr-Latn-R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Freeform 259"/>
            <p:cNvSpPr>
              <a:spLocks/>
            </p:cNvSpPr>
            <p:nvPr/>
          </p:nvSpPr>
          <p:spPr bwMode="auto">
            <a:xfrm>
              <a:off x="12015" y="8807"/>
              <a:ext cx="188" cy="1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188" y="0"/>
                </a:cxn>
                <a:cxn ang="0">
                  <a:pos x="188" y="9"/>
                </a:cxn>
                <a:cxn ang="0">
                  <a:pos x="188" y="18"/>
                </a:cxn>
                <a:cxn ang="0">
                  <a:pos x="0" y="18"/>
                </a:cxn>
              </a:cxnLst>
              <a:rect l="0" t="0" r="r" b="b"/>
              <a:pathLst>
                <a:path w="188" h="18">
                  <a:moveTo>
                    <a:pt x="0" y="18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188" y="0"/>
                  </a:lnTo>
                  <a:lnTo>
                    <a:pt x="188" y="9"/>
                  </a:lnTo>
                  <a:lnTo>
                    <a:pt x="188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260"/>
            <p:cNvSpPr>
              <a:spLocks noChangeArrowheads="1"/>
            </p:cNvSpPr>
            <p:nvPr/>
          </p:nvSpPr>
          <p:spPr bwMode="auto">
            <a:xfrm>
              <a:off x="12089" y="8796"/>
              <a:ext cx="40" cy="40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261"/>
            <p:cNvSpPr>
              <a:spLocks noChangeArrowheads="1"/>
            </p:cNvSpPr>
            <p:nvPr/>
          </p:nvSpPr>
          <p:spPr bwMode="auto">
            <a:xfrm>
              <a:off x="12089" y="8796"/>
              <a:ext cx="40" cy="40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62"/>
            <p:cNvSpPr>
              <a:spLocks/>
            </p:cNvSpPr>
            <p:nvPr/>
          </p:nvSpPr>
          <p:spPr bwMode="auto">
            <a:xfrm>
              <a:off x="12015" y="8904"/>
              <a:ext cx="188" cy="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188" y="0"/>
                </a:cxn>
                <a:cxn ang="0">
                  <a:pos x="188" y="9"/>
                </a:cxn>
                <a:cxn ang="0">
                  <a:pos x="188" y="19"/>
                </a:cxn>
                <a:cxn ang="0">
                  <a:pos x="0" y="19"/>
                </a:cxn>
              </a:cxnLst>
              <a:rect l="0" t="0" r="r" b="b"/>
              <a:pathLst>
                <a:path w="188" h="19">
                  <a:moveTo>
                    <a:pt x="0" y="1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188" y="0"/>
                  </a:lnTo>
                  <a:lnTo>
                    <a:pt x="188" y="9"/>
                  </a:lnTo>
                  <a:lnTo>
                    <a:pt x="188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63"/>
            <p:cNvSpPr>
              <a:spLocks/>
            </p:cNvSpPr>
            <p:nvPr/>
          </p:nvSpPr>
          <p:spPr bwMode="auto">
            <a:xfrm>
              <a:off x="12089" y="8894"/>
              <a:ext cx="40" cy="3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0" y="39"/>
                </a:cxn>
                <a:cxn ang="0">
                  <a:pos x="40" y="19"/>
                </a:cxn>
                <a:cxn ang="0">
                  <a:pos x="20" y="0"/>
                </a:cxn>
                <a:cxn ang="0">
                  <a:pos x="0" y="19"/>
                </a:cxn>
              </a:cxnLst>
              <a:rect l="0" t="0" r="r" b="b"/>
              <a:pathLst>
                <a:path w="40" h="39">
                  <a:moveTo>
                    <a:pt x="0" y="19"/>
                  </a:moveTo>
                  <a:lnTo>
                    <a:pt x="20" y="39"/>
                  </a:lnTo>
                  <a:lnTo>
                    <a:pt x="40" y="19"/>
                  </a:lnTo>
                  <a:lnTo>
                    <a:pt x="20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64"/>
            <p:cNvSpPr>
              <a:spLocks/>
            </p:cNvSpPr>
            <p:nvPr/>
          </p:nvSpPr>
          <p:spPr bwMode="auto">
            <a:xfrm>
              <a:off x="12089" y="8894"/>
              <a:ext cx="40" cy="3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0" y="39"/>
                </a:cxn>
                <a:cxn ang="0">
                  <a:pos x="40" y="19"/>
                </a:cxn>
                <a:cxn ang="0">
                  <a:pos x="20" y="0"/>
                </a:cxn>
                <a:cxn ang="0">
                  <a:pos x="0" y="19"/>
                </a:cxn>
              </a:cxnLst>
              <a:rect l="0" t="0" r="r" b="b"/>
              <a:pathLst>
                <a:path w="40" h="39">
                  <a:moveTo>
                    <a:pt x="0" y="19"/>
                  </a:moveTo>
                  <a:lnTo>
                    <a:pt x="20" y="39"/>
                  </a:lnTo>
                  <a:lnTo>
                    <a:pt x="40" y="19"/>
                  </a:lnTo>
                  <a:lnTo>
                    <a:pt x="20" y="0"/>
                  </a:lnTo>
                  <a:lnTo>
                    <a:pt x="0" y="19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65"/>
            <p:cNvSpPr>
              <a:spLocks/>
            </p:cNvSpPr>
            <p:nvPr/>
          </p:nvSpPr>
          <p:spPr bwMode="auto">
            <a:xfrm>
              <a:off x="12015" y="9002"/>
              <a:ext cx="188" cy="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188" y="0"/>
                </a:cxn>
                <a:cxn ang="0">
                  <a:pos x="188" y="9"/>
                </a:cxn>
                <a:cxn ang="0">
                  <a:pos x="188" y="19"/>
                </a:cxn>
                <a:cxn ang="0">
                  <a:pos x="0" y="19"/>
                </a:cxn>
              </a:cxnLst>
              <a:rect l="0" t="0" r="r" b="b"/>
              <a:pathLst>
                <a:path w="188" h="19">
                  <a:moveTo>
                    <a:pt x="0" y="1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188" y="0"/>
                  </a:lnTo>
                  <a:lnTo>
                    <a:pt x="188" y="9"/>
                  </a:lnTo>
                  <a:lnTo>
                    <a:pt x="188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66"/>
            <p:cNvSpPr>
              <a:spLocks/>
            </p:cNvSpPr>
            <p:nvPr/>
          </p:nvSpPr>
          <p:spPr bwMode="auto">
            <a:xfrm>
              <a:off x="12089" y="8991"/>
              <a:ext cx="40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40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40" h="40">
                  <a:moveTo>
                    <a:pt x="0" y="0"/>
                  </a:moveTo>
                  <a:lnTo>
                    <a:pt x="20" y="40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67"/>
            <p:cNvSpPr>
              <a:spLocks/>
            </p:cNvSpPr>
            <p:nvPr/>
          </p:nvSpPr>
          <p:spPr bwMode="auto">
            <a:xfrm>
              <a:off x="12089" y="8991"/>
              <a:ext cx="40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40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40" h="40">
                  <a:moveTo>
                    <a:pt x="0" y="0"/>
                  </a:moveTo>
                  <a:lnTo>
                    <a:pt x="20" y="40"/>
                  </a:lnTo>
                  <a:lnTo>
                    <a:pt x="4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68"/>
            <p:cNvSpPr>
              <a:spLocks/>
            </p:cNvSpPr>
            <p:nvPr/>
          </p:nvSpPr>
          <p:spPr bwMode="auto">
            <a:xfrm>
              <a:off x="12015" y="9099"/>
              <a:ext cx="188" cy="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188" y="0"/>
                </a:cxn>
                <a:cxn ang="0">
                  <a:pos x="188" y="10"/>
                </a:cxn>
                <a:cxn ang="0">
                  <a:pos x="188" y="19"/>
                </a:cxn>
                <a:cxn ang="0">
                  <a:pos x="0" y="19"/>
                </a:cxn>
              </a:cxnLst>
              <a:rect l="0" t="0" r="r" b="b"/>
              <a:pathLst>
                <a:path w="188" h="19">
                  <a:moveTo>
                    <a:pt x="0" y="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88" y="0"/>
                  </a:lnTo>
                  <a:lnTo>
                    <a:pt x="188" y="10"/>
                  </a:lnTo>
                  <a:lnTo>
                    <a:pt x="188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69"/>
            <p:cNvSpPr>
              <a:spLocks/>
            </p:cNvSpPr>
            <p:nvPr/>
          </p:nvSpPr>
          <p:spPr bwMode="auto">
            <a:xfrm>
              <a:off x="12089" y="9089"/>
              <a:ext cx="40" cy="39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40" y="39"/>
                </a:cxn>
                <a:cxn ang="0">
                  <a:pos x="20" y="0"/>
                </a:cxn>
                <a:cxn ang="0">
                  <a:pos x="0" y="39"/>
                </a:cxn>
              </a:cxnLst>
              <a:rect l="0" t="0" r="r" b="b"/>
              <a:pathLst>
                <a:path w="40" h="39">
                  <a:moveTo>
                    <a:pt x="0" y="39"/>
                  </a:moveTo>
                  <a:lnTo>
                    <a:pt x="40" y="39"/>
                  </a:lnTo>
                  <a:lnTo>
                    <a:pt x="20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70"/>
            <p:cNvSpPr>
              <a:spLocks/>
            </p:cNvSpPr>
            <p:nvPr/>
          </p:nvSpPr>
          <p:spPr bwMode="auto">
            <a:xfrm>
              <a:off x="12089" y="9089"/>
              <a:ext cx="40" cy="39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40" y="39"/>
                </a:cxn>
                <a:cxn ang="0">
                  <a:pos x="20" y="0"/>
                </a:cxn>
                <a:cxn ang="0">
                  <a:pos x="0" y="39"/>
                </a:cxn>
              </a:cxnLst>
              <a:rect l="0" t="0" r="r" b="b"/>
              <a:pathLst>
                <a:path w="40" h="39">
                  <a:moveTo>
                    <a:pt x="0" y="39"/>
                  </a:moveTo>
                  <a:lnTo>
                    <a:pt x="40" y="39"/>
                  </a:lnTo>
                  <a:lnTo>
                    <a:pt x="20" y="0"/>
                  </a:lnTo>
                  <a:lnTo>
                    <a:pt x="0" y="39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271"/>
            <p:cNvSpPr>
              <a:spLocks noChangeArrowheads="1"/>
            </p:cNvSpPr>
            <p:nvPr/>
          </p:nvSpPr>
          <p:spPr bwMode="auto">
            <a:xfrm>
              <a:off x="12227" y="8782"/>
              <a:ext cx="8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A*</a:t>
              </a:r>
              <a:endParaRPr kumimoji="0" lang="sr-Latn-R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" name="Rectangle 272"/>
            <p:cNvSpPr>
              <a:spLocks noChangeArrowheads="1"/>
            </p:cNvSpPr>
            <p:nvPr/>
          </p:nvSpPr>
          <p:spPr bwMode="auto">
            <a:xfrm>
              <a:off x="12227" y="8879"/>
              <a:ext cx="29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Intuitivni</a:t>
              </a:r>
              <a:endParaRPr kumimoji="0" lang="sr-Latn-R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Rectangle 273"/>
            <p:cNvSpPr>
              <a:spLocks noChangeArrowheads="1"/>
            </p:cNvSpPr>
            <p:nvPr/>
          </p:nvSpPr>
          <p:spPr bwMode="auto">
            <a:xfrm>
              <a:off x="12227" y="8977"/>
              <a:ext cx="22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Težeći</a:t>
              </a:r>
              <a:endParaRPr kumimoji="0" lang="sr-Latn-R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" name="Rectangle 274"/>
            <p:cNvSpPr>
              <a:spLocks noChangeArrowheads="1"/>
            </p:cNvSpPr>
            <p:nvPr/>
          </p:nvSpPr>
          <p:spPr bwMode="auto">
            <a:xfrm>
              <a:off x="12227" y="9074"/>
              <a:ext cx="37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Nasumični</a:t>
              </a:r>
              <a:endParaRPr kumimoji="0" lang="sr-Latn-R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" name="Rectangle 275"/>
            <p:cNvSpPr>
              <a:spLocks noChangeArrowheads="1"/>
            </p:cNvSpPr>
            <p:nvPr/>
          </p:nvSpPr>
          <p:spPr bwMode="auto">
            <a:xfrm>
              <a:off x="10436" y="9686"/>
              <a:ext cx="30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Površina</a:t>
              </a:r>
              <a:endParaRPr kumimoji="0" lang="sr-Latn-R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Rectangle 276"/>
            <p:cNvSpPr>
              <a:spLocks noChangeArrowheads="1"/>
            </p:cNvSpPr>
            <p:nvPr/>
          </p:nvSpPr>
          <p:spPr bwMode="auto">
            <a:xfrm rot="16200000">
              <a:off x="8690" y="9013"/>
              <a:ext cx="93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Logaritmovana težina puta</a:t>
              </a:r>
              <a:endParaRPr kumimoji="0" lang="sr-Latn-R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4" name="Slide Number Placeholder 14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7</a:t>
            </a:fld>
            <a:r>
              <a:rPr lang="fr-FR" smtClean="0"/>
              <a:t>   |  </a:t>
            </a:r>
            <a:endParaRPr lang="fr-FR" dirty="0"/>
          </a:p>
        </p:txBody>
      </p:sp>
      <p:sp>
        <p:nvSpPr>
          <p:cNvPr id="145" name="Date Placeholder 144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</p:spPr>
        <p:txBody>
          <a:bodyPr/>
          <a:lstStyle/>
          <a:p>
            <a:r>
              <a:rPr lang="sr-Latn-RS" smtClean="0"/>
              <a:t>"Korak u nauku"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555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Rezultati</a:t>
            </a:r>
            <a:r>
              <a:rPr lang="sr-Latn-RS" b="1" dirty="0"/>
              <a:t> </a:t>
            </a:r>
            <a:r>
              <a:rPr lang="sr-Latn-RS" b="1" dirty="0" smtClean="0"/>
              <a:t>(2/3)</a:t>
            </a:r>
            <a:endParaRPr lang="sr-Latn-R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24390" y="6511776"/>
            <a:ext cx="2858550" cy="214797"/>
          </a:xfrm>
        </p:spPr>
        <p:txBody>
          <a:bodyPr/>
          <a:lstStyle/>
          <a:p>
            <a:r>
              <a:rPr lang="fr-FR" smtClean="0"/>
              <a:t>XIII godišnja konferencija polaznika Istraživačke stanice Petnica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727075" y="1581864"/>
            <a:ext cx="7670799" cy="11177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787498" indent="-787498" algn="l" defTabSz="1259997" rtl="0" eaLnBrk="1" latinLnBrk="0" hangingPunct="1">
              <a:spcBef>
                <a:spcPct val="20000"/>
              </a:spcBef>
              <a:buSzPct val="120000"/>
              <a:buFontTx/>
              <a:buBlip>
                <a:blip r:embed="rId2"/>
              </a:buBlip>
              <a:defRPr sz="496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2047496" indent="-787498" algn="l" defTabSz="1259997" rtl="0" eaLnBrk="1" latinLnBrk="0" hangingPunct="1">
              <a:spcBef>
                <a:spcPct val="200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  <a:defRPr sz="4409" b="1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2pPr>
            <a:lvl3pPr marL="2970620" indent="-450625" algn="l" defTabSz="1259997" rtl="0" eaLnBrk="1" latinLnBrk="0" hangingPunct="1">
              <a:spcBef>
                <a:spcPct val="200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3858" i="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3pPr>
            <a:lvl4pPr marL="1736873" indent="0" algn="l" defTabSz="1259997" rtl="0" eaLnBrk="1" latinLnBrk="0" hangingPunct="1">
              <a:spcBef>
                <a:spcPct val="20000"/>
              </a:spcBef>
              <a:buFontTx/>
              <a:buNone/>
              <a:defRPr sz="4409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209372" indent="-472499" algn="l" defTabSz="1259997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3858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6929986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189984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49981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09979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/>
            <a:r>
              <a:rPr lang="sr-Latn-RS" sz="1400" dirty="0"/>
              <a:t>Težine puteva koje nalazi intuitivni algoritam su za velike vidokruge veoma malo iznad optimalnih, a razlika se povećava sa smanjenjem </a:t>
            </a:r>
            <a:r>
              <a:rPr lang="sr-Latn-RS" sz="1400" dirty="0" smtClean="0"/>
              <a:t>vidokruga.</a:t>
            </a:r>
            <a:endParaRPr lang="sr-Latn-RS" sz="1400" dirty="0"/>
          </a:p>
        </p:txBody>
      </p:sp>
      <p:grpSp>
        <p:nvGrpSpPr>
          <p:cNvPr id="144" name="Group 401"/>
          <p:cNvGrpSpPr>
            <a:grpSpLocks noChangeAspect="1"/>
          </p:cNvGrpSpPr>
          <p:nvPr/>
        </p:nvGrpSpPr>
        <p:grpSpPr bwMode="auto">
          <a:xfrm>
            <a:off x="4507438" y="2597640"/>
            <a:ext cx="4502100" cy="2918923"/>
            <a:chOff x="12248" y="10363"/>
            <a:chExt cx="2420" cy="1569"/>
          </a:xfrm>
        </p:grpSpPr>
        <p:sp>
          <p:nvSpPr>
            <p:cNvPr id="145" name="AutoShape 400"/>
            <p:cNvSpPr>
              <a:spLocks noChangeAspect="1" noChangeArrowheads="1" noTextEdit="1"/>
            </p:cNvSpPr>
            <p:nvPr/>
          </p:nvSpPr>
          <p:spPr bwMode="auto">
            <a:xfrm>
              <a:off x="12248" y="10363"/>
              <a:ext cx="2420" cy="1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402"/>
            <p:cNvSpPr>
              <a:spLocks/>
            </p:cNvSpPr>
            <p:nvPr/>
          </p:nvSpPr>
          <p:spPr bwMode="auto">
            <a:xfrm>
              <a:off x="12248" y="10363"/>
              <a:ext cx="2415" cy="1552"/>
            </a:xfrm>
            <a:custGeom>
              <a:avLst/>
              <a:gdLst/>
              <a:ahLst/>
              <a:cxnLst>
                <a:cxn ang="0">
                  <a:pos x="1207" y="1552"/>
                </a:cxn>
                <a:cxn ang="0">
                  <a:pos x="0" y="1552"/>
                </a:cxn>
                <a:cxn ang="0">
                  <a:pos x="0" y="0"/>
                </a:cxn>
                <a:cxn ang="0">
                  <a:pos x="2415" y="0"/>
                </a:cxn>
                <a:cxn ang="0">
                  <a:pos x="2415" y="1552"/>
                </a:cxn>
                <a:cxn ang="0">
                  <a:pos x="1207" y="1552"/>
                </a:cxn>
              </a:cxnLst>
              <a:rect l="0" t="0" r="r" b="b"/>
              <a:pathLst>
                <a:path w="2415" h="1552">
                  <a:moveTo>
                    <a:pt x="1207" y="1552"/>
                  </a:moveTo>
                  <a:lnTo>
                    <a:pt x="0" y="1552"/>
                  </a:lnTo>
                  <a:lnTo>
                    <a:pt x="0" y="0"/>
                  </a:lnTo>
                  <a:lnTo>
                    <a:pt x="2415" y="0"/>
                  </a:lnTo>
                  <a:lnTo>
                    <a:pt x="2415" y="1552"/>
                  </a:lnTo>
                  <a:lnTo>
                    <a:pt x="1207" y="1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403"/>
            <p:cNvSpPr>
              <a:spLocks/>
            </p:cNvSpPr>
            <p:nvPr/>
          </p:nvSpPr>
          <p:spPr bwMode="auto">
            <a:xfrm>
              <a:off x="12711" y="10783"/>
              <a:ext cx="1407" cy="793"/>
            </a:xfrm>
            <a:custGeom>
              <a:avLst/>
              <a:gdLst/>
              <a:ahLst/>
              <a:cxnLst>
                <a:cxn ang="0">
                  <a:pos x="703" y="793"/>
                </a:cxn>
                <a:cxn ang="0">
                  <a:pos x="0" y="793"/>
                </a:cxn>
                <a:cxn ang="0">
                  <a:pos x="0" y="0"/>
                </a:cxn>
                <a:cxn ang="0">
                  <a:pos x="1407" y="0"/>
                </a:cxn>
                <a:cxn ang="0">
                  <a:pos x="1407" y="793"/>
                </a:cxn>
                <a:cxn ang="0">
                  <a:pos x="703" y="793"/>
                </a:cxn>
              </a:cxnLst>
              <a:rect l="0" t="0" r="r" b="b"/>
              <a:pathLst>
                <a:path w="1407" h="793">
                  <a:moveTo>
                    <a:pt x="703" y="793"/>
                  </a:moveTo>
                  <a:lnTo>
                    <a:pt x="0" y="793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793"/>
                  </a:lnTo>
                  <a:lnTo>
                    <a:pt x="703" y="793"/>
                  </a:lnTo>
                </a:path>
              </a:pathLst>
            </a:cu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404"/>
            <p:cNvSpPr>
              <a:spLocks noChangeShapeType="1"/>
            </p:cNvSpPr>
            <p:nvPr/>
          </p:nvSpPr>
          <p:spPr bwMode="auto">
            <a:xfrm flipH="1">
              <a:off x="12711" y="11575"/>
              <a:ext cx="140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405"/>
            <p:cNvSpPr>
              <a:spLocks noChangeShapeType="1"/>
            </p:cNvSpPr>
            <p:nvPr/>
          </p:nvSpPr>
          <p:spPr bwMode="auto">
            <a:xfrm flipH="1">
              <a:off x="12711" y="11417"/>
              <a:ext cx="140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406"/>
            <p:cNvSpPr>
              <a:spLocks noChangeShapeType="1"/>
            </p:cNvSpPr>
            <p:nvPr/>
          </p:nvSpPr>
          <p:spPr bwMode="auto">
            <a:xfrm flipH="1">
              <a:off x="12711" y="11258"/>
              <a:ext cx="140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407"/>
            <p:cNvSpPr>
              <a:spLocks noChangeShapeType="1"/>
            </p:cNvSpPr>
            <p:nvPr/>
          </p:nvSpPr>
          <p:spPr bwMode="auto">
            <a:xfrm flipH="1">
              <a:off x="12711" y="11100"/>
              <a:ext cx="140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408"/>
            <p:cNvSpPr>
              <a:spLocks noChangeShapeType="1"/>
            </p:cNvSpPr>
            <p:nvPr/>
          </p:nvSpPr>
          <p:spPr bwMode="auto">
            <a:xfrm flipH="1">
              <a:off x="12711" y="10941"/>
              <a:ext cx="140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409"/>
            <p:cNvSpPr>
              <a:spLocks noChangeShapeType="1"/>
            </p:cNvSpPr>
            <p:nvPr/>
          </p:nvSpPr>
          <p:spPr bwMode="auto">
            <a:xfrm flipH="1">
              <a:off x="12711" y="10783"/>
              <a:ext cx="140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410"/>
            <p:cNvSpPr>
              <a:spLocks noChangeShapeType="1"/>
            </p:cNvSpPr>
            <p:nvPr/>
          </p:nvSpPr>
          <p:spPr bwMode="auto">
            <a:xfrm flipV="1">
              <a:off x="12711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411"/>
            <p:cNvSpPr>
              <a:spLocks noChangeShapeType="1"/>
            </p:cNvSpPr>
            <p:nvPr/>
          </p:nvSpPr>
          <p:spPr bwMode="auto">
            <a:xfrm flipV="1">
              <a:off x="12711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412"/>
            <p:cNvSpPr>
              <a:spLocks noChangeShapeType="1"/>
            </p:cNvSpPr>
            <p:nvPr/>
          </p:nvSpPr>
          <p:spPr bwMode="auto">
            <a:xfrm flipV="1">
              <a:off x="12946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413"/>
            <p:cNvSpPr>
              <a:spLocks noChangeShapeType="1"/>
            </p:cNvSpPr>
            <p:nvPr/>
          </p:nvSpPr>
          <p:spPr bwMode="auto">
            <a:xfrm flipV="1">
              <a:off x="12946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414"/>
            <p:cNvSpPr>
              <a:spLocks noChangeShapeType="1"/>
            </p:cNvSpPr>
            <p:nvPr/>
          </p:nvSpPr>
          <p:spPr bwMode="auto">
            <a:xfrm flipV="1">
              <a:off x="13180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415"/>
            <p:cNvSpPr>
              <a:spLocks noChangeShapeType="1"/>
            </p:cNvSpPr>
            <p:nvPr/>
          </p:nvSpPr>
          <p:spPr bwMode="auto">
            <a:xfrm flipV="1">
              <a:off x="13180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416"/>
            <p:cNvSpPr>
              <a:spLocks noChangeShapeType="1"/>
            </p:cNvSpPr>
            <p:nvPr/>
          </p:nvSpPr>
          <p:spPr bwMode="auto">
            <a:xfrm flipV="1">
              <a:off x="13414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417"/>
            <p:cNvSpPr>
              <a:spLocks noChangeShapeType="1"/>
            </p:cNvSpPr>
            <p:nvPr/>
          </p:nvSpPr>
          <p:spPr bwMode="auto">
            <a:xfrm flipV="1">
              <a:off x="13414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418"/>
            <p:cNvSpPr>
              <a:spLocks noChangeShapeType="1"/>
            </p:cNvSpPr>
            <p:nvPr/>
          </p:nvSpPr>
          <p:spPr bwMode="auto">
            <a:xfrm flipV="1">
              <a:off x="13649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419"/>
            <p:cNvSpPr>
              <a:spLocks noChangeShapeType="1"/>
            </p:cNvSpPr>
            <p:nvPr/>
          </p:nvSpPr>
          <p:spPr bwMode="auto">
            <a:xfrm flipV="1">
              <a:off x="13649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420"/>
            <p:cNvSpPr>
              <a:spLocks noChangeShapeType="1"/>
            </p:cNvSpPr>
            <p:nvPr/>
          </p:nvSpPr>
          <p:spPr bwMode="auto">
            <a:xfrm flipV="1">
              <a:off x="13883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421"/>
            <p:cNvSpPr>
              <a:spLocks noChangeShapeType="1"/>
            </p:cNvSpPr>
            <p:nvPr/>
          </p:nvSpPr>
          <p:spPr bwMode="auto">
            <a:xfrm flipV="1">
              <a:off x="13883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422"/>
            <p:cNvSpPr>
              <a:spLocks noChangeShapeType="1"/>
            </p:cNvSpPr>
            <p:nvPr/>
          </p:nvSpPr>
          <p:spPr bwMode="auto">
            <a:xfrm flipV="1">
              <a:off x="14118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423"/>
            <p:cNvSpPr>
              <a:spLocks noChangeShapeType="1"/>
            </p:cNvSpPr>
            <p:nvPr/>
          </p:nvSpPr>
          <p:spPr bwMode="auto">
            <a:xfrm flipV="1">
              <a:off x="14118" y="11575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424"/>
            <p:cNvSpPr>
              <a:spLocks noChangeShapeType="1"/>
            </p:cNvSpPr>
            <p:nvPr/>
          </p:nvSpPr>
          <p:spPr bwMode="auto">
            <a:xfrm>
              <a:off x="12711" y="11575"/>
              <a:ext cx="140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425"/>
            <p:cNvSpPr>
              <a:spLocks noChangeShapeType="1"/>
            </p:cNvSpPr>
            <p:nvPr/>
          </p:nvSpPr>
          <p:spPr bwMode="auto">
            <a:xfrm>
              <a:off x="12673" y="11575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426"/>
            <p:cNvSpPr>
              <a:spLocks noChangeShapeType="1"/>
            </p:cNvSpPr>
            <p:nvPr/>
          </p:nvSpPr>
          <p:spPr bwMode="auto">
            <a:xfrm>
              <a:off x="12673" y="11575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427"/>
            <p:cNvSpPr>
              <a:spLocks noChangeShapeType="1"/>
            </p:cNvSpPr>
            <p:nvPr/>
          </p:nvSpPr>
          <p:spPr bwMode="auto">
            <a:xfrm>
              <a:off x="12673" y="11417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428"/>
            <p:cNvSpPr>
              <a:spLocks noChangeShapeType="1"/>
            </p:cNvSpPr>
            <p:nvPr/>
          </p:nvSpPr>
          <p:spPr bwMode="auto">
            <a:xfrm>
              <a:off x="12673" y="11417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429"/>
            <p:cNvSpPr>
              <a:spLocks noChangeShapeType="1"/>
            </p:cNvSpPr>
            <p:nvPr/>
          </p:nvSpPr>
          <p:spPr bwMode="auto">
            <a:xfrm>
              <a:off x="12673" y="11258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430"/>
            <p:cNvSpPr>
              <a:spLocks noChangeShapeType="1"/>
            </p:cNvSpPr>
            <p:nvPr/>
          </p:nvSpPr>
          <p:spPr bwMode="auto">
            <a:xfrm>
              <a:off x="12673" y="11258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431"/>
            <p:cNvSpPr>
              <a:spLocks noChangeShapeType="1"/>
            </p:cNvSpPr>
            <p:nvPr/>
          </p:nvSpPr>
          <p:spPr bwMode="auto">
            <a:xfrm>
              <a:off x="12673" y="11100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432"/>
            <p:cNvSpPr>
              <a:spLocks noChangeShapeType="1"/>
            </p:cNvSpPr>
            <p:nvPr/>
          </p:nvSpPr>
          <p:spPr bwMode="auto">
            <a:xfrm>
              <a:off x="12673" y="11100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433"/>
            <p:cNvSpPr>
              <a:spLocks noChangeShapeType="1"/>
            </p:cNvSpPr>
            <p:nvPr/>
          </p:nvSpPr>
          <p:spPr bwMode="auto">
            <a:xfrm>
              <a:off x="12673" y="10941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434"/>
            <p:cNvSpPr>
              <a:spLocks noChangeShapeType="1"/>
            </p:cNvSpPr>
            <p:nvPr/>
          </p:nvSpPr>
          <p:spPr bwMode="auto">
            <a:xfrm>
              <a:off x="12673" y="10941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Line 435"/>
            <p:cNvSpPr>
              <a:spLocks noChangeShapeType="1"/>
            </p:cNvSpPr>
            <p:nvPr/>
          </p:nvSpPr>
          <p:spPr bwMode="auto">
            <a:xfrm>
              <a:off x="12673" y="10783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Line 436"/>
            <p:cNvSpPr>
              <a:spLocks noChangeShapeType="1"/>
            </p:cNvSpPr>
            <p:nvPr/>
          </p:nvSpPr>
          <p:spPr bwMode="auto">
            <a:xfrm>
              <a:off x="12673" y="10783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437"/>
            <p:cNvSpPr>
              <a:spLocks noChangeShapeType="1"/>
            </p:cNvSpPr>
            <p:nvPr/>
          </p:nvSpPr>
          <p:spPr bwMode="auto">
            <a:xfrm flipV="1">
              <a:off x="12711" y="10783"/>
              <a:ext cx="1" cy="792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38"/>
            <p:cNvSpPr>
              <a:spLocks/>
            </p:cNvSpPr>
            <p:nvPr/>
          </p:nvSpPr>
          <p:spPr bwMode="auto">
            <a:xfrm>
              <a:off x="12750" y="11229"/>
              <a:ext cx="157" cy="215"/>
            </a:xfrm>
            <a:custGeom>
              <a:avLst/>
              <a:gdLst/>
              <a:ahLst/>
              <a:cxnLst>
                <a:cxn ang="0">
                  <a:pos x="17" y="215"/>
                </a:cxn>
                <a:cxn ang="0">
                  <a:pos x="8" y="209"/>
                </a:cxn>
                <a:cxn ang="0">
                  <a:pos x="0" y="203"/>
                </a:cxn>
                <a:cxn ang="0">
                  <a:pos x="140" y="0"/>
                </a:cxn>
                <a:cxn ang="0">
                  <a:pos x="149" y="6"/>
                </a:cxn>
                <a:cxn ang="0">
                  <a:pos x="157" y="12"/>
                </a:cxn>
                <a:cxn ang="0">
                  <a:pos x="17" y="215"/>
                </a:cxn>
              </a:cxnLst>
              <a:rect l="0" t="0" r="r" b="b"/>
              <a:pathLst>
                <a:path w="157" h="215">
                  <a:moveTo>
                    <a:pt x="17" y="215"/>
                  </a:moveTo>
                  <a:lnTo>
                    <a:pt x="8" y="209"/>
                  </a:lnTo>
                  <a:lnTo>
                    <a:pt x="0" y="203"/>
                  </a:lnTo>
                  <a:lnTo>
                    <a:pt x="140" y="0"/>
                  </a:lnTo>
                  <a:lnTo>
                    <a:pt x="149" y="6"/>
                  </a:lnTo>
                  <a:lnTo>
                    <a:pt x="157" y="12"/>
                  </a:lnTo>
                  <a:lnTo>
                    <a:pt x="17" y="215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39"/>
            <p:cNvSpPr>
              <a:spLocks/>
            </p:cNvSpPr>
            <p:nvPr/>
          </p:nvSpPr>
          <p:spPr bwMode="auto">
            <a:xfrm>
              <a:off x="12890" y="11225"/>
              <a:ext cx="9" cy="1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5" y="5"/>
                </a:cxn>
                <a:cxn ang="0">
                  <a:pos x="27" y="0"/>
                </a:cxn>
                <a:cxn ang="0">
                  <a:pos x="37" y="44"/>
                </a:cxn>
                <a:cxn ang="0">
                  <a:pos x="0" y="18"/>
                </a:cxn>
              </a:cxnLst>
              <a:rect l="0" t="0" r="r" b="b"/>
              <a:pathLst>
                <a:path w="37" h="44">
                  <a:moveTo>
                    <a:pt x="0" y="18"/>
                  </a:moveTo>
                  <a:cubicBezTo>
                    <a:pt x="3" y="13"/>
                    <a:pt x="8" y="8"/>
                    <a:pt x="15" y="5"/>
                  </a:cubicBezTo>
                  <a:cubicBezTo>
                    <a:pt x="19" y="3"/>
                    <a:pt x="22" y="1"/>
                    <a:pt x="27" y="0"/>
                  </a:cubicBezTo>
                  <a:lnTo>
                    <a:pt x="37" y="44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440"/>
            <p:cNvSpPr>
              <a:spLocks/>
            </p:cNvSpPr>
            <p:nvPr/>
          </p:nvSpPr>
          <p:spPr bwMode="auto">
            <a:xfrm>
              <a:off x="12897" y="11175"/>
              <a:ext cx="238" cy="70"/>
            </a:xfrm>
            <a:custGeom>
              <a:avLst/>
              <a:gdLst/>
              <a:ahLst/>
              <a:cxnLst>
                <a:cxn ang="0">
                  <a:pos x="4" y="70"/>
                </a:cxn>
                <a:cxn ang="0">
                  <a:pos x="2" y="60"/>
                </a:cxn>
                <a:cxn ang="0">
                  <a:pos x="0" y="50"/>
                </a:cxn>
                <a:cxn ang="0">
                  <a:pos x="234" y="0"/>
                </a:cxn>
                <a:cxn ang="0">
                  <a:pos x="236" y="10"/>
                </a:cxn>
                <a:cxn ang="0">
                  <a:pos x="238" y="20"/>
                </a:cxn>
                <a:cxn ang="0">
                  <a:pos x="4" y="70"/>
                </a:cxn>
              </a:cxnLst>
              <a:rect l="0" t="0" r="r" b="b"/>
              <a:pathLst>
                <a:path w="238" h="70">
                  <a:moveTo>
                    <a:pt x="4" y="70"/>
                  </a:moveTo>
                  <a:lnTo>
                    <a:pt x="2" y="60"/>
                  </a:lnTo>
                  <a:lnTo>
                    <a:pt x="0" y="50"/>
                  </a:lnTo>
                  <a:lnTo>
                    <a:pt x="234" y="0"/>
                  </a:lnTo>
                  <a:lnTo>
                    <a:pt x="236" y="10"/>
                  </a:lnTo>
                  <a:lnTo>
                    <a:pt x="238" y="20"/>
                  </a:lnTo>
                  <a:lnTo>
                    <a:pt x="4" y="70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441"/>
            <p:cNvSpPr>
              <a:spLocks/>
            </p:cNvSpPr>
            <p:nvPr/>
          </p:nvSpPr>
          <p:spPr bwMode="auto">
            <a:xfrm>
              <a:off x="13133" y="11185"/>
              <a:ext cx="4" cy="10"/>
            </a:xfrm>
            <a:custGeom>
              <a:avLst/>
              <a:gdLst/>
              <a:ahLst/>
              <a:cxnLst>
                <a:cxn ang="0">
                  <a:pos x="18" y="41"/>
                </a:cxn>
                <a:cxn ang="0">
                  <a:pos x="9" y="44"/>
                </a:cxn>
                <a:cxn ang="0">
                  <a:pos x="0" y="0"/>
                </a:cxn>
                <a:cxn ang="0">
                  <a:pos x="18" y="41"/>
                </a:cxn>
              </a:cxnLst>
              <a:rect l="0" t="0" r="r" b="b"/>
              <a:pathLst>
                <a:path w="18" h="44">
                  <a:moveTo>
                    <a:pt x="18" y="41"/>
                  </a:moveTo>
                  <a:cubicBezTo>
                    <a:pt x="15" y="42"/>
                    <a:pt x="13" y="43"/>
                    <a:pt x="9" y="44"/>
                  </a:cubicBezTo>
                  <a:lnTo>
                    <a:pt x="0" y="0"/>
                  </a:lnTo>
                  <a:lnTo>
                    <a:pt x="18" y="4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442"/>
            <p:cNvSpPr>
              <a:spLocks/>
            </p:cNvSpPr>
            <p:nvPr/>
          </p:nvSpPr>
          <p:spPr bwMode="auto">
            <a:xfrm>
              <a:off x="13129" y="11025"/>
              <a:ext cx="337" cy="169"/>
            </a:xfrm>
            <a:custGeom>
              <a:avLst/>
              <a:gdLst/>
              <a:ahLst/>
              <a:cxnLst>
                <a:cxn ang="0">
                  <a:pos x="8" y="169"/>
                </a:cxn>
                <a:cxn ang="0">
                  <a:pos x="4" y="160"/>
                </a:cxn>
                <a:cxn ang="0">
                  <a:pos x="0" y="150"/>
                </a:cxn>
                <a:cxn ang="0">
                  <a:pos x="328" y="0"/>
                </a:cxn>
                <a:cxn ang="0">
                  <a:pos x="332" y="9"/>
                </a:cxn>
                <a:cxn ang="0">
                  <a:pos x="337" y="18"/>
                </a:cxn>
                <a:cxn ang="0">
                  <a:pos x="8" y="169"/>
                </a:cxn>
              </a:cxnLst>
              <a:rect l="0" t="0" r="r" b="b"/>
              <a:pathLst>
                <a:path w="337" h="169">
                  <a:moveTo>
                    <a:pt x="8" y="169"/>
                  </a:moveTo>
                  <a:lnTo>
                    <a:pt x="4" y="160"/>
                  </a:lnTo>
                  <a:lnTo>
                    <a:pt x="0" y="150"/>
                  </a:lnTo>
                  <a:lnTo>
                    <a:pt x="328" y="0"/>
                  </a:lnTo>
                  <a:lnTo>
                    <a:pt x="332" y="9"/>
                  </a:lnTo>
                  <a:lnTo>
                    <a:pt x="337" y="18"/>
                  </a:lnTo>
                  <a:lnTo>
                    <a:pt x="8" y="169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443"/>
            <p:cNvSpPr>
              <a:spLocks/>
            </p:cNvSpPr>
            <p:nvPr/>
          </p:nvSpPr>
          <p:spPr bwMode="auto">
            <a:xfrm>
              <a:off x="13457" y="11024"/>
              <a:ext cx="4" cy="1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18" y="42"/>
                </a:cxn>
                <a:cxn ang="0">
                  <a:pos x="0" y="2"/>
                </a:cxn>
              </a:cxnLst>
              <a:rect l="0" t="0" r="r" b="b"/>
              <a:pathLst>
                <a:path w="18" h="42">
                  <a:moveTo>
                    <a:pt x="0" y="2"/>
                  </a:moveTo>
                  <a:cubicBezTo>
                    <a:pt x="1" y="2"/>
                    <a:pt x="2" y="0"/>
                    <a:pt x="4" y="0"/>
                  </a:cubicBezTo>
                  <a:lnTo>
                    <a:pt x="18" y="4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444"/>
            <p:cNvSpPr>
              <a:spLocks/>
            </p:cNvSpPr>
            <p:nvPr/>
          </p:nvSpPr>
          <p:spPr bwMode="auto">
            <a:xfrm>
              <a:off x="13458" y="10879"/>
              <a:ext cx="429" cy="165"/>
            </a:xfrm>
            <a:custGeom>
              <a:avLst/>
              <a:gdLst/>
              <a:ahLst/>
              <a:cxnLst>
                <a:cxn ang="0">
                  <a:pos x="7" y="165"/>
                </a:cxn>
                <a:cxn ang="0">
                  <a:pos x="3" y="155"/>
                </a:cxn>
                <a:cxn ang="0">
                  <a:pos x="0" y="145"/>
                </a:cxn>
                <a:cxn ang="0">
                  <a:pos x="422" y="0"/>
                </a:cxn>
                <a:cxn ang="0">
                  <a:pos x="425" y="10"/>
                </a:cxn>
                <a:cxn ang="0">
                  <a:pos x="429" y="20"/>
                </a:cxn>
                <a:cxn ang="0">
                  <a:pos x="7" y="165"/>
                </a:cxn>
              </a:cxnLst>
              <a:rect l="0" t="0" r="r" b="b"/>
              <a:pathLst>
                <a:path w="429" h="165">
                  <a:moveTo>
                    <a:pt x="7" y="165"/>
                  </a:moveTo>
                  <a:lnTo>
                    <a:pt x="3" y="155"/>
                  </a:lnTo>
                  <a:lnTo>
                    <a:pt x="0" y="145"/>
                  </a:lnTo>
                  <a:lnTo>
                    <a:pt x="422" y="0"/>
                  </a:lnTo>
                  <a:lnTo>
                    <a:pt x="425" y="10"/>
                  </a:lnTo>
                  <a:lnTo>
                    <a:pt x="429" y="20"/>
                  </a:lnTo>
                  <a:lnTo>
                    <a:pt x="7" y="165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445"/>
            <p:cNvSpPr>
              <a:spLocks/>
            </p:cNvSpPr>
            <p:nvPr/>
          </p:nvSpPr>
          <p:spPr bwMode="auto">
            <a:xfrm>
              <a:off x="12726" y="11406"/>
              <a:ext cx="64" cy="63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3"/>
                </a:cxn>
                <a:cxn ang="0">
                  <a:pos x="64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4" h="63">
                  <a:moveTo>
                    <a:pt x="0" y="32"/>
                  </a:moveTo>
                  <a:lnTo>
                    <a:pt x="32" y="63"/>
                  </a:ln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446"/>
            <p:cNvSpPr>
              <a:spLocks/>
            </p:cNvSpPr>
            <p:nvPr/>
          </p:nvSpPr>
          <p:spPr bwMode="auto">
            <a:xfrm>
              <a:off x="12726" y="11406"/>
              <a:ext cx="64" cy="63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3"/>
                </a:cxn>
                <a:cxn ang="0">
                  <a:pos x="64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4" h="63">
                  <a:moveTo>
                    <a:pt x="0" y="32"/>
                  </a:moveTo>
                  <a:lnTo>
                    <a:pt x="32" y="63"/>
                  </a:ln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447"/>
            <p:cNvSpPr>
              <a:spLocks/>
            </p:cNvSpPr>
            <p:nvPr/>
          </p:nvSpPr>
          <p:spPr bwMode="auto">
            <a:xfrm>
              <a:off x="12867" y="11204"/>
              <a:ext cx="64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4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4" h="63">
                  <a:moveTo>
                    <a:pt x="0" y="31"/>
                  </a:moveTo>
                  <a:lnTo>
                    <a:pt x="32" y="63"/>
                  </a:lnTo>
                  <a:lnTo>
                    <a:pt x="64" y="31"/>
                  </a:lnTo>
                  <a:lnTo>
                    <a:pt x="32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448"/>
            <p:cNvSpPr>
              <a:spLocks/>
            </p:cNvSpPr>
            <p:nvPr/>
          </p:nvSpPr>
          <p:spPr bwMode="auto">
            <a:xfrm>
              <a:off x="12867" y="11204"/>
              <a:ext cx="64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4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4" h="63">
                  <a:moveTo>
                    <a:pt x="0" y="31"/>
                  </a:moveTo>
                  <a:lnTo>
                    <a:pt x="32" y="63"/>
                  </a:lnTo>
                  <a:lnTo>
                    <a:pt x="64" y="31"/>
                  </a:lnTo>
                  <a:lnTo>
                    <a:pt x="32" y="0"/>
                  </a:lnTo>
                  <a:lnTo>
                    <a:pt x="0" y="31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449"/>
            <p:cNvSpPr>
              <a:spLocks/>
            </p:cNvSpPr>
            <p:nvPr/>
          </p:nvSpPr>
          <p:spPr bwMode="auto">
            <a:xfrm>
              <a:off x="13101" y="11153"/>
              <a:ext cx="64" cy="63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3"/>
                </a:cxn>
                <a:cxn ang="0">
                  <a:pos x="64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4" h="63">
                  <a:moveTo>
                    <a:pt x="0" y="32"/>
                  </a:moveTo>
                  <a:lnTo>
                    <a:pt x="32" y="63"/>
                  </a:ln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450"/>
            <p:cNvSpPr>
              <a:spLocks/>
            </p:cNvSpPr>
            <p:nvPr/>
          </p:nvSpPr>
          <p:spPr bwMode="auto">
            <a:xfrm>
              <a:off x="13101" y="11153"/>
              <a:ext cx="64" cy="63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3"/>
                </a:cxn>
                <a:cxn ang="0">
                  <a:pos x="64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4" h="63">
                  <a:moveTo>
                    <a:pt x="0" y="32"/>
                  </a:moveTo>
                  <a:lnTo>
                    <a:pt x="32" y="63"/>
                  </a:ln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451"/>
            <p:cNvSpPr>
              <a:spLocks/>
            </p:cNvSpPr>
            <p:nvPr/>
          </p:nvSpPr>
          <p:spPr bwMode="auto">
            <a:xfrm>
              <a:off x="13429" y="11002"/>
              <a:ext cx="64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4"/>
                </a:cxn>
                <a:cxn ang="0">
                  <a:pos x="64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4" h="64">
                  <a:moveTo>
                    <a:pt x="0" y="32"/>
                  </a:moveTo>
                  <a:lnTo>
                    <a:pt x="32" y="64"/>
                  </a:ln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452"/>
            <p:cNvSpPr>
              <a:spLocks/>
            </p:cNvSpPr>
            <p:nvPr/>
          </p:nvSpPr>
          <p:spPr bwMode="auto">
            <a:xfrm>
              <a:off x="13429" y="11002"/>
              <a:ext cx="64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4"/>
                </a:cxn>
                <a:cxn ang="0">
                  <a:pos x="64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4" h="64">
                  <a:moveTo>
                    <a:pt x="0" y="32"/>
                  </a:moveTo>
                  <a:lnTo>
                    <a:pt x="32" y="64"/>
                  </a:ln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53"/>
            <p:cNvSpPr>
              <a:spLocks/>
            </p:cNvSpPr>
            <p:nvPr/>
          </p:nvSpPr>
          <p:spPr bwMode="auto">
            <a:xfrm>
              <a:off x="13851" y="10857"/>
              <a:ext cx="64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4"/>
                </a:cxn>
                <a:cxn ang="0">
                  <a:pos x="64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4" h="64">
                  <a:moveTo>
                    <a:pt x="0" y="32"/>
                  </a:moveTo>
                  <a:lnTo>
                    <a:pt x="32" y="64"/>
                  </a:ln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454"/>
            <p:cNvSpPr>
              <a:spLocks/>
            </p:cNvSpPr>
            <p:nvPr/>
          </p:nvSpPr>
          <p:spPr bwMode="auto">
            <a:xfrm>
              <a:off x="13851" y="10857"/>
              <a:ext cx="64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4"/>
                </a:cxn>
                <a:cxn ang="0">
                  <a:pos x="64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4" h="64">
                  <a:moveTo>
                    <a:pt x="0" y="32"/>
                  </a:moveTo>
                  <a:lnTo>
                    <a:pt x="32" y="64"/>
                  </a:lnTo>
                  <a:lnTo>
                    <a:pt x="64" y="32"/>
                  </a:lnTo>
                  <a:lnTo>
                    <a:pt x="32" y="0"/>
                  </a:lnTo>
                  <a:lnTo>
                    <a:pt x="0" y="32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455"/>
            <p:cNvSpPr>
              <a:spLocks/>
            </p:cNvSpPr>
            <p:nvPr/>
          </p:nvSpPr>
          <p:spPr bwMode="auto">
            <a:xfrm>
              <a:off x="12752" y="11342"/>
              <a:ext cx="153" cy="127"/>
            </a:xfrm>
            <a:custGeom>
              <a:avLst/>
              <a:gdLst/>
              <a:ahLst/>
              <a:cxnLst>
                <a:cxn ang="0">
                  <a:pos x="12" y="127"/>
                </a:cxn>
                <a:cxn ang="0">
                  <a:pos x="6" y="119"/>
                </a:cxn>
                <a:cxn ang="0">
                  <a:pos x="0" y="111"/>
                </a:cxn>
                <a:cxn ang="0">
                  <a:pos x="140" y="0"/>
                </a:cxn>
                <a:cxn ang="0">
                  <a:pos x="147" y="8"/>
                </a:cxn>
                <a:cxn ang="0">
                  <a:pos x="153" y="16"/>
                </a:cxn>
                <a:cxn ang="0">
                  <a:pos x="12" y="127"/>
                </a:cxn>
              </a:cxnLst>
              <a:rect l="0" t="0" r="r" b="b"/>
              <a:pathLst>
                <a:path w="153" h="127">
                  <a:moveTo>
                    <a:pt x="12" y="127"/>
                  </a:moveTo>
                  <a:lnTo>
                    <a:pt x="6" y="119"/>
                  </a:lnTo>
                  <a:lnTo>
                    <a:pt x="0" y="111"/>
                  </a:lnTo>
                  <a:lnTo>
                    <a:pt x="140" y="0"/>
                  </a:lnTo>
                  <a:lnTo>
                    <a:pt x="147" y="8"/>
                  </a:lnTo>
                  <a:lnTo>
                    <a:pt x="153" y="16"/>
                  </a:lnTo>
                  <a:lnTo>
                    <a:pt x="12" y="127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56"/>
            <p:cNvSpPr>
              <a:spLocks/>
            </p:cNvSpPr>
            <p:nvPr/>
          </p:nvSpPr>
          <p:spPr bwMode="auto">
            <a:xfrm>
              <a:off x="12892" y="11341"/>
              <a:ext cx="7" cy="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28" y="41"/>
                </a:cxn>
                <a:cxn ang="0">
                  <a:pos x="0" y="6"/>
                </a:cxn>
              </a:cxnLst>
              <a:rect l="0" t="0" r="r" b="b"/>
              <a:pathLst>
                <a:path w="28" h="41">
                  <a:moveTo>
                    <a:pt x="0" y="6"/>
                  </a:moveTo>
                  <a:cubicBezTo>
                    <a:pt x="1" y="4"/>
                    <a:pt x="3" y="3"/>
                    <a:pt x="6" y="2"/>
                  </a:cubicBezTo>
                  <a:cubicBezTo>
                    <a:pt x="7" y="1"/>
                    <a:pt x="8" y="1"/>
                    <a:pt x="9" y="0"/>
                  </a:cubicBezTo>
                  <a:lnTo>
                    <a:pt x="28" y="4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457"/>
            <p:cNvSpPr>
              <a:spLocks/>
            </p:cNvSpPr>
            <p:nvPr/>
          </p:nvSpPr>
          <p:spPr bwMode="auto">
            <a:xfrm>
              <a:off x="12894" y="11231"/>
              <a:ext cx="243" cy="128"/>
            </a:xfrm>
            <a:custGeom>
              <a:avLst/>
              <a:gdLst/>
              <a:ahLst/>
              <a:cxnLst>
                <a:cxn ang="0">
                  <a:pos x="9" y="128"/>
                </a:cxn>
                <a:cxn ang="0">
                  <a:pos x="5" y="119"/>
                </a:cxn>
                <a:cxn ang="0">
                  <a:pos x="0" y="110"/>
                </a:cxn>
                <a:cxn ang="0">
                  <a:pos x="235" y="0"/>
                </a:cxn>
                <a:cxn ang="0">
                  <a:pos x="239" y="10"/>
                </a:cxn>
                <a:cxn ang="0">
                  <a:pos x="243" y="19"/>
                </a:cxn>
                <a:cxn ang="0">
                  <a:pos x="9" y="128"/>
                </a:cxn>
              </a:cxnLst>
              <a:rect l="0" t="0" r="r" b="b"/>
              <a:pathLst>
                <a:path w="243" h="128">
                  <a:moveTo>
                    <a:pt x="9" y="128"/>
                  </a:moveTo>
                  <a:lnTo>
                    <a:pt x="5" y="119"/>
                  </a:lnTo>
                  <a:lnTo>
                    <a:pt x="0" y="110"/>
                  </a:lnTo>
                  <a:lnTo>
                    <a:pt x="235" y="0"/>
                  </a:lnTo>
                  <a:lnTo>
                    <a:pt x="239" y="10"/>
                  </a:lnTo>
                  <a:lnTo>
                    <a:pt x="243" y="19"/>
                  </a:lnTo>
                  <a:lnTo>
                    <a:pt x="9" y="128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458"/>
            <p:cNvSpPr>
              <a:spLocks/>
            </p:cNvSpPr>
            <p:nvPr/>
          </p:nvSpPr>
          <p:spPr bwMode="auto">
            <a:xfrm>
              <a:off x="13129" y="11231"/>
              <a:ext cx="4" cy="1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" y="0"/>
                </a:cxn>
                <a:cxn ang="0">
                  <a:pos x="19" y="43"/>
                </a:cxn>
                <a:cxn ang="0">
                  <a:pos x="0" y="2"/>
                </a:cxn>
              </a:cxnLst>
              <a:rect l="0" t="0" r="r" b="b"/>
              <a:pathLst>
                <a:path w="19" h="43">
                  <a:moveTo>
                    <a:pt x="0" y="2"/>
                  </a:moveTo>
                  <a:cubicBezTo>
                    <a:pt x="2" y="1"/>
                    <a:pt x="3" y="1"/>
                    <a:pt x="5" y="0"/>
                  </a:cubicBezTo>
                  <a:lnTo>
                    <a:pt x="19" y="4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59"/>
            <p:cNvSpPr>
              <a:spLocks/>
            </p:cNvSpPr>
            <p:nvPr/>
          </p:nvSpPr>
          <p:spPr bwMode="auto">
            <a:xfrm>
              <a:off x="13130" y="11133"/>
              <a:ext cx="334" cy="118"/>
            </a:xfrm>
            <a:custGeom>
              <a:avLst/>
              <a:gdLst/>
              <a:ahLst/>
              <a:cxnLst>
                <a:cxn ang="0">
                  <a:pos x="6" y="118"/>
                </a:cxn>
                <a:cxn ang="0">
                  <a:pos x="3" y="108"/>
                </a:cxn>
                <a:cxn ang="0">
                  <a:pos x="0" y="98"/>
                </a:cxn>
                <a:cxn ang="0">
                  <a:pos x="328" y="0"/>
                </a:cxn>
                <a:cxn ang="0">
                  <a:pos x="331" y="10"/>
                </a:cxn>
                <a:cxn ang="0">
                  <a:pos x="334" y="20"/>
                </a:cxn>
                <a:cxn ang="0">
                  <a:pos x="6" y="118"/>
                </a:cxn>
              </a:cxnLst>
              <a:rect l="0" t="0" r="r" b="b"/>
              <a:pathLst>
                <a:path w="334" h="118">
                  <a:moveTo>
                    <a:pt x="6" y="118"/>
                  </a:moveTo>
                  <a:lnTo>
                    <a:pt x="3" y="108"/>
                  </a:lnTo>
                  <a:lnTo>
                    <a:pt x="0" y="98"/>
                  </a:lnTo>
                  <a:lnTo>
                    <a:pt x="328" y="0"/>
                  </a:lnTo>
                  <a:lnTo>
                    <a:pt x="331" y="10"/>
                  </a:lnTo>
                  <a:lnTo>
                    <a:pt x="334" y="20"/>
                  </a:lnTo>
                  <a:lnTo>
                    <a:pt x="6" y="118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60"/>
            <p:cNvSpPr>
              <a:spLocks/>
            </p:cNvSpPr>
            <p:nvPr/>
          </p:nvSpPr>
          <p:spPr bwMode="auto">
            <a:xfrm>
              <a:off x="13458" y="11133"/>
              <a:ext cx="3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3" y="43"/>
                </a:cxn>
                <a:cxn ang="0">
                  <a:pos x="0" y="0"/>
                </a:cxn>
              </a:cxnLst>
              <a:rect l="0" t="0" r="r" b="b"/>
              <a:pathLst>
                <a:path w="13" h="4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3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61"/>
            <p:cNvSpPr>
              <a:spLocks/>
            </p:cNvSpPr>
            <p:nvPr/>
          </p:nvSpPr>
          <p:spPr bwMode="auto">
            <a:xfrm>
              <a:off x="13458" y="11019"/>
              <a:ext cx="428" cy="134"/>
            </a:xfrm>
            <a:custGeom>
              <a:avLst/>
              <a:gdLst/>
              <a:ahLst/>
              <a:cxnLst>
                <a:cxn ang="0">
                  <a:pos x="6" y="134"/>
                </a:cxn>
                <a:cxn ang="0">
                  <a:pos x="3" y="124"/>
                </a:cxn>
                <a:cxn ang="0">
                  <a:pos x="0" y="114"/>
                </a:cxn>
                <a:cxn ang="0">
                  <a:pos x="422" y="0"/>
                </a:cxn>
                <a:cxn ang="0">
                  <a:pos x="425" y="10"/>
                </a:cxn>
                <a:cxn ang="0">
                  <a:pos x="428" y="19"/>
                </a:cxn>
                <a:cxn ang="0">
                  <a:pos x="6" y="134"/>
                </a:cxn>
              </a:cxnLst>
              <a:rect l="0" t="0" r="r" b="b"/>
              <a:pathLst>
                <a:path w="428" h="134">
                  <a:moveTo>
                    <a:pt x="6" y="134"/>
                  </a:moveTo>
                  <a:lnTo>
                    <a:pt x="3" y="124"/>
                  </a:lnTo>
                  <a:lnTo>
                    <a:pt x="0" y="114"/>
                  </a:lnTo>
                  <a:lnTo>
                    <a:pt x="422" y="0"/>
                  </a:lnTo>
                  <a:lnTo>
                    <a:pt x="425" y="10"/>
                  </a:lnTo>
                  <a:lnTo>
                    <a:pt x="428" y="19"/>
                  </a:lnTo>
                  <a:lnTo>
                    <a:pt x="6" y="134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462"/>
            <p:cNvSpPr>
              <a:spLocks noChangeArrowheads="1"/>
            </p:cNvSpPr>
            <p:nvPr/>
          </p:nvSpPr>
          <p:spPr bwMode="auto">
            <a:xfrm>
              <a:off x="12726" y="11429"/>
              <a:ext cx="64" cy="63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Rectangle 463"/>
            <p:cNvSpPr>
              <a:spLocks noChangeArrowheads="1"/>
            </p:cNvSpPr>
            <p:nvPr/>
          </p:nvSpPr>
          <p:spPr bwMode="auto">
            <a:xfrm>
              <a:off x="12726" y="11429"/>
              <a:ext cx="64" cy="63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464"/>
            <p:cNvSpPr>
              <a:spLocks noChangeArrowheads="1"/>
            </p:cNvSpPr>
            <p:nvPr/>
          </p:nvSpPr>
          <p:spPr bwMode="auto">
            <a:xfrm>
              <a:off x="12867" y="11318"/>
              <a:ext cx="64" cy="64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465"/>
            <p:cNvSpPr>
              <a:spLocks noChangeArrowheads="1"/>
            </p:cNvSpPr>
            <p:nvPr/>
          </p:nvSpPr>
          <p:spPr bwMode="auto">
            <a:xfrm>
              <a:off x="12867" y="11318"/>
              <a:ext cx="64" cy="64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466"/>
            <p:cNvSpPr>
              <a:spLocks noChangeArrowheads="1"/>
            </p:cNvSpPr>
            <p:nvPr/>
          </p:nvSpPr>
          <p:spPr bwMode="auto">
            <a:xfrm>
              <a:off x="13101" y="11209"/>
              <a:ext cx="64" cy="63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467"/>
            <p:cNvSpPr>
              <a:spLocks noChangeArrowheads="1"/>
            </p:cNvSpPr>
            <p:nvPr/>
          </p:nvSpPr>
          <p:spPr bwMode="auto">
            <a:xfrm>
              <a:off x="13101" y="11209"/>
              <a:ext cx="64" cy="63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468"/>
            <p:cNvSpPr>
              <a:spLocks noChangeArrowheads="1"/>
            </p:cNvSpPr>
            <p:nvPr/>
          </p:nvSpPr>
          <p:spPr bwMode="auto">
            <a:xfrm>
              <a:off x="13429" y="11111"/>
              <a:ext cx="64" cy="63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Rectangle 469"/>
            <p:cNvSpPr>
              <a:spLocks noChangeArrowheads="1"/>
            </p:cNvSpPr>
            <p:nvPr/>
          </p:nvSpPr>
          <p:spPr bwMode="auto">
            <a:xfrm>
              <a:off x="13429" y="11111"/>
              <a:ext cx="64" cy="63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470"/>
            <p:cNvSpPr>
              <a:spLocks noChangeArrowheads="1"/>
            </p:cNvSpPr>
            <p:nvPr/>
          </p:nvSpPr>
          <p:spPr bwMode="auto">
            <a:xfrm>
              <a:off x="13851" y="10997"/>
              <a:ext cx="64" cy="63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471"/>
            <p:cNvSpPr>
              <a:spLocks noChangeArrowheads="1"/>
            </p:cNvSpPr>
            <p:nvPr/>
          </p:nvSpPr>
          <p:spPr bwMode="auto">
            <a:xfrm>
              <a:off x="13851" y="10997"/>
              <a:ext cx="64" cy="63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Rectangle 472"/>
            <p:cNvSpPr>
              <a:spLocks noChangeArrowheads="1"/>
            </p:cNvSpPr>
            <p:nvPr/>
          </p:nvSpPr>
          <p:spPr bwMode="auto">
            <a:xfrm>
              <a:off x="12698" y="11638"/>
              <a:ext cx="6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" name="Rectangle 473"/>
            <p:cNvSpPr>
              <a:spLocks noChangeArrowheads="1"/>
            </p:cNvSpPr>
            <p:nvPr/>
          </p:nvSpPr>
          <p:spPr bwMode="auto">
            <a:xfrm>
              <a:off x="12892" y="11638"/>
              <a:ext cx="157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" name="Rectangle 474"/>
            <p:cNvSpPr>
              <a:spLocks noChangeArrowheads="1"/>
            </p:cNvSpPr>
            <p:nvPr/>
          </p:nvSpPr>
          <p:spPr bwMode="auto">
            <a:xfrm>
              <a:off x="13126" y="11638"/>
              <a:ext cx="157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4000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" name="Rectangle 475"/>
            <p:cNvSpPr>
              <a:spLocks noChangeArrowheads="1"/>
            </p:cNvSpPr>
            <p:nvPr/>
          </p:nvSpPr>
          <p:spPr bwMode="auto">
            <a:xfrm>
              <a:off x="13361" y="11638"/>
              <a:ext cx="157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6000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" name="Rectangle 476"/>
            <p:cNvSpPr>
              <a:spLocks noChangeArrowheads="1"/>
            </p:cNvSpPr>
            <p:nvPr/>
          </p:nvSpPr>
          <p:spPr bwMode="auto">
            <a:xfrm>
              <a:off x="13595" y="11638"/>
              <a:ext cx="157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8000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" name="Rectangle 477"/>
            <p:cNvSpPr>
              <a:spLocks noChangeArrowheads="1"/>
            </p:cNvSpPr>
            <p:nvPr/>
          </p:nvSpPr>
          <p:spPr bwMode="auto">
            <a:xfrm>
              <a:off x="13816" y="11638"/>
              <a:ext cx="18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Rectangle 478"/>
            <p:cNvSpPr>
              <a:spLocks noChangeArrowheads="1"/>
            </p:cNvSpPr>
            <p:nvPr/>
          </p:nvSpPr>
          <p:spPr bwMode="auto">
            <a:xfrm>
              <a:off x="14050" y="11638"/>
              <a:ext cx="18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12000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" name="Rectangle 479"/>
            <p:cNvSpPr>
              <a:spLocks noChangeArrowheads="1"/>
            </p:cNvSpPr>
            <p:nvPr/>
          </p:nvSpPr>
          <p:spPr bwMode="auto">
            <a:xfrm>
              <a:off x="12620" y="11544"/>
              <a:ext cx="6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4" name="Rectangle 480"/>
            <p:cNvSpPr>
              <a:spLocks noChangeArrowheads="1"/>
            </p:cNvSpPr>
            <p:nvPr/>
          </p:nvSpPr>
          <p:spPr bwMode="auto">
            <a:xfrm>
              <a:off x="12593" y="11386"/>
              <a:ext cx="9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50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" name="Rectangle 481"/>
            <p:cNvSpPr>
              <a:spLocks noChangeArrowheads="1"/>
            </p:cNvSpPr>
            <p:nvPr/>
          </p:nvSpPr>
          <p:spPr bwMode="auto">
            <a:xfrm>
              <a:off x="12566" y="11227"/>
              <a:ext cx="12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" name="Rectangle 482"/>
            <p:cNvSpPr>
              <a:spLocks noChangeArrowheads="1"/>
            </p:cNvSpPr>
            <p:nvPr/>
          </p:nvSpPr>
          <p:spPr bwMode="auto">
            <a:xfrm>
              <a:off x="12566" y="11069"/>
              <a:ext cx="12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150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7" name="Rectangle 483"/>
            <p:cNvSpPr>
              <a:spLocks noChangeArrowheads="1"/>
            </p:cNvSpPr>
            <p:nvPr/>
          </p:nvSpPr>
          <p:spPr bwMode="auto">
            <a:xfrm>
              <a:off x="12566" y="10910"/>
              <a:ext cx="12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8" name="Rectangle 484"/>
            <p:cNvSpPr>
              <a:spLocks noChangeArrowheads="1"/>
            </p:cNvSpPr>
            <p:nvPr/>
          </p:nvSpPr>
          <p:spPr bwMode="auto">
            <a:xfrm>
              <a:off x="12566" y="10752"/>
              <a:ext cx="12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250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9" name="Rectangle 485"/>
            <p:cNvSpPr>
              <a:spLocks noChangeArrowheads="1"/>
            </p:cNvSpPr>
            <p:nvPr/>
          </p:nvSpPr>
          <p:spPr bwMode="auto">
            <a:xfrm>
              <a:off x="13229" y="10447"/>
              <a:ext cx="54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Težina puta/P</a:t>
              </a:r>
              <a:endParaRPr kumimoji="0" lang="sr-Latn-R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0" name="Rectangle 486"/>
            <p:cNvSpPr>
              <a:spLocks noChangeArrowheads="1"/>
            </p:cNvSpPr>
            <p:nvPr/>
          </p:nvSpPr>
          <p:spPr bwMode="auto">
            <a:xfrm>
              <a:off x="12890" y="10594"/>
              <a:ext cx="1254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mapa sa objektima, vidokrug=stranica/6</a:t>
              </a:r>
              <a:endParaRPr kumimoji="0" lang="sr-Latn-R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1" name="Freeform 487"/>
            <p:cNvSpPr>
              <a:spLocks/>
            </p:cNvSpPr>
            <p:nvPr/>
          </p:nvSpPr>
          <p:spPr bwMode="auto">
            <a:xfrm>
              <a:off x="14170" y="11086"/>
              <a:ext cx="205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10"/>
                </a:cxn>
                <a:cxn ang="0">
                  <a:pos x="205" y="20"/>
                </a:cxn>
                <a:cxn ang="0">
                  <a:pos x="0" y="20"/>
                </a:cxn>
              </a:cxnLst>
              <a:rect l="0" t="0" r="r" b="b"/>
              <a:pathLst>
                <a:path w="205" h="20">
                  <a:moveTo>
                    <a:pt x="0" y="2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05" y="0"/>
                  </a:lnTo>
                  <a:lnTo>
                    <a:pt x="205" y="10"/>
                  </a:lnTo>
                  <a:lnTo>
                    <a:pt x="205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488"/>
            <p:cNvSpPr>
              <a:spLocks noChangeArrowheads="1"/>
            </p:cNvSpPr>
            <p:nvPr/>
          </p:nvSpPr>
          <p:spPr bwMode="auto">
            <a:xfrm>
              <a:off x="14257" y="11080"/>
              <a:ext cx="31" cy="32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489"/>
            <p:cNvSpPr>
              <a:spLocks noChangeArrowheads="1"/>
            </p:cNvSpPr>
            <p:nvPr/>
          </p:nvSpPr>
          <p:spPr bwMode="auto">
            <a:xfrm>
              <a:off x="14257" y="11080"/>
              <a:ext cx="31" cy="32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90"/>
            <p:cNvSpPr>
              <a:spLocks/>
            </p:cNvSpPr>
            <p:nvPr/>
          </p:nvSpPr>
          <p:spPr bwMode="auto">
            <a:xfrm>
              <a:off x="14170" y="11172"/>
              <a:ext cx="205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10"/>
                </a:cxn>
                <a:cxn ang="0">
                  <a:pos x="205" y="20"/>
                </a:cxn>
                <a:cxn ang="0">
                  <a:pos x="0" y="20"/>
                </a:cxn>
              </a:cxnLst>
              <a:rect l="0" t="0" r="r" b="b"/>
              <a:pathLst>
                <a:path w="205" h="20">
                  <a:moveTo>
                    <a:pt x="0" y="2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05" y="0"/>
                  </a:lnTo>
                  <a:lnTo>
                    <a:pt x="205" y="10"/>
                  </a:lnTo>
                  <a:lnTo>
                    <a:pt x="205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491"/>
            <p:cNvSpPr>
              <a:spLocks/>
            </p:cNvSpPr>
            <p:nvPr/>
          </p:nvSpPr>
          <p:spPr bwMode="auto">
            <a:xfrm>
              <a:off x="14257" y="11166"/>
              <a:ext cx="31" cy="3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5" y="32"/>
                </a:cxn>
                <a:cxn ang="0">
                  <a:pos x="31" y="16"/>
                </a:cxn>
                <a:cxn ang="0">
                  <a:pos x="15" y="0"/>
                </a:cxn>
                <a:cxn ang="0">
                  <a:pos x="0" y="16"/>
                </a:cxn>
              </a:cxnLst>
              <a:rect l="0" t="0" r="r" b="b"/>
              <a:pathLst>
                <a:path w="31" h="32">
                  <a:moveTo>
                    <a:pt x="0" y="16"/>
                  </a:moveTo>
                  <a:lnTo>
                    <a:pt x="15" y="32"/>
                  </a:lnTo>
                  <a:lnTo>
                    <a:pt x="31" y="16"/>
                  </a:lnTo>
                  <a:lnTo>
                    <a:pt x="15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492"/>
            <p:cNvSpPr>
              <a:spLocks/>
            </p:cNvSpPr>
            <p:nvPr/>
          </p:nvSpPr>
          <p:spPr bwMode="auto">
            <a:xfrm>
              <a:off x="14257" y="11166"/>
              <a:ext cx="31" cy="3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5" y="32"/>
                </a:cxn>
                <a:cxn ang="0">
                  <a:pos x="31" y="16"/>
                </a:cxn>
                <a:cxn ang="0">
                  <a:pos x="15" y="0"/>
                </a:cxn>
                <a:cxn ang="0">
                  <a:pos x="0" y="16"/>
                </a:cxn>
              </a:cxnLst>
              <a:rect l="0" t="0" r="r" b="b"/>
              <a:pathLst>
                <a:path w="31" h="32">
                  <a:moveTo>
                    <a:pt x="0" y="16"/>
                  </a:moveTo>
                  <a:lnTo>
                    <a:pt x="15" y="32"/>
                  </a:lnTo>
                  <a:lnTo>
                    <a:pt x="31" y="16"/>
                  </a:lnTo>
                  <a:lnTo>
                    <a:pt x="15" y="0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Rectangle 493"/>
            <p:cNvSpPr>
              <a:spLocks noChangeArrowheads="1"/>
            </p:cNvSpPr>
            <p:nvPr/>
          </p:nvSpPr>
          <p:spPr bwMode="auto">
            <a:xfrm>
              <a:off x="14400" y="11065"/>
              <a:ext cx="72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A*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" name="Rectangle 494"/>
            <p:cNvSpPr>
              <a:spLocks noChangeArrowheads="1"/>
            </p:cNvSpPr>
            <p:nvPr/>
          </p:nvSpPr>
          <p:spPr bwMode="auto">
            <a:xfrm>
              <a:off x="14400" y="11151"/>
              <a:ext cx="249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Intuitivni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" name="Rectangle 495"/>
            <p:cNvSpPr>
              <a:spLocks noChangeArrowheads="1"/>
            </p:cNvSpPr>
            <p:nvPr/>
          </p:nvSpPr>
          <p:spPr bwMode="auto">
            <a:xfrm>
              <a:off x="13281" y="11742"/>
              <a:ext cx="264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Površina</a:t>
              </a:r>
              <a:endParaRPr kumimoji="0" lang="sr-Latn-R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Rectangle 496"/>
            <p:cNvSpPr>
              <a:spLocks noChangeArrowheads="1"/>
            </p:cNvSpPr>
            <p:nvPr/>
          </p:nvSpPr>
          <p:spPr bwMode="auto">
            <a:xfrm rot="16200000">
              <a:off x="12310" y="11170"/>
              <a:ext cx="347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Težina puta</a:t>
              </a:r>
              <a:endParaRPr kumimoji="0" lang="sr-Latn-R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1" name="Group 283"/>
          <p:cNvGrpSpPr>
            <a:grpSpLocks noChangeAspect="1"/>
          </p:cNvGrpSpPr>
          <p:nvPr/>
        </p:nvGrpSpPr>
        <p:grpSpPr bwMode="auto">
          <a:xfrm>
            <a:off x="61916" y="2536364"/>
            <a:ext cx="4634455" cy="2917373"/>
            <a:chOff x="8972" y="10336"/>
            <a:chExt cx="2502" cy="1575"/>
          </a:xfrm>
        </p:grpSpPr>
        <p:sp>
          <p:nvSpPr>
            <p:cNvPr id="242" name="AutoShape 282"/>
            <p:cNvSpPr>
              <a:spLocks noChangeAspect="1" noChangeArrowheads="1" noTextEdit="1"/>
            </p:cNvSpPr>
            <p:nvPr/>
          </p:nvSpPr>
          <p:spPr bwMode="auto">
            <a:xfrm>
              <a:off x="8972" y="10336"/>
              <a:ext cx="2432" cy="1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84"/>
            <p:cNvSpPr>
              <a:spLocks/>
            </p:cNvSpPr>
            <p:nvPr/>
          </p:nvSpPr>
          <p:spPr bwMode="auto">
            <a:xfrm>
              <a:off x="8972" y="10336"/>
              <a:ext cx="2419" cy="1575"/>
            </a:xfrm>
            <a:custGeom>
              <a:avLst/>
              <a:gdLst/>
              <a:ahLst/>
              <a:cxnLst>
                <a:cxn ang="0">
                  <a:pos x="1210" y="1575"/>
                </a:cxn>
                <a:cxn ang="0">
                  <a:pos x="0" y="1575"/>
                </a:cxn>
                <a:cxn ang="0">
                  <a:pos x="0" y="0"/>
                </a:cxn>
                <a:cxn ang="0">
                  <a:pos x="2419" y="0"/>
                </a:cxn>
                <a:cxn ang="0">
                  <a:pos x="2419" y="1575"/>
                </a:cxn>
                <a:cxn ang="0">
                  <a:pos x="1210" y="1575"/>
                </a:cxn>
              </a:cxnLst>
              <a:rect l="0" t="0" r="r" b="b"/>
              <a:pathLst>
                <a:path w="2419" h="1575">
                  <a:moveTo>
                    <a:pt x="1210" y="1575"/>
                  </a:moveTo>
                  <a:lnTo>
                    <a:pt x="0" y="1575"/>
                  </a:lnTo>
                  <a:lnTo>
                    <a:pt x="0" y="0"/>
                  </a:lnTo>
                  <a:lnTo>
                    <a:pt x="2419" y="0"/>
                  </a:lnTo>
                  <a:lnTo>
                    <a:pt x="2419" y="1575"/>
                  </a:lnTo>
                  <a:lnTo>
                    <a:pt x="1210" y="15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85"/>
            <p:cNvSpPr>
              <a:spLocks/>
            </p:cNvSpPr>
            <p:nvPr/>
          </p:nvSpPr>
          <p:spPr bwMode="auto">
            <a:xfrm>
              <a:off x="9349" y="10757"/>
              <a:ext cx="1494" cy="800"/>
            </a:xfrm>
            <a:custGeom>
              <a:avLst/>
              <a:gdLst/>
              <a:ahLst/>
              <a:cxnLst>
                <a:cxn ang="0">
                  <a:pos x="747" y="800"/>
                </a:cxn>
                <a:cxn ang="0">
                  <a:pos x="0" y="800"/>
                </a:cxn>
                <a:cxn ang="0">
                  <a:pos x="0" y="0"/>
                </a:cxn>
                <a:cxn ang="0">
                  <a:pos x="1494" y="0"/>
                </a:cxn>
                <a:cxn ang="0">
                  <a:pos x="1494" y="800"/>
                </a:cxn>
                <a:cxn ang="0">
                  <a:pos x="747" y="800"/>
                </a:cxn>
              </a:cxnLst>
              <a:rect l="0" t="0" r="r" b="b"/>
              <a:pathLst>
                <a:path w="1494" h="800">
                  <a:moveTo>
                    <a:pt x="747" y="800"/>
                  </a:moveTo>
                  <a:lnTo>
                    <a:pt x="0" y="800"/>
                  </a:lnTo>
                  <a:lnTo>
                    <a:pt x="0" y="0"/>
                  </a:lnTo>
                  <a:lnTo>
                    <a:pt x="1494" y="0"/>
                  </a:lnTo>
                  <a:lnTo>
                    <a:pt x="1494" y="800"/>
                  </a:lnTo>
                  <a:lnTo>
                    <a:pt x="747" y="800"/>
                  </a:lnTo>
                </a:path>
              </a:pathLst>
            </a:cu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Line 286"/>
            <p:cNvSpPr>
              <a:spLocks noChangeShapeType="1"/>
            </p:cNvSpPr>
            <p:nvPr/>
          </p:nvSpPr>
          <p:spPr bwMode="auto">
            <a:xfrm flipH="1">
              <a:off x="9349" y="11557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Line 287"/>
            <p:cNvSpPr>
              <a:spLocks noChangeShapeType="1"/>
            </p:cNvSpPr>
            <p:nvPr/>
          </p:nvSpPr>
          <p:spPr bwMode="auto">
            <a:xfrm flipH="1">
              <a:off x="9349" y="11477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Line 288"/>
            <p:cNvSpPr>
              <a:spLocks noChangeShapeType="1"/>
            </p:cNvSpPr>
            <p:nvPr/>
          </p:nvSpPr>
          <p:spPr bwMode="auto">
            <a:xfrm flipH="1">
              <a:off x="9349" y="11397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Line 289"/>
            <p:cNvSpPr>
              <a:spLocks noChangeShapeType="1"/>
            </p:cNvSpPr>
            <p:nvPr/>
          </p:nvSpPr>
          <p:spPr bwMode="auto">
            <a:xfrm flipH="1">
              <a:off x="9233" y="11317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Line 290"/>
            <p:cNvSpPr>
              <a:spLocks noChangeShapeType="1"/>
            </p:cNvSpPr>
            <p:nvPr/>
          </p:nvSpPr>
          <p:spPr bwMode="auto">
            <a:xfrm flipH="1">
              <a:off x="9349" y="11236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Line 291"/>
            <p:cNvSpPr>
              <a:spLocks noChangeShapeType="1"/>
            </p:cNvSpPr>
            <p:nvPr/>
          </p:nvSpPr>
          <p:spPr bwMode="auto">
            <a:xfrm flipH="1">
              <a:off x="9349" y="11157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Line 292"/>
            <p:cNvSpPr>
              <a:spLocks noChangeShapeType="1"/>
            </p:cNvSpPr>
            <p:nvPr/>
          </p:nvSpPr>
          <p:spPr bwMode="auto">
            <a:xfrm flipH="1">
              <a:off x="9349" y="11076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Line 293"/>
            <p:cNvSpPr>
              <a:spLocks noChangeShapeType="1"/>
            </p:cNvSpPr>
            <p:nvPr/>
          </p:nvSpPr>
          <p:spPr bwMode="auto">
            <a:xfrm flipH="1">
              <a:off x="9349" y="10996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Line 294"/>
            <p:cNvSpPr>
              <a:spLocks noChangeShapeType="1"/>
            </p:cNvSpPr>
            <p:nvPr/>
          </p:nvSpPr>
          <p:spPr bwMode="auto">
            <a:xfrm flipH="1">
              <a:off x="9349" y="10916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Line 295"/>
            <p:cNvSpPr>
              <a:spLocks noChangeShapeType="1"/>
            </p:cNvSpPr>
            <p:nvPr/>
          </p:nvSpPr>
          <p:spPr bwMode="auto">
            <a:xfrm flipH="1">
              <a:off x="9349" y="10836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Line 296"/>
            <p:cNvSpPr>
              <a:spLocks noChangeShapeType="1"/>
            </p:cNvSpPr>
            <p:nvPr/>
          </p:nvSpPr>
          <p:spPr bwMode="auto">
            <a:xfrm flipH="1">
              <a:off x="9349" y="10757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Line 297"/>
            <p:cNvSpPr>
              <a:spLocks noChangeShapeType="1"/>
            </p:cNvSpPr>
            <p:nvPr/>
          </p:nvSpPr>
          <p:spPr bwMode="auto">
            <a:xfrm flipV="1">
              <a:off x="9349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Line 298"/>
            <p:cNvSpPr>
              <a:spLocks noChangeShapeType="1"/>
            </p:cNvSpPr>
            <p:nvPr/>
          </p:nvSpPr>
          <p:spPr bwMode="auto">
            <a:xfrm flipV="1">
              <a:off x="9349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Line 299"/>
            <p:cNvSpPr>
              <a:spLocks noChangeShapeType="1"/>
            </p:cNvSpPr>
            <p:nvPr/>
          </p:nvSpPr>
          <p:spPr bwMode="auto">
            <a:xfrm flipV="1">
              <a:off x="9598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Line 300"/>
            <p:cNvSpPr>
              <a:spLocks noChangeShapeType="1"/>
            </p:cNvSpPr>
            <p:nvPr/>
          </p:nvSpPr>
          <p:spPr bwMode="auto">
            <a:xfrm flipV="1">
              <a:off x="9598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Line 301"/>
            <p:cNvSpPr>
              <a:spLocks noChangeShapeType="1"/>
            </p:cNvSpPr>
            <p:nvPr/>
          </p:nvSpPr>
          <p:spPr bwMode="auto">
            <a:xfrm flipV="1">
              <a:off x="9847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Line 302"/>
            <p:cNvSpPr>
              <a:spLocks noChangeShapeType="1"/>
            </p:cNvSpPr>
            <p:nvPr/>
          </p:nvSpPr>
          <p:spPr bwMode="auto">
            <a:xfrm flipV="1">
              <a:off x="9847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Line 303"/>
            <p:cNvSpPr>
              <a:spLocks noChangeShapeType="1"/>
            </p:cNvSpPr>
            <p:nvPr/>
          </p:nvSpPr>
          <p:spPr bwMode="auto">
            <a:xfrm flipV="1">
              <a:off x="10096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Line 304"/>
            <p:cNvSpPr>
              <a:spLocks noChangeShapeType="1"/>
            </p:cNvSpPr>
            <p:nvPr/>
          </p:nvSpPr>
          <p:spPr bwMode="auto">
            <a:xfrm flipV="1">
              <a:off x="10096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Line 305"/>
            <p:cNvSpPr>
              <a:spLocks noChangeShapeType="1"/>
            </p:cNvSpPr>
            <p:nvPr/>
          </p:nvSpPr>
          <p:spPr bwMode="auto">
            <a:xfrm flipV="1">
              <a:off x="10345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Line 306"/>
            <p:cNvSpPr>
              <a:spLocks noChangeShapeType="1"/>
            </p:cNvSpPr>
            <p:nvPr/>
          </p:nvSpPr>
          <p:spPr bwMode="auto">
            <a:xfrm flipV="1">
              <a:off x="10345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Line 307"/>
            <p:cNvSpPr>
              <a:spLocks noChangeShapeType="1"/>
            </p:cNvSpPr>
            <p:nvPr/>
          </p:nvSpPr>
          <p:spPr bwMode="auto">
            <a:xfrm flipV="1">
              <a:off x="10594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Line 308"/>
            <p:cNvSpPr>
              <a:spLocks noChangeShapeType="1"/>
            </p:cNvSpPr>
            <p:nvPr/>
          </p:nvSpPr>
          <p:spPr bwMode="auto">
            <a:xfrm flipV="1">
              <a:off x="10594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Line 309"/>
            <p:cNvSpPr>
              <a:spLocks noChangeShapeType="1"/>
            </p:cNvSpPr>
            <p:nvPr/>
          </p:nvSpPr>
          <p:spPr bwMode="auto">
            <a:xfrm flipV="1">
              <a:off x="10843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Line 310"/>
            <p:cNvSpPr>
              <a:spLocks noChangeShapeType="1"/>
            </p:cNvSpPr>
            <p:nvPr/>
          </p:nvSpPr>
          <p:spPr bwMode="auto">
            <a:xfrm flipV="1">
              <a:off x="10843" y="11557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Line 311"/>
            <p:cNvSpPr>
              <a:spLocks noChangeShapeType="1"/>
            </p:cNvSpPr>
            <p:nvPr/>
          </p:nvSpPr>
          <p:spPr bwMode="auto">
            <a:xfrm>
              <a:off x="9349" y="11557"/>
              <a:ext cx="1494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Line 312"/>
            <p:cNvSpPr>
              <a:spLocks noChangeShapeType="1"/>
            </p:cNvSpPr>
            <p:nvPr/>
          </p:nvSpPr>
          <p:spPr bwMode="auto">
            <a:xfrm>
              <a:off x="9312" y="1155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Line 313"/>
            <p:cNvSpPr>
              <a:spLocks noChangeShapeType="1"/>
            </p:cNvSpPr>
            <p:nvPr/>
          </p:nvSpPr>
          <p:spPr bwMode="auto">
            <a:xfrm>
              <a:off x="9312" y="1155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Line 314"/>
            <p:cNvSpPr>
              <a:spLocks noChangeShapeType="1"/>
            </p:cNvSpPr>
            <p:nvPr/>
          </p:nvSpPr>
          <p:spPr bwMode="auto">
            <a:xfrm>
              <a:off x="9312" y="1147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Line 315"/>
            <p:cNvSpPr>
              <a:spLocks noChangeShapeType="1"/>
            </p:cNvSpPr>
            <p:nvPr/>
          </p:nvSpPr>
          <p:spPr bwMode="auto">
            <a:xfrm>
              <a:off x="9312" y="1147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Line 316"/>
            <p:cNvSpPr>
              <a:spLocks noChangeShapeType="1"/>
            </p:cNvSpPr>
            <p:nvPr/>
          </p:nvSpPr>
          <p:spPr bwMode="auto">
            <a:xfrm>
              <a:off x="9312" y="1139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Line 317"/>
            <p:cNvSpPr>
              <a:spLocks noChangeShapeType="1"/>
            </p:cNvSpPr>
            <p:nvPr/>
          </p:nvSpPr>
          <p:spPr bwMode="auto">
            <a:xfrm>
              <a:off x="9312" y="1139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Line 318"/>
            <p:cNvSpPr>
              <a:spLocks noChangeShapeType="1"/>
            </p:cNvSpPr>
            <p:nvPr/>
          </p:nvSpPr>
          <p:spPr bwMode="auto">
            <a:xfrm>
              <a:off x="9312" y="1131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319"/>
            <p:cNvSpPr>
              <a:spLocks noChangeShapeType="1"/>
            </p:cNvSpPr>
            <p:nvPr/>
          </p:nvSpPr>
          <p:spPr bwMode="auto">
            <a:xfrm>
              <a:off x="9312" y="1131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Line 320"/>
            <p:cNvSpPr>
              <a:spLocks noChangeShapeType="1"/>
            </p:cNvSpPr>
            <p:nvPr/>
          </p:nvSpPr>
          <p:spPr bwMode="auto">
            <a:xfrm>
              <a:off x="9312" y="11236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321"/>
            <p:cNvSpPr>
              <a:spLocks noChangeShapeType="1"/>
            </p:cNvSpPr>
            <p:nvPr/>
          </p:nvSpPr>
          <p:spPr bwMode="auto">
            <a:xfrm>
              <a:off x="9312" y="11236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Line 322"/>
            <p:cNvSpPr>
              <a:spLocks noChangeShapeType="1"/>
            </p:cNvSpPr>
            <p:nvPr/>
          </p:nvSpPr>
          <p:spPr bwMode="auto">
            <a:xfrm>
              <a:off x="9312" y="1115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Line 323"/>
            <p:cNvSpPr>
              <a:spLocks noChangeShapeType="1"/>
            </p:cNvSpPr>
            <p:nvPr/>
          </p:nvSpPr>
          <p:spPr bwMode="auto">
            <a:xfrm>
              <a:off x="9312" y="1115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Line 324"/>
            <p:cNvSpPr>
              <a:spLocks noChangeShapeType="1"/>
            </p:cNvSpPr>
            <p:nvPr/>
          </p:nvSpPr>
          <p:spPr bwMode="auto">
            <a:xfrm>
              <a:off x="9312" y="11076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Line 325"/>
            <p:cNvSpPr>
              <a:spLocks noChangeShapeType="1"/>
            </p:cNvSpPr>
            <p:nvPr/>
          </p:nvSpPr>
          <p:spPr bwMode="auto">
            <a:xfrm>
              <a:off x="9312" y="11076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Line 326"/>
            <p:cNvSpPr>
              <a:spLocks noChangeShapeType="1"/>
            </p:cNvSpPr>
            <p:nvPr/>
          </p:nvSpPr>
          <p:spPr bwMode="auto">
            <a:xfrm>
              <a:off x="9312" y="10996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Line 327"/>
            <p:cNvSpPr>
              <a:spLocks noChangeShapeType="1"/>
            </p:cNvSpPr>
            <p:nvPr/>
          </p:nvSpPr>
          <p:spPr bwMode="auto">
            <a:xfrm>
              <a:off x="9312" y="10996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Line 328"/>
            <p:cNvSpPr>
              <a:spLocks noChangeShapeType="1"/>
            </p:cNvSpPr>
            <p:nvPr/>
          </p:nvSpPr>
          <p:spPr bwMode="auto">
            <a:xfrm>
              <a:off x="9312" y="10916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Line 329"/>
            <p:cNvSpPr>
              <a:spLocks noChangeShapeType="1"/>
            </p:cNvSpPr>
            <p:nvPr/>
          </p:nvSpPr>
          <p:spPr bwMode="auto">
            <a:xfrm>
              <a:off x="9312" y="10916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Line 330"/>
            <p:cNvSpPr>
              <a:spLocks noChangeShapeType="1"/>
            </p:cNvSpPr>
            <p:nvPr/>
          </p:nvSpPr>
          <p:spPr bwMode="auto">
            <a:xfrm>
              <a:off x="9312" y="10836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Line 331"/>
            <p:cNvSpPr>
              <a:spLocks noChangeShapeType="1"/>
            </p:cNvSpPr>
            <p:nvPr/>
          </p:nvSpPr>
          <p:spPr bwMode="auto">
            <a:xfrm>
              <a:off x="9312" y="10836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Line 332"/>
            <p:cNvSpPr>
              <a:spLocks noChangeShapeType="1"/>
            </p:cNvSpPr>
            <p:nvPr/>
          </p:nvSpPr>
          <p:spPr bwMode="auto">
            <a:xfrm>
              <a:off x="9312" y="1075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Line 333"/>
            <p:cNvSpPr>
              <a:spLocks noChangeShapeType="1"/>
            </p:cNvSpPr>
            <p:nvPr/>
          </p:nvSpPr>
          <p:spPr bwMode="auto">
            <a:xfrm>
              <a:off x="9312" y="10757"/>
              <a:ext cx="37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Line 334"/>
            <p:cNvSpPr>
              <a:spLocks noChangeShapeType="1"/>
            </p:cNvSpPr>
            <p:nvPr/>
          </p:nvSpPr>
          <p:spPr bwMode="auto">
            <a:xfrm flipV="1">
              <a:off x="9349" y="10757"/>
              <a:ext cx="1" cy="800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335"/>
            <p:cNvSpPr>
              <a:spLocks/>
            </p:cNvSpPr>
            <p:nvPr/>
          </p:nvSpPr>
          <p:spPr bwMode="auto">
            <a:xfrm>
              <a:off x="9392" y="11240"/>
              <a:ext cx="164" cy="174"/>
            </a:xfrm>
            <a:custGeom>
              <a:avLst/>
              <a:gdLst/>
              <a:ahLst/>
              <a:cxnLst>
                <a:cxn ang="0">
                  <a:pos x="14" y="174"/>
                </a:cxn>
                <a:cxn ang="0">
                  <a:pos x="7" y="167"/>
                </a:cxn>
                <a:cxn ang="0">
                  <a:pos x="0" y="160"/>
                </a:cxn>
                <a:cxn ang="0">
                  <a:pos x="149" y="0"/>
                </a:cxn>
                <a:cxn ang="0">
                  <a:pos x="157" y="7"/>
                </a:cxn>
                <a:cxn ang="0">
                  <a:pos x="164" y="14"/>
                </a:cxn>
                <a:cxn ang="0">
                  <a:pos x="14" y="174"/>
                </a:cxn>
              </a:cxnLst>
              <a:rect l="0" t="0" r="r" b="b"/>
              <a:pathLst>
                <a:path w="164" h="174">
                  <a:moveTo>
                    <a:pt x="14" y="174"/>
                  </a:moveTo>
                  <a:lnTo>
                    <a:pt x="7" y="167"/>
                  </a:lnTo>
                  <a:lnTo>
                    <a:pt x="0" y="160"/>
                  </a:lnTo>
                  <a:lnTo>
                    <a:pt x="149" y="0"/>
                  </a:lnTo>
                  <a:lnTo>
                    <a:pt x="157" y="7"/>
                  </a:lnTo>
                  <a:lnTo>
                    <a:pt x="164" y="14"/>
                  </a:lnTo>
                  <a:lnTo>
                    <a:pt x="14" y="174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336"/>
            <p:cNvSpPr>
              <a:spLocks/>
            </p:cNvSpPr>
            <p:nvPr/>
          </p:nvSpPr>
          <p:spPr bwMode="auto">
            <a:xfrm>
              <a:off x="9541" y="11238"/>
              <a:ext cx="8" cy="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0"/>
                </a:cxn>
                <a:cxn ang="0">
                  <a:pos x="32" y="39"/>
                </a:cxn>
                <a:cxn ang="0">
                  <a:pos x="0" y="8"/>
                </a:cxn>
              </a:cxnLst>
              <a:rect l="0" t="0" r="r" b="b"/>
              <a:pathLst>
                <a:path w="32" h="39">
                  <a:moveTo>
                    <a:pt x="0" y="8"/>
                  </a:moveTo>
                  <a:cubicBezTo>
                    <a:pt x="2" y="4"/>
                    <a:pt x="5" y="2"/>
                    <a:pt x="8" y="0"/>
                  </a:cubicBezTo>
                  <a:lnTo>
                    <a:pt x="32" y="3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337"/>
            <p:cNvSpPr>
              <a:spLocks/>
            </p:cNvSpPr>
            <p:nvPr/>
          </p:nvSpPr>
          <p:spPr bwMode="auto">
            <a:xfrm>
              <a:off x="9543" y="11085"/>
              <a:ext cx="260" cy="171"/>
            </a:xfrm>
            <a:custGeom>
              <a:avLst/>
              <a:gdLst/>
              <a:ahLst/>
              <a:cxnLst>
                <a:cxn ang="0">
                  <a:pos x="11" y="171"/>
                </a:cxn>
                <a:cxn ang="0">
                  <a:pos x="6" y="162"/>
                </a:cxn>
                <a:cxn ang="0">
                  <a:pos x="0" y="153"/>
                </a:cxn>
                <a:cxn ang="0">
                  <a:pos x="249" y="0"/>
                </a:cxn>
                <a:cxn ang="0">
                  <a:pos x="254" y="9"/>
                </a:cxn>
                <a:cxn ang="0">
                  <a:pos x="260" y="18"/>
                </a:cxn>
                <a:cxn ang="0">
                  <a:pos x="11" y="171"/>
                </a:cxn>
              </a:cxnLst>
              <a:rect l="0" t="0" r="r" b="b"/>
              <a:pathLst>
                <a:path w="260" h="171">
                  <a:moveTo>
                    <a:pt x="11" y="171"/>
                  </a:moveTo>
                  <a:lnTo>
                    <a:pt x="6" y="162"/>
                  </a:lnTo>
                  <a:lnTo>
                    <a:pt x="0" y="153"/>
                  </a:lnTo>
                  <a:lnTo>
                    <a:pt x="249" y="0"/>
                  </a:lnTo>
                  <a:lnTo>
                    <a:pt x="254" y="9"/>
                  </a:lnTo>
                  <a:lnTo>
                    <a:pt x="260" y="18"/>
                  </a:lnTo>
                  <a:lnTo>
                    <a:pt x="11" y="17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338"/>
            <p:cNvSpPr>
              <a:spLocks/>
            </p:cNvSpPr>
            <p:nvPr/>
          </p:nvSpPr>
          <p:spPr bwMode="auto">
            <a:xfrm>
              <a:off x="9792" y="11084"/>
              <a:ext cx="5" cy="1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" y="4"/>
                </a:cxn>
                <a:cxn ang="0">
                  <a:pos x="9" y="0"/>
                </a:cxn>
                <a:cxn ang="0">
                  <a:pos x="23" y="42"/>
                </a:cxn>
                <a:cxn ang="0">
                  <a:pos x="0" y="4"/>
                </a:cxn>
              </a:cxnLst>
              <a:rect l="0" t="0" r="r" b="b"/>
              <a:pathLst>
                <a:path w="23" h="42">
                  <a:moveTo>
                    <a:pt x="0" y="4"/>
                  </a:moveTo>
                  <a:cubicBezTo>
                    <a:pt x="0" y="4"/>
                    <a:pt x="0" y="4"/>
                    <a:pt x="1" y="4"/>
                  </a:cubicBezTo>
                  <a:cubicBezTo>
                    <a:pt x="3" y="3"/>
                    <a:pt x="5" y="2"/>
                    <a:pt x="9" y="0"/>
                  </a:cubicBezTo>
                  <a:lnTo>
                    <a:pt x="23" y="4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339"/>
            <p:cNvSpPr>
              <a:spLocks/>
            </p:cNvSpPr>
            <p:nvPr/>
          </p:nvSpPr>
          <p:spPr bwMode="auto">
            <a:xfrm>
              <a:off x="9794" y="10962"/>
              <a:ext cx="355" cy="141"/>
            </a:xfrm>
            <a:custGeom>
              <a:avLst/>
              <a:gdLst/>
              <a:ahLst/>
              <a:cxnLst>
                <a:cxn ang="0">
                  <a:pos x="7" y="141"/>
                </a:cxn>
                <a:cxn ang="0">
                  <a:pos x="3" y="132"/>
                </a:cxn>
                <a:cxn ang="0">
                  <a:pos x="0" y="122"/>
                </a:cxn>
                <a:cxn ang="0">
                  <a:pos x="348" y="0"/>
                </a:cxn>
                <a:cxn ang="0">
                  <a:pos x="352" y="9"/>
                </a:cxn>
                <a:cxn ang="0">
                  <a:pos x="355" y="19"/>
                </a:cxn>
                <a:cxn ang="0">
                  <a:pos x="7" y="141"/>
                </a:cxn>
              </a:cxnLst>
              <a:rect l="0" t="0" r="r" b="b"/>
              <a:pathLst>
                <a:path w="355" h="141">
                  <a:moveTo>
                    <a:pt x="7" y="141"/>
                  </a:moveTo>
                  <a:lnTo>
                    <a:pt x="3" y="132"/>
                  </a:lnTo>
                  <a:lnTo>
                    <a:pt x="0" y="122"/>
                  </a:lnTo>
                  <a:lnTo>
                    <a:pt x="348" y="0"/>
                  </a:lnTo>
                  <a:lnTo>
                    <a:pt x="352" y="9"/>
                  </a:lnTo>
                  <a:lnTo>
                    <a:pt x="355" y="19"/>
                  </a:lnTo>
                  <a:lnTo>
                    <a:pt x="7" y="14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340"/>
            <p:cNvSpPr>
              <a:spLocks/>
            </p:cNvSpPr>
            <p:nvPr/>
          </p:nvSpPr>
          <p:spPr bwMode="auto">
            <a:xfrm>
              <a:off x="10142" y="10961"/>
              <a:ext cx="4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0"/>
                </a:cxn>
                <a:cxn ang="0">
                  <a:pos x="15" y="43"/>
                </a:cxn>
                <a:cxn ang="0">
                  <a:pos x="0" y="1"/>
                </a:cxn>
              </a:cxnLst>
              <a:rect l="0" t="0" r="r" b="b"/>
              <a:pathLst>
                <a:path w="15" h="43">
                  <a:moveTo>
                    <a:pt x="0" y="1"/>
                  </a:moveTo>
                  <a:cubicBezTo>
                    <a:pt x="1" y="0"/>
                    <a:pt x="2" y="0"/>
                    <a:pt x="4" y="0"/>
                  </a:cubicBezTo>
                  <a:lnTo>
                    <a:pt x="15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341"/>
            <p:cNvSpPr>
              <a:spLocks/>
            </p:cNvSpPr>
            <p:nvPr/>
          </p:nvSpPr>
          <p:spPr bwMode="auto">
            <a:xfrm>
              <a:off x="10143" y="10846"/>
              <a:ext cx="453" cy="135"/>
            </a:xfrm>
            <a:custGeom>
              <a:avLst/>
              <a:gdLst/>
              <a:ahLst/>
              <a:cxnLst>
                <a:cxn ang="0">
                  <a:pos x="5" y="135"/>
                </a:cxn>
                <a:cxn ang="0">
                  <a:pos x="3" y="125"/>
                </a:cxn>
                <a:cxn ang="0">
                  <a:pos x="0" y="115"/>
                </a:cxn>
                <a:cxn ang="0">
                  <a:pos x="448" y="0"/>
                </a:cxn>
                <a:cxn ang="0">
                  <a:pos x="451" y="10"/>
                </a:cxn>
                <a:cxn ang="0">
                  <a:pos x="453" y="20"/>
                </a:cxn>
                <a:cxn ang="0">
                  <a:pos x="5" y="135"/>
                </a:cxn>
              </a:cxnLst>
              <a:rect l="0" t="0" r="r" b="b"/>
              <a:pathLst>
                <a:path w="453" h="135">
                  <a:moveTo>
                    <a:pt x="5" y="135"/>
                  </a:moveTo>
                  <a:lnTo>
                    <a:pt x="3" y="125"/>
                  </a:lnTo>
                  <a:lnTo>
                    <a:pt x="0" y="115"/>
                  </a:lnTo>
                  <a:lnTo>
                    <a:pt x="448" y="0"/>
                  </a:lnTo>
                  <a:lnTo>
                    <a:pt x="451" y="10"/>
                  </a:lnTo>
                  <a:lnTo>
                    <a:pt x="453" y="20"/>
                  </a:lnTo>
                  <a:lnTo>
                    <a:pt x="5" y="135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342"/>
            <p:cNvSpPr>
              <a:spLocks/>
            </p:cNvSpPr>
            <p:nvPr/>
          </p:nvSpPr>
          <p:spPr bwMode="auto">
            <a:xfrm>
              <a:off x="9368" y="11375"/>
              <a:ext cx="63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1" y="64"/>
                </a:cxn>
                <a:cxn ang="0">
                  <a:pos x="63" y="32"/>
                </a:cxn>
                <a:cxn ang="0">
                  <a:pos x="31" y="0"/>
                </a:cxn>
                <a:cxn ang="0">
                  <a:pos x="0" y="32"/>
                </a:cxn>
              </a:cxnLst>
              <a:rect l="0" t="0" r="r" b="b"/>
              <a:pathLst>
                <a:path w="63" h="64">
                  <a:moveTo>
                    <a:pt x="0" y="32"/>
                  </a:moveTo>
                  <a:lnTo>
                    <a:pt x="31" y="64"/>
                  </a:lnTo>
                  <a:lnTo>
                    <a:pt x="63" y="32"/>
                  </a:lnTo>
                  <a:lnTo>
                    <a:pt x="31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343"/>
            <p:cNvSpPr>
              <a:spLocks/>
            </p:cNvSpPr>
            <p:nvPr/>
          </p:nvSpPr>
          <p:spPr bwMode="auto">
            <a:xfrm>
              <a:off x="9368" y="11375"/>
              <a:ext cx="63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1" y="64"/>
                </a:cxn>
                <a:cxn ang="0">
                  <a:pos x="63" y="32"/>
                </a:cxn>
                <a:cxn ang="0">
                  <a:pos x="31" y="0"/>
                </a:cxn>
                <a:cxn ang="0">
                  <a:pos x="0" y="32"/>
                </a:cxn>
              </a:cxnLst>
              <a:rect l="0" t="0" r="r" b="b"/>
              <a:pathLst>
                <a:path w="63" h="64">
                  <a:moveTo>
                    <a:pt x="0" y="32"/>
                  </a:moveTo>
                  <a:lnTo>
                    <a:pt x="31" y="64"/>
                  </a:lnTo>
                  <a:lnTo>
                    <a:pt x="63" y="32"/>
                  </a:lnTo>
                  <a:lnTo>
                    <a:pt x="31" y="0"/>
                  </a:lnTo>
                  <a:lnTo>
                    <a:pt x="0" y="32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344"/>
            <p:cNvSpPr>
              <a:spLocks/>
            </p:cNvSpPr>
            <p:nvPr/>
          </p:nvSpPr>
          <p:spPr bwMode="auto">
            <a:xfrm>
              <a:off x="9517" y="11215"/>
              <a:ext cx="63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4"/>
                </a:cxn>
                <a:cxn ang="0">
                  <a:pos x="63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3" h="64">
                  <a:moveTo>
                    <a:pt x="0" y="32"/>
                  </a:moveTo>
                  <a:lnTo>
                    <a:pt x="32" y="64"/>
                  </a:lnTo>
                  <a:lnTo>
                    <a:pt x="63" y="32"/>
                  </a:lnTo>
                  <a:lnTo>
                    <a:pt x="32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345"/>
            <p:cNvSpPr>
              <a:spLocks/>
            </p:cNvSpPr>
            <p:nvPr/>
          </p:nvSpPr>
          <p:spPr bwMode="auto">
            <a:xfrm>
              <a:off x="9517" y="11215"/>
              <a:ext cx="63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4"/>
                </a:cxn>
                <a:cxn ang="0">
                  <a:pos x="63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3" h="64">
                  <a:moveTo>
                    <a:pt x="0" y="32"/>
                  </a:moveTo>
                  <a:lnTo>
                    <a:pt x="32" y="64"/>
                  </a:lnTo>
                  <a:lnTo>
                    <a:pt x="63" y="32"/>
                  </a:lnTo>
                  <a:lnTo>
                    <a:pt x="32" y="0"/>
                  </a:lnTo>
                  <a:lnTo>
                    <a:pt x="0" y="32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346"/>
            <p:cNvSpPr>
              <a:spLocks/>
            </p:cNvSpPr>
            <p:nvPr/>
          </p:nvSpPr>
          <p:spPr bwMode="auto">
            <a:xfrm>
              <a:off x="9766" y="11062"/>
              <a:ext cx="63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1" y="64"/>
                </a:cxn>
                <a:cxn ang="0">
                  <a:pos x="63" y="32"/>
                </a:cxn>
                <a:cxn ang="0">
                  <a:pos x="31" y="0"/>
                </a:cxn>
                <a:cxn ang="0">
                  <a:pos x="0" y="32"/>
                </a:cxn>
              </a:cxnLst>
              <a:rect l="0" t="0" r="r" b="b"/>
              <a:pathLst>
                <a:path w="63" h="64">
                  <a:moveTo>
                    <a:pt x="0" y="32"/>
                  </a:moveTo>
                  <a:lnTo>
                    <a:pt x="31" y="64"/>
                  </a:lnTo>
                  <a:lnTo>
                    <a:pt x="63" y="32"/>
                  </a:lnTo>
                  <a:lnTo>
                    <a:pt x="31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347"/>
            <p:cNvSpPr>
              <a:spLocks/>
            </p:cNvSpPr>
            <p:nvPr/>
          </p:nvSpPr>
          <p:spPr bwMode="auto">
            <a:xfrm>
              <a:off x="9766" y="11062"/>
              <a:ext cx="63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1" y="64"/>
                </a:cxn>
                <a:cxn ang="0">
                  <a:pos x="63" y="32"/>
                </a:cxn>
                <a:cxn ang="0">
                  <a:pos x="31" y="0"/>
                </a:cxn>
                <a:cxn ang="0">
                  <a:pos x="0" y="32"/>
                </a:cxn>
              </a:cxnLst>
              <a:rect l="0" t="0" r="r" b="b"/>
              <a:pathLst>
                <a:path w="63" h="64">
                  <a:moveTo>
                    <a:pt x="0" y="32"/>
                  </a:moveTo>
                  <a:lnTo>
                    <a:pt x="31" y="64"/>
                  </a:lnTo>
                  <a:lnTo>
                    <a:pt x="63" y="32"/>
                  </a:lnTo>
                  <a:lnTo>
                    <a:pt x="31" y="0"/>
                  </a:lnTo>
                  <a:lnTo>
                    <a:pt x="0" y="32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348"/>
            <p:cNvSpPr>
              <a:spLocks/>
            </p:cNvSpPr>
            <p:nvPr/>
          </p:nvSpPr>
          <p:spPr bwMode="auto">
            <a:xfrm>
              <a:off x="10114" y="10940"/>
              <a:ext cx="63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3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3" h="63">
                  <a:moveTo>
                    <a:pt x="0" y="31"/>
                  </a:moveTo>
                  <a:lnTo>
                    <a:pt x="32" y="63"/>
                  </a:lnTo>
                  <a:lnTo>
                    <a:pt x="63" y="31"/>
                  </a:lnTo>
                  <a:lnTo>
                    <a:pt x="32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349"/>
            <p:cNvSpPr>
              <a:spLocks/>
            </p:cNvSpPr>
            <p:nvPr/>
          </p:nvSpPr>
          <p:spPr bwMode="auto">
            <a:xfrm>
              <a:off x="10114" y="10940"/>
              <a:ext cx="63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3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3" h="63">
                  <a:moveTo>
                    <a:pt x="0" y="31"/>
                  </a:moveTo>
                  <a:lnTo>
                    <a:pt x="32" y="63"/>
                  </a:lnTo>
                  <a:lnTo>
                    <a:pt x="63" y="31"/>
                  </a:lnTo>
                  <a:lnTo>
                    <a:pt x="32" y="0"/>
                  </a:lnTo>
                  <a:lnTo>
                    <a:pt x="0" y="31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350"/>
            <p:cNvSpPr>
              <a:spLocks/>
            </p:cNvSpPr>
            <p:nvPr/>
          </p:nvSpPr>
          <p:spPr bwMode="auto">
            <a:xfrm>
              <a:off x="10563" y="10824"/>
              <a:ext cx="63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1" y="64"/>
                </a:cxn>
                <a:cxn ang="0">
                  <a:pos x="63" y="32"/>
                </a:cxn>
                <a:cxn ang="0">
                  <a:pos x="31" y="0"/>
                </a:cxn>
                <a:cxn ang="0">
                  <a:pos x="0" y="32"/>
                </a:cxn>
              </a:cxnLst>
              <a:rect l="0" t="0" r="r" b="b"/>
              <a:pathLst>
                <a:path w="63" h="64">
                  <a:moveTo>
                    <a:pt x="0" y="32"/>
                  </a:moveTo>
                  <a:lnTo>
                    <a:pt x="31" y="64"/>
                  </a:lnTo>
                  <a:lnTo>
                    <a:pt x="63" y="32"/>
                  </a:lnTo>
                  <a:lnTo>
                    <a:pt x="31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351"/>
            <p:cNvSpPr>
              <a:spLocks/>
            </p:cNvSpPr>
            <p:nvPr/>
          </p:nvSpPr>
          <p:spPr bwMode="auto">
            <a:xfrm>
              <a:off x="10563" y="10824"/>
              <a:ext cx="63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1" y="64"/>
                </a:cxn>
                <a:cxn ang="0">
                  <a:pos x="63" y="32"/>
                </a:cxn>
                <a:cxn ang="0">
                  <a:pos x="31" y="0"/>
                </a:cxn>
                <a:cxn ang="0">
                  <a:pos x="0" y="32"/>
                </a:cxn>
              </a:cxnLst>
              <a:rect l="0" t="0" r="r" b="b"/>
              <a:pathLst>
                <a:path w="63" h="64">
                  <a:moveTo>
                    <a:pt x="0" y="32"/>
                  </a:moveTo>
                  <a:lnTo>
                    <a:pt x="31" y="64"/>
                  </a:lnTo>
                  <a:lnTo>
                    <a:pt x="63" y="32"/>
                  </a:lnTo>
                  <a:lnTo>
                    <a:pt x="31" y="0"/>
                  </a:lnTo>
                  <a:lnTo>
                    <a:pt x="0" y="32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352"/>
            <p:cNvSpPr>
              <a:spLocks/>
            </p:cNvSpPr>
            <p:nvPr/>
          </p:nvSpPr>
          <p:spPr bwMode="auto">
            <a:xfrm>
              <a:off x="9392" y="11262"/>
              <a:ext cx="163" cy="160"/>
            </a:xfrm>
            <a:custGeom>
              <a:avLst/>
              <a:gdLst/>
              <a:ahLst/>
              <a:cxnLst>
                <a:cxn ang="0">
                  <a:pos x="14" y="160"/>
                </a:cxn>
                <a:cxn ang="0">
                  <a:pos x="7" y="153"/>
                </a:cxn>
                <a:cxn ang="0">
                  <a:pos x="0" y="145"/>
                </a:cxn>
                <a:cxn ang="0">
                  <a:pos x="149" y="0"/>
                </a:cxn>
                <a:cxn ang="0">
                  <a:pos x="157" y="7"/>
                </a:cxn>
                <a:cxn ang="0">
                  <a:pos x="163" y="15"/>
                </a:cxn>
                <a:cxn ang="0">
                  <a:pos x="14" y="160"/>
                </a:cxn>
              </a:cxnLst>
              <a:rect l="0" t="0" r="r" b="b"/>
              <a:pathLst>
                <a:path w="163" h="160">
                  <a:moveTo>
                    <a:pt x="14" y="160"/>
                  </a:moveTo>
                  <a:lnTo>
                    <a:pt x="7" y="153"/>
                  </a:lnTo>
                  <a:lnTo>
                    <a:pt x="0" y="145"/>
                  </a:lnTo>
                  <a:lnTo>
                    <a:pt x="149" y="0"/>
                  </a:lnTo>
                  <a:lnTo>
                    <a:pt x="157" y="7"/>
                  </a:lnTo>
                  <a:lnTo>
                    <a:pt x="163" y="15"/>
                  </a:lnTo>
                  <a:lnTo>
                    <a:pt x="14" y="160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353"/>
            <p:cNvSpPr>
              <a:spLocks/>
            </p:cNvSpPr>
            <p:nvPr/>
          </p:nvSpPr>
          <p:spPr bwMode="auto">
            <a:xfrm>
              <a:off x="9541" y="11261"/>
              <a:ext cx="8" cy="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31" y="38"/>
                </a:cxn>
                <a:cxn ang="0">
                  <a:pos x="0" y="6"/>
                </a:cxn>
              </a:cxnLst>
              <a:rect l="0" t="0" r="r" b="b"/>
              <a:pathLst>
                <a:path w="31" h="38">
                  <a:moveTo>
                    <a:pt x="0" y="6"/>
                  </a:moveTo>
                  <a:cubicBezTo>
                    <a:pt x="2" y="3"/>
                    <a:pt x="5" y="2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31" y="3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354"/>
            <p:cNvSpPr>
              <a:spLocks/>
            </p:cNvSpPr>
            <p:nvPr/>
          </p:nvSpPr>
          <p:spPr bwMode="auto">
            <a:xfrm>
              <a:off x="9543" y="11122"/>
              <a:ext cx="259" cy="156"/>
            </a:xfrm>
            <a:custGeom>
              <a:avLst/>
              <a:gdLst/>
              <a:ahLst/>
              <a:cxnLst>
                <a:cxn ang="0">
                  <a:pos x="11" y="156"/>
                </a:cxn>
                <a:cxn ang="0">
                  <a:pos x="6" y="147"/>
                </a:cxn>
                <a:cxn ang="0">
                  <a:pos x="0" y="139"/>
                </a:cxn>
                <a:cxn ang="0">
                  <a:pos x="249" y="0"/>
                </a:cxn>
                <a:cxn ang="0">
                  <a:pos x="254" y="9"/>
                </a:cxn>
                <a:cxn ang="0">
                  <a:pos x="259" y="18"/>
                </a:cxn>
                <a:cxn ang="0">
                  <a:pos x="11" y="156"/>
                </a:cxn>
              </a:cxnLst>
              <a:rect l="0" t="0" r="r" b="b"/>
              <a:pathLst>
                <a:path w="259" h="156">
                  <a:moveTo>
                    <a:pt x="11" y="156"/>
                  </a:moveTo>
                  <a:lnTo>
                    <a:pt x="6" y="147"/>
                  </a:lnTo>
                  <a:lnTo>
                    <a:pt x="0" y="139"/>
                  </a:lnTo>
                  <a:lnTo>
                    <a:pt x="249" y="0"/>
                  </a:lnTo>
                  <a:lnTo>
                    <a:pt x="254" y="9"/>
                  </a:lnTo>
                  <a:lnTo>
                    <a:pt x="259" y="18"/>
                  </a:lnTo>
                  <a:lnTo>
                    <a:pt x="11" y="156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355"/>
            <p:cNvSpPr>
              <a:spLocks/>
            </p:cNvSpPr>
            <p:nvPr/>
          </p:nvSpPr>
          <p:spPr bwMode="auto">
            <a:xfrm>
              <a:off x="9792" y="11122"/>
              <a:ext cx="5" cy="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22" y="42"/>
                </a:cxn>
                <a:cxn ang="0">
                  <a:pos x="0" y="3"/>
                </a:cxn>
              </a:cxnLst>
              <a:rect l="0" t="0" r="r" b="b"/>
              <a:pathLst>
                <a:path w="22" h="42">
                  <a:moveTo>
                    <a:pt x="0" y="3"/>
                  </a:moveTo>
                  <a:cubicBezTo>
                    <a:pt x="2" y="2"/>
                    <a:pt x="4" y="1"/>
                    <a:pt x="7" y="0"/>
                  </a:cubicBezTo>
                  <a:lnTo>
                    <a:pt x="22" y="4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356"/>
            <p:cNvSpPr>
              <a:spLocks/>
            </p:cNvSpPr>
            <p:nvPr/>
          </p:nvSpPr>
          <p:spPr bwMode="auto">
            <a:xfrm>
              <a:off x="9794" y="10990"/>
              <a:ext cx="355" cy="151"/>
            </a:xfrm>
            <a:custGeom>
              <a:avLst/>
              <a:gdLst/>
              <a:ahLst/>
              <a:cxnLst>
                <a:cxn ang="0">
                  <a:pos x="7" y="151"/>
                </a:cxn>
                <a:cxn ang="0">
                  <a:pos x="3" y="141"/>
                </a:cxn>
                <a:cxn ang="0">
                  <a:pos x="0" y="132"/>
                </a:cxn>
                <a:cxn ang="0">
                  <a:pos x="348" y="0"/>
                </a:cxn>
                <a:cxn ang="0">
                  <a:pos x="352" y="9"/>
                </a:cxn>
                <a:cxn ang="0">
                  <a:pos x="355" y="19"/>
                </a:cxn>
                <a:cxn ang="0">
                  <a:pos x="7" y="151"/>
                </a:cxn>
              </a:cxnLst>
              <a:rect l="0" t="0" r="r" b="b"/>
              <a:pathLst>
                <a:path w="355" h="151">
                  <a:moveTo>
                    <a:pt x="7" y="151"/>
                  </a:moveTo>
                  <a:lnTo>
                    <a:pt x="3" y="141"/>
                  </a:lnTo>
                  <a:lnTo>
                    <a:pt x="0" y="132"/>
                  </a:lnTo>
                  <a:lnTo>
                    <a:pt x="348" y="0"/>
                  </a:lnTo>
                  <a:lnTo>
                    <a:pt x="352" y="9"/>
                  </a:lnTo>
                  <a:lnTo>
                    <a:pt x="355" y="19"/>
                  </a:lnTo>
                  <a:lnTo>
                    <a:pt x="7" y="151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357"/>
            <p:cNvSpPr>
              <a:spLocks/>
            </p:cNvSpPr>
            <p:nvPr/>
          </p:nvSpPr>
          <p:spPr bwMode="auto">
            <a:xfrm>
              <a:off x="10142" y="10989"/>
              <a:ext cx="4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6" y="43"/>
                </a:cxn>
                <a:cxn ang="0">
                  <a:pos x="0" y="1"/>
                </a:cxn>
              </a:cxnLst>
              <a:rect l="0" t="0" r="r" b="b"/>
              <a:pathLst>
                <a:path w="16" h="43">
                  <a:moveTo>
                    <a:pt x="0" y="1"/>
                  </a:moveTo>
                  <a:cubicBezTo>
                    <a:pt x="1" y="1"/>
                    <a:pt x="2" y="0"/>
                    <a:pt x="5" y="0"/>
                  </a:cubicBezTo>
                  <a:lnTo>
                    <a:pt x="16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358"/>
            <p:cNvSpPr>
              <a:spLocks/>
            </p:cNvSpPr>
            <p:nvPr/>
          </p:nvSpPr>
          <p:spPr bwMode="auto">
            <a:xfrm>
              <a:off x="10143" y="10868"/>
              <a:ext cx="453" cy="141"/>
            </a:xfrm>
            <a:custGeom>
              <a:avLst/>
              <a:gdLst/>
              <a:ahLst/>
              <a:cxnLst>
                <a:cxn ang="0">
                  <a:pos x="5" y="141"/>
                </a:cxn>
                <a:cxn ang="0">
                  <a:pos x="3" y="131"/>
                </a:cxn>
                <a:cxn ang="0">
                  <a:pos x="0" y="121"/>
                </a:cxn>
                <a:cxn ang="0">
                  <a:pos x="448" y="0"/>
                </a:cxn>
                <a:cxn ang="0">
                  <a:pos x="451" y="10"/>
                </a:cxn>
                <a:cxn ang="0">
                  <a:pos x="453" y="20"/>
                </a:cxn>
                <a:cxn ang="0">
                  <a:pos x="5" y="141"/>
                </a:cxn>
              </a:cxnLst>
              <a:rect l="0" t="0" r="r" b="b"/>
              <a:pathLst>
                <a:path w="453" h="141">
                  <a:moveTo>
                    <a:pt x="5" y="141"/>
                  </a:moveTo>
                  <a:lnTo>
                    <a:pt x="3" y="131"/>
                  </a:lnTo>
                  <a:lnTo>
                    <a:pt x="0" y="121"/>
                  </a:lnTo>
                  <a:lnTo>
                    <a:pt x="448" y="0"/>
                  </a:lnTo>
                  <a:lnTo>
                    <a:pt x="451" y="10"/>
                  </a:lnTo>
                  <a:lnTo>
                    <a:pt x="453" y="20"/>
                  </a:lnTo>
                  <a:lnTo>
                    <a:pt x="5" y="141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Rectangle 359"/>
            <p:cNvSpPr>
              <a:spLocks noChangeArrowheads="1"/>
            </p:cNvSpPr>
            <p:nvPr/>
          </p:nvSpPr>
          <p:spPr bwMode="auto">
            <a:xfrm>
              <a:off x="9368" y="11383"/>
              <a:ext cx="63" cy="64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Rectangle 360"/>
            <p:cNvSpPr>
              <a:spLocks noChangeArrowheads="1"/>
            </p:cNvSpPr>
            <p:nvPr/>
          </p:nvSpPr>
          <p:spPr bwMode="auto">
            <a:xfrm>
              <a:off x="9368" y="11383"/>
              <a:ext cx="63" cy="64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Rectangle 361"/>
            <p:cNvSpPr>
              <a:spLocks noChangeArrowheads="1"/>
            </p:cNvSpPr>
            <p:nvPr/>
          </p:nvSpPr>
          <p:spPr bwMode="auto">
            <a:xfrm>
              <a:off x="9517" y="11238"/>
              <a:ext cx="63" cy="63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Rectangle 362"/>
            <p:cNvSpPr>
              <a:spLocks noChangeArrowheads="1"/>
            </p:cNvSpPr>
            <p:nvPr/>
          </p:nvSpPr>
          <p:spPr bwMode="auto">
            <a:xfrm>
              <a:off x="9517" y="11238"/>
              <a:ext cx="63" cy="63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Rectangle 363"/>
            <p:cNvSpPr>
              <a:spLocks noChangeArrowheads="1"/>
            </p:cNvSpPr>
            <p:nvPr/>
          </p:nvSpPr>
          <p:spPr bwMode="auto">
            <a:xfrm>
              <a:off x="9766" y="11099"/>
              <a:ext cx="63" cy="64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Rectangle 364"/>
            <p:cNvSpPr>
              <a:spLocks noChangeArrowheads="1"/>
            </p:cNvSpPr>
            <p:nvPr/>
          </p:nvSpPr>
          <p:spPr bwMode="auto">
            <a:xfrm>
              <a:off x="9766" y="11099"/>
              <a:ext cx="63" cy="64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Rectangle 365"/>
            <p:cNvSpPr>
              <a:spLocks noChangeArrowheads="1"/>
            </p:cNvSpPr>
            <p:nvPr/>
          </p:nvSpPr>
          <p:spPr bwMode="auto">
            <a:xfrm>
              <a:off x="10114" y="10968"/>
              <a:ext cx="63" cy="63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Rectangle 366"/>
            <p:cNvSpPr>
              <a:spLocks noChangeArrowheads="1"/>
            </p:cNvSpPr>
            <p:nvPr/>
          </p:nvSpPr>
          <p:spPr bwMode="auto">
            <a:xfrm>
              <a:off x="10114" y="10968"/>
              <a:ext cx="63" cy="63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Rectangle 367"/>
            <p:cNvSpPr>
              <a:spLocks noChangeArrowheads="1"/>
            </p:cNvSpPr>
            <p:nvPr/>
          </p:nvSpPr>
          <p:spPr bwMode="auto">
            <a:xfrm>
              <a:off x="10563" y="10846"/>
              <a:ext cx="63" cy="64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368"/>
            <p:cNvSpPr>
              <a:spLocks noChangeArrowheads="1"/>
            </p:cNvSpPr>
            <p:nvPr/>
          </p:nvSpPr>
          <p:spPr bwMode="auto">
            <a:xfrm>
              <a:off x="10563" y="10846"/>
              <a:ext cx="63" cy="64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Rectangle 369"/>
            <p:cNvSpPr>
              <a:spLocks noChangeArrowheads="1"/>
            </p:cNvSpPr>
            <p:nvPr/>
          </p:nvSpPr>
          <p:spPr bwMode="auto">
            <a:xfrm>
              <a:off x="9336" y="11619"/>
              <a:ext cx="6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" name="Rectangle 370"/>
            <p:cNvSpPr>
              <a:spLocks noChangeArrowheads="1"/>
            </p:cNvSpPr>
            <p:nvPr/>
          </p:nvSpPr>
          <p:spPr bwMode="auto">
            <a:xfrm>
              <a:off x="9545" y="11619"/>
              <a:ext cx="15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0" name="Rectangle 371"/>
            <p:cNvSpPr>
              <a:spLocks noChangeArrowheads="1"/>
            </p:cNvSpPr>
            <p:nvPr/>
          </p:nvSpPr>
          <p:spPr bwMode="auto">
            <a:xfrm>
              <a:off x="9794" y="11619"/>
              <a:ext cx="15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4000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1" name="Rectangle 372"/>
            <p:cNvSpPr>
              <a:spLocks noChangeArrowheads="1"/>
            </p:cNvSpPr>
            <p:nvPr/>
          </p:nvSpPr>
          <p:spPr bwMode="auto">
            <a:xfrm>
              <a:off x="10043" y="11619"/>
              <a:ext cx="15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6000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2" name="Rectangle 373"/>
            <p:cNvSpPr>
              <a:spLocks noChangeArrowheads="1"/>
            </p:cNvSpPr>
            <p:nvPr/>
          </p:nvSpPr>
          <p:spPr bwMode="auto">
            <a:xfrm>
              <a:off x="10292" y="11619"/>
              <a:ext cx="15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8000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" name="Rectangle 374"/>
            <p:cNvSpPr>
              <a:spLocks noChangeArrowheads="1"/>
            </p:cNvSpPr>
            <p:nvPr/>
          </p:nvSpPr>
          <p:spPr bwMode="auto">
            <a:xfrm>
              <a:off x="10527" y="11619"/>
              <a:ext cx="187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4" name="Rectangle 375"/>
            <p:cNvSpPr>
              <a:spLocks noChangeArrowheads="1"/>
            </p:cNvSpPr>
            <p:nvPr/>
          </p:nvSpPr>
          <p:spPr bwMode="auto">
            <a:xfrm>
              <a:off x="10776" y="11619"/>
              <a:ext cx="187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12000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5" name="Rectangle 376"/>
            <p:cNvSpPr>
              <a:spLocks noChangeArrowheads="1"/>
            </p:cNvSpPr>
            <p:nvPr/>
          </p:nvSpPr>
          <p:spPr bwMode="auto">
            <a:xfrm>
              <a:off x="9260" y="11525"/>
              <a:ext cx="6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6" name="Rectangle 377"/>
            <p:cNvSpPr>
              <a:spLocks noChangeArrowheads="1"/>
            </p:cNvSpPr>
            <p:nvPr/>
          </p:nvSpPr>
          <p:spPr bwMode="auto">
            <a:xfrm>
              <a:off x="9233" y="11445"/>
              <a:ext cx="9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" name="Rectangle 378"/>
            <p:cNvSpPr>
              <a:spLocks noChangeArrowheads="1"/>
            </p:cNvSpPr>
            <p:nvPr/>
          </p:nvSpPr>
          <p:spPr bwMode="auto">
            <a:xfrm>
              <a:off x="9233" y="11365"/>
              <a:ext cx="9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40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" name="Rectangle 379"/>
            <p:cNvSpPr>
              <a:spLocks noChangeArrowheads="1"/>
            </p:cNvSpPr>
            <p:nvPr/>
          </p:nvSpPr>
          <p:spPr bwMode="auto">
            <a:xfrm>
              <a:off x="9233" y="11285"/>
              <a:ext cx="9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9" name="Rectangle 380"/>
            <p:cNvSpPr>
              <a:spLocks noChangeArrowheads="1"/>
            </p:cNvSpPr>
            <p:nvPr/>
          </p:nvSpPr>
          <p:spPr bwMode="auto">
            <a:xfrm>
              <a:off x="9233" y="11205"/>
              <a:ext cx="9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0" name="Rectangle 381"/>
            <p:cNvSpPr>
              <a:spLocks noChangeArrowheads="1"/>
            </p:cNvSpPr>
            <p:nvPr/>
          </p:nvSpPr>
          <p:spPr bwMode="auto">
            <a:xfrm>
              <a:off x="9206" y="11125"/>
              <a:ext cx="12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1" name="Rectangle 382"/>
            <p:cNvSpPr>
              <a:spLocks noChangeArrowheads="1"/>
            </p:cNvSpPr>
            <p:nvPr/>
          </p:nvSpPr>
          <p:spPr bwMode="auto">
            <a:xfrm>
              <a:off x="9206" y="11045"/>
              <a:ext cx="12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" name="Rectangle 383"/>
            <p:cNvSpPr>
              <a:spLocks noChangeArrowheads="1"/>
            </p:cNvSpPr>
            <p:nvPr/>
          </p:nvSpPr>
          <p:spPr bwMode="auto">
            <a:xfrm>
              <a:off x="9206" y="10965"/>
              <a:ext cx="12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140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3" name="Rectangle 384"/>
            <p:cNvSpPr>
              <a:spLocks noChangeArrowheads="1"/>
            </p:cNvSpPr>
            <p:nvPr/>
          </p:nvSpPr>
          <p:spPr bwMode="auto">
            <a:xfrm>
              <a:off x="9206" y="10884"/>
              <a:ext cx="12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4" name="Rectangle 385"/>
            <p:cNvSpPr>
              <a:spLocks noChangeArrowheads="1"/>
            </p:cNvSpPr>
            <p:nvPr/>
          </p:nvSpPr>
          <p:spPr bwMode="auto">
            <a:xfrm>
              <a:off x="9206" y="10805"/>
              <a:ext cx="12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180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" name="Rectangle 386"/>
            <p:cNvSpPr>
              <a:spLocks noChangeArrowheads="1"/>
            </p:cNvSpPr>
            <p:nvPr/>
          </p:nvSpPr>
          <p:spPr bwMode="auto">
            <a:xfrm>
              <a:off x="9206" y="10725"/>
              <a:ext cx="12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200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" name="Rectangle 387"/>
            <p:cNvSpPr>
              <a:spLocks noChangeArrowheads="1"/>
            </p:cNvSpPr>
            <p:nvPr/>
          </p:nvSpPr>
          <p:spPr bwMode="auto">
            <a:xfrm>
              <a:off x="9740" y="10420"/>
              <a:ext cx="55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Težina puta/P</a:t>
              </a:r>
              <a:endParaRPr kumimoji="0" lang="sr-Latn-R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" name="Rectangle 388"/>
            <p:cNvSpPr>
              <a:spLocks noChangeArrowheads="1"/>
            </p:cNvSpPr>
            <p:nvPr/>
          </p:nvSpPr>
          <p:spPr bwMode="auto">
            <a:xfrm>
              <a:off x="9423" y="10568"/>
              <a:ext cx="125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mapa sa objetima, </a:t>
              </a:r>
              <a:r>
                <a:rPr kumimoji="0" lang="sr-Latn-RS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vidokrug=stranica/2</a:t>
              </a:r>
              <a:endParaRPr kumimoji="0" lang="sr-Latn-R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" name="Freeform 389"/>
            <p:cNvSpPr>
              <a:spLocks/>
            </p:cNvSpPr>
            <p:nvPr/>
          </p:nvSpPr>
          <p:spPr bwMode="auto">
            <a:xfrm>
              <a:off x="10905" y="11070"/>
              <a:ext cx="202" cy="2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202" y="0"/>
                </a:cxn>
                <a:cxn ang="0">
                  <a:pos x="202" y="10"/>
                </a:cxn>
                <a:cxn ang="0">
                  <a:pos x="202" y="21"/>
                </a:cxn>
                <a:cxn ang="0">
                  <a:pos x="0" y="21"/>
                </a:cxn>
              </a:cxnLst>
              <a:rect l="0" t="0" r="r" b="b"/>
              <a:pathLst>
                <a:path w="202" h="21">
                  <a:moveTo>
                    <a:pt x="0" y="2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10"/>
                  </a:lnTo>
                  <a:lnTo>
                    <a:pt x="202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Rectangle 390"/>
            <p:cNvSpPr>
              <a:spLocks noChangeArrowheads="1"/>
            </p:cNvSpPr>
            <p:nvPr/>
          </p:nvSpPr>
          <p:spPr bwMode="auto">
            <a:xfrm>
              <a:off x="10990" y="11064"/>
              <a:ext cx="32" cy="32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Rectangle 391"/>
            <p:cNvSpPr>
              <a:spLocks noChangeArrowheads="1"/>
            </p:cNvSpPr>
            <p:nvPr/>
          </p:nvSpPr>
          <p:spPr bwMode="auto">
            <a:xfrm>
              <a:off x="10990" y="11064"/>
              <a:ext cx="32" cy="32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392"/>
            <p:cNvSpPr>
              <a:spLocks/>
            </p:cNvSpPr>
            <p:nvPr/>
          </p:nvSpPr>
          <p:spPr bwMode="auto">
            <a:xfrm>
              <a:off x="10905" y="11157"/>
              <a:ext cx="202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202" y="0"/>
                </a:cxn>
                <a:cxn ang="0">
                  <a:pos x="202" y="10"/>
                </a:cxn>
                <a:cxn ang="0">
                  <a:pos x="202" y="20"/>
                </a:cxn>
                <a:cxn ang="0">
                  <a:pos x="0" y="20"/>
                </a:cxn>
              </a:cxnLst>
              <a:rect l="0" t="0" r="r" b="b"/>
              <a:pathLst>
                <a:path w="202" h="20">
                  <a:moveTo>
                    <a:pt x="0" y="2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10"/>
                  </a:lnTo>
                  <a:lnTo>
                    <a:pt x="202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393"/>
            <p:cNvSpPr>
              <a:spLocks/>
            </p:cNvSpPr>
            <p:nvPr/>
          </p:nvSpPr>
          <p:spPr bwMode="auto">
            <a:xfrm>
              <a:off x="10990" y="11151"/>
              <a:ext cx="32" cy="3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6" y="32"/>
                </a:cxn>
                <a:cxn ang="0">
                  <a:pos x="32" y="16"/>
                </a:cxn>
                <a:cxn ang="0">
                  <a:pos x="16" y="0"/>
                </a:cxn>
                <a:cxn ang="0">
                  <a:pos x="0" y="16"/>
                </a:cxn>
              </a:cxnLst>
              <a:rect l="0" t="0" r="r" b="b"/>
              <a:pathLst>
                <a:path w="32" h="32">
                  <a:moveTo>
                    <a:pt x="0" y="16"/>
                  </a:moveTo>
                  <a:lnTo>
                    <a:pt x="16" y="32"/>
                  </a:lnTo>
                  <a:lnTo>
                    <a:pt x="32" y="16"/>
                  </a:lnTo>
                  <a:lnTo>
                    <a:pt x="16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394"/>
            <p:cNvSpPr>
              <a:spLocks/>
            </p:cNvSpPr>
            <p:nvPr/>
          </p:nvSpPr>
          <p:spPr bwMode="auto">
            <a:xfrm>
              <a:off x="10990" y="11151"/>
              <a:ext cx="32" cy="3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6" y="32"/>
                </a:cxn>
                <a:cxn ang="0">
                  <a:pos x="32" y="16"/>
                </a:cxn>
                <a:cxn ang="0">
                  <a:pos x="16" y="0"/>
                </a:cxn>
                <a:cxn ang="0">
                  <a:pos x="0" y="16"/>
                </a:cxn>
              </a:cxnLst>
              <a:rect l="0" t="0" r="r" b="b"/>
              <a:pathLst>
                <a:path w="32" h="32">
                  <a:moveTo>
                    <a:pt x="0" y="16"/>
                  </a:moveTo>
                  <a:lnTo>
                    <a:pt x="16" y="32"/>
                  </a:lnTo>
                  <a:lnTo>
                    <a:pt x="32" y="16"/>
                  </a:lnTo>
                  <a:lnTo>
                    <a:pt x="16" y="0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Rectangle 395"/>
            <p:cNvSpPr>
              <a:spLocks noChangeArrowheads="1"/>
            </p:cNvSpPr>
            <p:nvPr/>
          </p:nvSpPr>
          <p:spPr bwMode="auto">
            <a:xfrm>
              <a:off x="11132" y="11048"/>
              <a:ext cx="72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A*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5" name="Rectangle 396"/>
            <p:cNvSpPr>
              <a:spLocks noChangeArrowheads="1"/>
            </p:cNvSpPr>
            <p:nvPr/>
          </p:nvSpPr>
          <p:spPr bwMode="auto">
            <a:xfrm>
              <a:off x="11132" y="11138"/>
              <a:ext cx="342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Intuitivni</a:t>
              </a:r>
              <a:endParaRPr kumimoji="0" lang="sr-Latn-R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6" name="Rectangle 397"/>
            <p:cNvSpPr>
              <a:spLocks noChangeArrowheads="1"/>
            </p:cNvSpPr>
            <p:nvPr/>
          </p:nvSpPr>
          <p:spPr bwMode="auto">
            <a:xfrm>
              <a:off x="9964" y="11724"/>
              <a:ext cx="265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Površina</a:t>
              </a:r>
              <a:endParaRPr kumimoji="0" lang="sr-Latn-R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7" name="Rectangle 398"/>
            <p:cNvSpPr>
              <a:spLocks noChangeArrowheads="1"/>
            </p:cNvSpPr>
            <p:nvPr/>
          </p:nvSpPr>
          <p:spPr bwMode="auto">
            <a:xfrm rot="16200000">
              <a:off x="8956" y="11129"/>
              <a:ext cx="349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Težina puta</a:t>
              </a:r>
              <a:endParaRPr kumimoji="0" lang="sr-Latn-R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8</a:t>
            </a:fld>
            <a:r>
              <a:rPr lang="fr-FR" smtClean="0"/>
              <a:t>   |  </a:t>
            </a:r>
            <a:endParaRPr lang="fr-FR" dirty="0"/>
          </a:p>
        </p:txBody>
      </p:sp>
      <p:sp>
        <p:nvSpPr>
          <p:cNvPr id="358" name="Date Placeholder 357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</p:spPr>
        <p:txBody>
          <a:bodyPr/>
          <a:lstStyle/>
          <a:p>
            <a:r>
              <a:rPr lang="sr-Latn-RS" smtClean="0"/>
              <a:t>"Korak u nauku"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3216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Rezultati</a:t>
            </a:r>
            <a:r>
              <a:rPr lang="sr-Latn-RS" b="1" dirty="0"/>
              <a:t> </a:t>
            </a:r>
            <a:r>
              <a:rPr lang="sr-Latn-RS" b="1" dirty="0" smtClean="0"/>
              <a:t>(3/3)</a:t>
            </a:r>
            <a:endParaRPr lang="sr-Latn-R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24390" y="6511776"/>
            <a:ext cx="2858550" cy="214797"/>
          </a:xfrm>
        </p:spPr>
        <p:txBody>
          <a:bodyPr/>
          <a:lstStyle/>
          <a:p>
            <a:r>
              <a:rPr lang="fr-FR" smtClean="0"/>
              <a:t>XIII godišnja konferencija polaznika Istraživačke stanice Petnica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727075" y="1581864"/>
            <a:ext cx="7670799" cy="11177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787498" indent="-787498" algn="l" defTabSz="1259997" rtl="0" eaLnBrk="1" latinLnBrk="0" hangingPunct="1">
              <a:spcBef>
                <a:spcPct val="20000"/>
              </a:spcBef>
              <a:buSzPct val="120000"/>
              <a:buFontTx/>
              <a:buBlip>
                <a:blip r:embed="rId2"/>
              </a:buBlip>
              <a:defRPr sz="496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2047496" indent="-787498" algn="l" defTabSz="1259997" rtl="0" eaLnBrk="1" latinLnBrk="0" hangingPunct="1">
              <a:spcBef>
                <a:spcPct val="200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  <a:defRPr sz="4409" b="1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2pPr>
            <a:lvl3pPr marL="2970620" indent="-450625" algn="l" defTabSz="1259997" rtl="0" eaLnBrk="1" latinLnBrk="0" hangingPunct="1">
              <a:spcBef>
                <a:spcPct val="200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3858" i="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3pPr>
            <a:lvl4pPr marL="1736873" indent="0" algn="l" defTabSz="1259997" rtl="0" eaLnBrk="1" latinLnBrk="0" hangingPunct="1">
              <a:spcBef>
                <a:spcPct val="20000"/>
              </a:spcBef>
              <a:buFontTx/>
              <a:buNone/>
              <a:defRPr sz="4409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209372" indent="-472499" algn="l" defTabSz="1259997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3858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6929986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189984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49981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09979" indent="-629999" algn="l" defTabSz="1259997" rtl="0" eaLnBrk="1" latinLnBrk="0" hangingPunct="1">
              <a:spcBef>
                <a:spcPct val="20000"/>
              </a:spcBef>
              <a:buFont typeface="Arial"/>
              <a:buChar char="•"/>
              <a:defRPr sz="5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/>
            <a:r>
              <a:rPr lang="sr-Latn-RS" sz="1400" dirty="0"/>
              <a:t>Primetno je da je za veće poluprečnike </a:t>
            </a:r>
            <a:r>
              <a:rPr lang="sr-Latn-RS" sz="1400" dirty="0" err="1"/>
              <a:t>grafik</a:t>
            </a:r>
            <a:r>
              <a:rPr lang="sr-Latn-RS" sz="1400" dirty="0"/>
              <a:t> intuitivnog algoritma pravilniji, dok se sa manjim vidokruzima pojavljuju velika neočekivana </a:t>
            </a:r>
            <a:r>
              <a:rPr lang="sr-Latn-RS" sz="1400" dirty="0" smtClean="0"/>
              <a:t>odstupanja.</a:t>
            </a:r>
            <a:endParaRPr lang="sr-Latn-RS" sz="1400" dirty="0"/>
          </a:p>
        </p:txBody>
      </p:sp>
      <p:grpSp>
        <p:nvGrpSpPr>
          <p:cNvPr id="359" name="Group 499"/>
          <p:cNvGrpSpPr>
            <a:grpSpLocks noChangeAspect="1"/>
          </p:cNvGrpSpPr>
          <p:nvPr/>
        </p:nvGrpSpPr>
        <p:grpSpPr bwMode="auto">
          <a:xfrm>
            <a:off x="137473" y="2058062"/>
            <a:ext cx="8653113" cy="4264025"/>
            <a:chOff x="8872" y="12410"/>
            <a:chExt cx="4359" cy="2148"/>
          </a:xfrm>
        </p:grpSpPr>
        <p:sp>
          <p:nvSpPr>
            <p:cNvPr id="360" name="AutoShape 498"/>
            <p:cNvSpPr>
              <a:spLocks noChangeAspect="1" noChangeArrowheads="1" noTextEdit="1"/>
            </p:cNvSpPr>
            <p:nvPr/>
          </p:nvSpPr>
          <p:spPr bwMode="auto">
            <a:xfrm>
              <a:off x="8872" y="12410"/>
              <a:ext cx="4359" cy="2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500"/>
            <p:cNvSpPr>
              <a:spLocks/>
            </p:cNvSpPr>
            <p:nvPr/>
          </p:nvSpPr>
          <p:spPr bwMode="auto">
            <a:xfrm>
              <a:off x="8872" y="12410"/>
              <a:ext cx="4356" cy="2128"/>
            </a:xfrm>
            <a:custGeom>
              <a:avLst/>
              <a:gdLst/>
              <a:ahLst/>
              <a:cxnLst>
                <a:cxn ang="0">
                  <a:pos x="2178" y="2128"/>
                </a:cxn>
                <a:cxn ang="0">
                  <a:pos x="0" y="2128"/>
                </a:cxn>
                <a:cxn ang="0">
                  <a:pos x="0" y="0"/>
                </a:cxn>
                <a:cxn ang="0">
                  <a:pos x="4356" y="0"/>
                </a:cxn>
                <a:cxn ang="0">
                  <a:pos x="4356" y="2128"/>
                </a:cxn>
                <a:cxn ang="0">
                  <a:pos x="2178" y="2128"/>
                </a:cxn>
              </a:cxnLst>
              <a:rect l="0" t="0" r="r" b="b"/>
              <a:pathLst>
                <a:path w="4356" h="2128">
                  <a:moveTo>
                    <a:pt x="2178" y="2128"/>
                  </a:moveTo>
                  <a:lnTo>
                    <a:pt x="0" y="2128"/>
                  </a:lnTo>
                  <a:lnTo>
                    <a:pt x="0" y="0"/>
                  </a:lnTo>
                  <a:lnTo>
                    <a:pt x="4356" y="0"/>
                  </a:lnTo>
                  <a:lnTo>
                    <a:pt x="4356" y="2128"/>
                  </a:lnTo>
                  <a:lnTo>
                    <a:pt x="2178" y="21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501"/>
            <p:cNvSpPr>
              <a:spLocks/>
            </p:cNvSpPr>
            <p:nvPr/>
          </p:nvSpPr>
          <p:spPr bwMode="auto">
            <a:xfrm>
              <a:off x="9372" y="12895"/>
              <a:ext cx="3205" cy="1275"/>
            </a:xfrm>
            <a:custGeom>
              <a:avLst/>
              <a:gdLst/>
              <a:ahLst/>
              <a:cxnLst>
                <a:cxn ang="0">
                  <a:pos x="1603" y="1275"/>
                </a:cxn>
                <a:cxn ang="0">
                  <a:pos x="0" y="1275"/>
                </a:cxn>
                <a:cxn ang="0">
                  <a:pos x="0" y="0"/>
                </a:cxn>
                <a:cxn ang="0">
                  <a:pos x="3205" y="0"/>
                </a:cxn>
                <a:cxn ang="0">
                  <a:pos x="3205" y="1275"/>
                </a:cxn>
                <a:cxn ang="0">
                  <a:pos x="1603" y="1275"/>
                </a:cxn>
              </a:cxnLst>
              <a:rect l="0" t="0" r="r" b="b"/>
              <a:pathLst>
                <a:path w="3205" h="1275">
                  <a:moveTo>
                    <a:pt x="1603" y="1275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3205" y="0"/>
                  </a:lnTo>
                  <a:lnTo>
                    <a:pt x="3205" y="1275"/>
                  </a:lnTo>
                  <a:lnTo>
                    <a:pt x="1603" y="1275"/>
                  </a:lnTo>
                </a:path>
              </a:pathLst>
            </a:cu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Line 502"/>
            <p:cNvSpPr>
              <a:spLocks noChangeShapeType="1"/>
            </p:cNvSpPr>
            <p:nvPr/>
          </p:nvSpPr>
          <p:spPr bwMode="auto">
            <a:xfrm flipH="1">
              <a:off x="9372" y="14170"/>
              <a:ext cx="3205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Line 503"/>
            <p:cNvSpPr>
              <a:spLocks noChangeShapeType="1"/>
            </p:cNvSpPr>
            <p:nvPr/>
          </p:nvSpPr>
          <p:spPr bwMode="auto">
            <a:xfrm flipH="1">
              <a:off x="9372" y="13915"/>
              <a:ext cx="3205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Line 504"/>
            <p:cNvSpPr>
              <a:spLocks noChangeShapeType="1"/>
            </p:cNvSpPr>
            <p:nvPr/>
          </p:nvSpPr>
          <p:spPr bwMode="auto">
            <a:xfrm flipH="1">
              <a:off x="9372" y="13660"/>
              <a:ext cx="3205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Line 505"/>
            <p:cNvSpPr>
              <a:spLocks noChangeShapeType="1"/>
            </p:cNvSpPr>
            <p:nvPr/>
          </p:nvSpPr>
          <p:spPr bwMode="auto">
            <a:xfrm flipH="1">
              <a:off x="9372" y="13405"/>
              <a:ext cx="3205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Line 506"/>
            <p:cNvSpPr>
              <a:spLocks noChangeShapeType="1"/>
            </p:cNvSpPr>
            <p:nvPr/>
          </p:nvSpPr>
          <p:spPr bwMode="auto">
            <a:xfrm flipH="1">
              <a:off x="9372" y="13150"/>
              <a:ext cx="3205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Line 507"/>
            <p:cNvSpPr>
              <a:spLocks noChangeShapeType="1"/>
            </p:cNvSpPr>
            <p:nvPr/>
          </p:nvSpPr>
          <p:spPr bwMode="auto">
            <a:xfrm flipH="1">
              <a:off x="9372" y="12895"/>
              <a:ext cx="3205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Line 508"/>
            <p:cNvSpPr>
              <a:spLocks noChangeShapeType="1"/>
            </p:cNvSpPr>
            <p:nvPr/>
          </p:nvSpPr>
          <p:spPr bwMode="auto">
            <a:xfrm flipV="1">
              <a:off x="9372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Line 509"/>
            <p:cNvSpPr>
              <a:spLocks noChangeShapeType="1"/>
            </p:cNvSpPr>
            <p:nvPr/>
          </p:nvSpPr>
          <p:spPr bwMode="auto">
            <a:xfrm flipV="1">
              <a:off x="9372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Line 510"/>
            <p:cNvSpPr>
              <a:spLocks noChangeShapeType="1"/>
            </p:cNvSpPr>
            <p:nvPr/>
          </p:nvSpPr>
          <p:spPr bwMode="auto">
            <a:xfrm flipV="1">
              <a:off x="9906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Line 511"/>
            <p:cNvSpPr>
              <a:spLocks noChangeShapeType="1"/>
            </p:cNvSpPr>
            <p:nvPr/>
          </p:nvSpPr>
          <p:spPr bwMode="auto">
            <a:xfrm flipV="1">
              <a:off x="9906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Line 512"/>
            <p:cNvSpPr>
              <a:spLocks noChangeShapeType="1"/>
            </p:cNvSpPr>
            <p:nvPr/>
          </p:nvSpPr>
          <p:spPr bwMode="auto">
            <a:xfrm flipV="1">
              <a:off x="10440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Line 513"/>
            <p:cNvSpPr>
              <a:spLocks noChangeShapeType="1"/>
            </p:cNvSpPr>
            <p:nvPr/>
          </p:nvSpPr>
          <p:spPr bwMode="auto">
            <a:xfrm flipV="1">
              <a:off x="10440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Line 514"/>
            <p:cNvSpPr>
              <a:spLocks noChangeShapeType="1"/>
            </p:cNvSpPr>
            <p:nvPr/>
          </p:nvSpPr>
          <p:spPr bwMode="auto">
            <a:xfrm flipV="1">
              <a:off x="10975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Line 515"/>
            <p:cNvSpPr>
              <a:spLocks noChangeShapeType="1"/>
            </p:cNvSpPr>
            <p:nvPr/>
          </p:nvSpPr>
          <p:spPr bwMode="auto">
            <a:xfrm flipV="1">
              <a:off x="10975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Line 516"/>
            <p:cNvSpPr>
              <a:spLocks noChangeShapeType="1"/>
            </p:cNvSpPr>
            <p:nvPr/>
          </p:nvSpPr>
          <p:spPr bwMode="auto">
            <a:xfrm flipV="1">
              <a:off x="11509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Line 517"/>
            <p:cNvSpPr>
              <a:spLocks noChangeShapeType="1"/>
            </p:cNvSpPr>
            <p:nvPr/>
          </p:nvSpPr>
          <p:spPr bwMode="auto">
            <a:xfrm flipV="1">
              <a:off x="11509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Line 518"/>
            <p:cNvSpPr>
              <a:spLocks noChangeShapeType="1"/>
            </p:cNvSpPr>
            <p:nvPr/>
          </p:nvSpPr>
          <p:spPr bwMode="auto">
            <a:xfrm flipV="1">
              <a:off x="12043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Line 519"/>
            <p:cNvSpPr>
              <a:spLocks noChangeShapeType="1"/>
            </p:cNvSpPr>
            <p:nvPr/>
          </p:nvSpPr>
          <p:spPr bwMode="auto">
            <a:xfrm flipV="1">
              <a:off x="12043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Line 520"/>
            <p:cNvSpPr>
              <a:spLocks noChangeShapeType="1"/>
            </p:cNvSpPr>
            <p:nvPr/>
          </p:nvSpPr>
          <p:spPr bwMode="auto">
            <a:xfrm flipV="1">
              <a:off x="12577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Line 521"/>
            <p:cNvSpPr>
              <a:spLocks noChangeShapeType="1"/>
            </p:cNvSpPr>
            <p:nvPr/>
          </p:nvSpPr>
          <p:spPr bwMode="auto">
            <a:xfrm flipV="1">
              <a:off x="12577" y="14170"/>
              <a:ext cx="1" cy="38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Line 522"/>
            <p:cNvSpPr>
              <a:spLocks noChangeShapeType="1"/>
            </p:cNvSpPr>
            <p:nvPr/>
          </p:nvSpPr>
          <p:spPr bwMode="auto">
            <a:xfrm>
              <a:off x="9372" y="14170"/>
              <a:ext cx="3205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Line 523"/>
            <p:cNvSpPr>
              <a:spLocks noChangeShapeType="1"/>
            </p:cNvSpPr>
            <p:nvPr/>
          </p:nvSpPr>
          <p:spPr bwMode="auto">
            <a:xfrm>
              <a:off x="9334" y="14170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Line 524"/>
            <p:cNvSpPr>
              <a:spLocks noChangeShapeType="1"/>
            </p:cNvSpPr>
            <p:nvPr/>
          </p:nvSpPr>
          <p:spPr bwMode="auto">
            <a:xfrm>
              <a:off x="9334" y="14170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Line 525"/>
            <p:cNvSpPr>
              <a:spLocks noChangeShapeType="1"/>
            </p:cNvSpPr>
            <p:nvPr/>
          </p:nvSpPr>
          <p:spPr bwMode="auto">
            <a:xfrm>
              <a:off x="9334" y="13915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Line 526"/>
            <p:cNvSpPr>
              <a:spLocks noChangeShapeType="1"/>
            </p:cNvSpPr>
            <p:nvPr/>
          </p:nvSpPr>
          <p:spPr bwMode="auto">
            <a:xfrm>
              <a:off x="9334" y="13915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Line 527"/>
            <p:cNvSpPr>
              <a:spLocks noChangeShapeType="1"/>
            </p:cNvSpPr>
            <p:nvPr/>
          </p:nvSpPr>
          <p:spPr bwMode="auto">
            <a:xfrm>
              <a:off x="9334" y="13660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Line 528"/>
            <p:cNvSpPr>
              <a:spLocks noChangeShapeType="1"/>
            </p:cNvSpPr>
            <p:nvPr/>
          </p:nvSpPr>
          <p:spPr bwMode="auto">
            <a:xfrm>
              <a:off x="9334" y="13660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Line 529"/>
            <p:cNvSpPr>
              <a:spLocks noChangeShapeType="1"/>
            </p:cNvSpPr>
            <p:nvPr/>
          </p:nvSpPr>
          <p:spPr bwMode="auto">
            <a:xfrm>
              <a:off x="9334" y="13405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Line 530"/>
            <p:cNvSpPr>
              <a:spLocks noChangeShapeType="1"/>
            </p:cNvSpPr>
            <p:nvPr/>
          </p:nvSpPr>
          <p:spPr bwMode="auto">
            <a:xfrm>
              <a:off x="9334" y="13405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Line 531"/>
            <p:cNvSpPr>
              <a:spLocks noChangeShapeType="1"/>
            </p:cNvSpPr>
            <p:nvPr/>
          </p:nvSpPr>
          <p:spPr bwMode="auto">
            <a:xfrm>
              <a:off x="9334" y="13150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Line 532"/>
            <p:cNvSpPr>
              <a:spLocks noChangeShapeType="1"/>
            </p:cNvSpPr>
            <p:nvPr/>
          </p:nvSpPr>
          <p:spPr bwMode="auto">
            <a:xfrm>
              <a:off x="9334" y="13150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Line 533"/>
            <p:cNvSpPr>
              <a:spLocks noChangeShapeType="1"/>
            </p:cNvSpPr>
            <p:nvPr/>
          </p:nvSpPr>
          <p:spPr bwMode="auto">
            <a:xfrm>
              <a:off x="9334" y="12895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Line 534"/>
            <p:cNvSpPr>
              <a:spLocks noChangeShapeType="1"/>
            </p:cNvSpPr>
            <p:nvPr/>
          </p:nvSpPr>
          <p:spPr bwMode="auto">
            <a:xfrm>
              <a:off x="9334" y="12895"/>
              <a:ext cx="38" cy="1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Line 535"/>
            <p:cNvSpPr>
              <a:spLocks noChangeShapeType="1"/>
            </p:cNvSpPr>
            <p:nvPr/>
          </p:nvSpPr>
          <p:spPr bwMode="auto">
            <a:xfrm flipV="1">
              <a:off x="9372" y="12895"/>
              <a:ext cx="1" cy="1275"/>
            </a:xfrm>
            <a:prstGeom prst="line">
              <a:avLst/>
            </a:prstGeom>
            <a:noFill/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536"/>
            <p:cNvSpPr>
              <a:spLocks/>
            </p:cNvSpPr>
            <p:nvPr/>
          </p:nvSpPr>
          <p:spPr bwMode="auto">
            <a:xfrm>
              <a:off x="9472" y="13616"/>
              <a:ext cx="335" cy="340"/>
            </a:xfrm>
            <a:custGeom>
              <a:avLst/>
              <a:gdLst/>
              <a:ahLst/>
              <a:cxnLst>
                <a:cxn ang="0">
                  <a:pos x="14" y="340"/>
                </a:cxn>
                <a:cxn ang="0">
                  <a:pos x="7" y="333"/>
                </a:cxn>
                <a:cxn ang="0">
                  <a:pos x="0" y="326"/>
                </a:cxn>
                <a:cxn ang="0">
                  <a:pos x="320" y="0"/>
                </a:cxn>
                <a:cxn ang="0">
                  <a:pos x="328" y="7"/>
                </a:cxn>
                <a:cxn ang="0">
                  <a:pos x="335" y="14"/>
                </a:cxn>
                <a:cxn ang="0">
                  <a:pos x="14" y="340"/>
                </a:cxn>
              </a:cxnLst>
              <a:rect l="0" t="0" r="r" b="b"/>
              <a:pathLst>
                <a:path w="335" h="340">
                  <a:moveTo>
                    <a:pt x="14" y="340"/>
                  </a:moveTo>
                  <a:lnTo>
                    <a:pt x="7" y="333"/>
                  </a:lnTo>
                  <a:lnTo>
                    <a:pt x="0" y="326"/>
                  </a:lnTo>
                  <a:lnTo>
                    <a:pt x="320" y="0"/>
                  </a:lnTo>
                  <a:lnTo>
                    <a:pt x="328" y="7"/>
                  </a:lnTo>
                  <a:lnTo>
                    <a:pt x="335" y="14"/>
                  </a:lnTo>
                  <a:lnTo>
                    <a:pt x="14" y="340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537"/>
            <p:cNvSpPr>
              <a:spLocks/>
            </p:cNvSpPr>
            <p:nvPr/>
          </p:nvSpPr>
          <p:spPr bwMode="auto">
            <a:xfrm>
              <a:off x="9792" y="13613"/>
              <a:ext cx="8" cy="1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6"/>
                </a:cxn>
                <a:cxn ang="0">
                  <a:pos x="25" y="0"/>
                </a:cxn>
                <a:cxn ang="0">
                  <a:pos x="32" y="44"/>
                </a:cxn>
                <a:cxn ang="0">
                  <a:pos x="0" y="13"/>
                </a:cxn>
              </a:cxnLst>
              <a:rect l="0" t="0" r="r" b="b"/>
              <a:pathLst>
                <a:path w="32" h="44">
                  <a:moveTo>
                    <a:pt x="0" y="13"/>
                  </a:moveTo>
                  <a:cubicBezTo>
                    <a:pt x="3" y="10"/>
                    <a:pt x="5" y="8"/>
                    <a:pt x="9" y="6"/>
                  </a:cubicBezTo>
                  <a:cubicBezTo>
                    <a:pt x="14" y="2"/>
                    <a:pt x="19" y="1"/>
                    <a:pt x="25" y="0"/>
                  </a:cubicBezTo>
                  <a:lnTo>
                    <a:pt x="32" y="44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538"/>
            <p:cNvSpPr>
              <a:spLocks/>
            </p:cNvSpPr>
            <p:nvPr/>
          </p:nvSpPr>
          <p:spPr bwMode="auto">
            <a:xfrm>
              <a:off x="9798" y="13532"/>
              <a:ext cx="537" cy="101"/>
            </a:xfrm>
            <a:custGeom>
              <a:avLst/>
              <a:gdLst/>
              <a:ahLst/>
              <a:cxnLst>
                <a:cxn ang="0">
                  <a:pos x="3" y="101"/>
                </a:cxn>
                <a:cxn ang="0">
                  <a:pos x="2" y="91"/>
                </a:cxn>
                <a:cxn ang="0">
                  <a:pos x="0" y="81"/>
                </a:cxn>
                <a:cxn ang="0">
                  <a:pos x="534" y="0"/>
                </a:cxn>
                <a:cxn ang="0">
                  <a:pos x="536" y="10"/>
                </a:cxn>
                <a:cxn ang="0">
                  <a:pos x="537" y="20"/>
                </a:cxn>
                <a:cxn ang="0">
                  <a:pos x="3" y="101"/>
                </a:cxn>
              </a:cxnLst>
              <a:rect l="0" t="0" r="r" b="b"/>
              <a:pathLst>
                <a:path w="537" h="101">
                  <a:moveTo>
                    <a:pt x="3" y="101"/>
                  </a:moveTo>
                  <a:lnTo>
                    <a:pt x="2" y="91"/>
                  </a:lnTo>
                  <a:lnTo>
                    <a:pt x="0" y="81"/>
                  </a:lnTo>
                  <a:lnTo>
                    <a:pt x="534" y="0"/>
                  </a:lnTo>
                  <a:lnTo>
                    <a:pt x="536" y="10"/>
                  </a:lnTo>
                  <a:lnTo>
                    <a:pt x="537" y="20"/>
                  </a:lnTo>
                  <a:lnTo>
                    <a:pt x="3" y="101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539"/>
            <p:cNvSpPr>
              <a:spLocks/>
            </p:cNvSpPr>
            <p:nvPr/>
          </p:nvSpPr>
          <p:spPr bwMode="auto">
            <a:xfrm>
              <a:off x="10334" y="13542"/>
              <a:ext cx="3" cy="10"/>
            </a:xfrm>
            <a:custGeom>
              <a:avLst/>
              <a:gdLst/>
              <a:ahLst/>
              <a:cxnLst>
                <a:cxn ang="0">
                  <a:pos x="14" y="42"/>
                </a:cxn>
                <a:cxn ang="0">
                  <a:pos x="7" y="44"/>
                </a:cxn>
                <a:cxn ang="0">
                  <a:pos x="0" y="0"/>
                </a:cxn>
                <a:cxn ang="0">
                  <a:pos x="14" y="42"/>
                </a:cxn>
              </a:cxnLst>
              <a:rect l="0" t="0" r="r" b="b"/>
              <a:pathLst>
                <a:path w="14" h="44">
                  <a:moveTo>
                    <a:pt x="14" y="42"/>
                  </a:moveTo>
                  <a:cubicBezTo>
                    <a:pt x="11" y="43"/>
                    <a:pt x="9" y="44"/>
                    <a:pt x="7" y="44"/>
                  </a:cubicBezTo>
                  <a:lnTo>
                    <a:pt x="0" y="0"/>
                  </a:lnTo>
                  <a:lnTo>
                    <a:pt x="14" y="42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540"/>
            <p:cNvSpPr>
              <a:spLocks/>
            </p:cNvSpPr>
            <p:nvPr/>
          </p:nvSpPr>
          <p:spPr bwMode="auto">
            <a:xfrm>
              <a:off x="10330" y="13290"/>
              <a:ext cx="755" cy="261"/>
            </a:xfrm>
            <a:custGeom>
              <a:avLst/>
              <a:gdLst/>
              <a:ahLst/>
              <a:cxnLst>
                <a:cxn ang="0">
                  <a:pos x="7" y="261"/>
                </a:cxn>
                <a:cxn ang="0">
                  <a:pos x="4" y="252"/>
                </a:cxn>
                <a:cxn ang="0">
                  <a:pos x="0" y="242"/>
                </a:cxn>
                <a:cxn ang="0">
                  <a:pos x="748" y="0"/>
                </a:cxn>
                <a:cxn ang="0">
                  <a:pos x="752" y="10"/>
                </a:cxn>
                <a:cxn ang="0">
                  <a:pos x="755" y="19"/>
                </a:cxn>
                <a:cxn ang="0">
                  <a:pos x="7" y="261"/>
                </a:cxn>
              </a:cxnLst>
              <a:rect l="0" t="0" r="r" b="b"/>
              <a:pathLst>
                <a:path w="755" h="261">
                  <a:moveTo>
                    <a:pt x="7" y="261"/>
                  </a:moveTo>
                  <a:lnTo>
                    <a:pt x="4" y="252"/>
                  </a:lnTo>
                  <a:lnTo>
                    <a:pt x="0" y="242"/>
                  </a:lnTo>
                  <a:lnTo>
                    <a:pt x="748" y="0"/>
                  </a:lnTo>
                  <a:lnTo>
                    <a:pt x="752" y="10"/>
                  </a:lnTo>
                  <a:lnTo>
                    <a:pt x="755" y="19"/>
                  </a:lnTo>
                  <a:lnTo>
                    <a:pt x="7" y="261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541"/>
            <p:cNvSpPr>
              <a:spLocks/>
            </p:cNvSpPr>
            <p:nvPr/>
          </p:nvSpPr>
          <p:spPr bwMode="auto">
            <a:xfrm>
              <a:off x="11078" y="13290"/>
              <a:ext cx="4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14" y="43"/>
                </a:cxn>
                <a:cxn ang="0">
                  <a:pos x="0" y="1"/>
                </a:cxn>
              </a:cxnLst>
              <a:rect l="0" t="0" r="r" b="b"/>
              <a:pathLst>
                <a:path w="14" h="43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lnTo>
                    <a:pt x="14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542"/>
            <p:cNvSpPr>
              <a:spLocks/>
            </p:cNvSpPr>
            <p:nvPr/>
          </p:nvSpPr>
          <p:spPr bwMode="auto">
            <a:xfrm>
              <a:off x="11079" y="13056"/>
              <a:ext cx="967" cy="253"/>
            </a:xfrm>
            <a:custGeom>
              <a:avLst/>
              <a:gdLst/>
              <a:ahLst/>
              <a:cxnLst>
                <a:cxn ang="0">
                  <a:pos x="5" y="253"/>
                </a:cxn>
                <a:cxn ang="0">
                  <a:pos x="3" y="244"/>
                </a:cxn>
                <a:cxn ang="0">
                  <a:pos x="0" y="234"/>
                </a:cxn>
                <a:cxn ang="0">
                  <a:pos x="961" y="0"/>
                </a:cxn>
                <a:cxn ang="0">
                  <a:pos x="964" y="10"/>
                </a:cxn>
                <a:cxn ang="0">
                  <a:pos x="967" y="19"/>
                </a:cxn>
                <a:cxn ang="0">
                  <a:pos x="5" y="253"/>
                </a:cxn>
              </a:cxnLst>
              <a:rect l="0" t="0" r="r" b="b"/>
              <a:pathLst>
                <a:path w="967" h="253">
                  <a:moveTo>
                    <a:pt x="5" y="253"/>
                  </a:moveTo>
                  <a:lnTo>
                    <a:pt x="3" y="244"/>
                  </a:lnTo>
                  <a:lnTo>
                    <a:pt x="0" y="234"/>
                  </a:lnTo>
                  <a:lnTo>
                    <a:pt x="961" y="0"/>
                  </a:lnTo>
                  <a:lnTo>
                    <a:pt x="964" y="10"/>
                  </a:lnTo>
                  <a:lnTo>
                    <a:pt x="967" y="19"/>
                  </a:lnTo>
                  <a:lnTo>
                    <a:pt x="5" y="253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543"/>
            <p:cNvSpPr>
              <a:spLocks/>
            </p:cNvSpPr>
            <p:nvPr/>
          </p:nvSpPr>
          <p:spPr bwMode="auto">
            <a:xfrm>
              <a:off x="9447" y="13918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"/>
                </a:cxn>
                <a:cxn ang="0">
                  <a:pos x="64" y="31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0" y="63"/>
                  </a:lnTo>
                  <a:lnTo>
                    <a:pt x="6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544"/>
            <p:cNvSpPr>
              <a:spLocks/>
            </p:cNvSpPr>
            <p:nvPr/>
          </p:nvSpPr>
          <p:spPr bwMode="auto">
            <a:xfrm>
              <a:off x="9447" y="13918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"/>
                </a:cxn>
                <a:cxn ang="0">
                  <a:pos x="64" y="31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0" y="63"/>
                  </a:lnTo>
                  <a:lnTo>
                    <a:pt x="64" y="3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7E002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545"/>
            <p:cNvSpPr>
              <a:spLocks/>
            </p:cNvSpPr>
            <p:nvPr/>
          </p:nvSpPr>
          <p:spPr bwMode="auto">
            <a:xfrm>
              <a:off x="9768" y="13592"/>
              <a:ext cx="63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"/>
                </a:cxn>
                <a:cxn ang="0">
                  <a:pos x="63" y="31"/>
                </a:cxn>
                <a:cxn ang="0">
                  <a:pos x="0" y="0"/>
                </a:cxn>
              </a:cxnLst>
              <a:rect l="0" t="0" r="r" b="b"/>
              <a:pathLst>
                <a:path w="63" h="63">
                  <a:moveTo>
                    <a:pt x="0" y="0"/>
                  </a:moveTo>
                  <a:lnTo>
                    <a:pt x="0" y="63"/>
                  </a:lnTo>
                  <a:lnTo>
                    <a:pt x="63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546"/>
            <p:cNvSpPr>
              <a:spLocks/>
            </p:cNvSpPr>
            <p:nvPr/>
          </p:nvSpPr>
          <p:spPr bwMode="auto">
            <a:xfrm>
              <a:off x="9768" y="13592"/>
              <a:ext cx="63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"/>
                </a:cxn>
                <a:cxn ang="0">
                  <a:pos x="63" y="31"/>
                </a:cxn>
                <a:cxn ang="0">
                  <a:pos x="0" y="0"/>
                </a:cxn>
              </a:cxnLst>
              <a:rect l="0" t="0" r="r" b="b"/>
              <a:pathLst>
                <a:path w="63" h="63">
                  <a:moveTo>
                    <a:pt x="0" y="0"/>
                  </a:moveTo>
                  <a:lnTo>
                    <a:pt x="0" y="63"/>
                  </a:lnTo>
                  <a:lnTo>
                    <a:pt x="63" y="3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7E002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547"/>
            <p:cNvSpPr>
              <a:spLocks/>
            </p:cNvSpPr>
            <p:nvPr/>
          </p:nvSpPr>
          <p:spPr bwMode="auto">
            <a:xfrm>
              <a:off x="10302" y="13510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"/>
                </a:cxn>
                <a:cxn ang="0">
                  <a:pos x="64" y="32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0" y="63"/>
                  </a:lnTo>
                  <a:lnTo>
                    <a:pt x="64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548"/>
            <p:cNvSpPr>
              <a:spLocks/>
            </p:cNvSpPr>
            <p:nvPr/>
          </p:nvSpPr>
          <p:spPr bwMode="auto">
            <a:xfrm>
              <a:off x="10302" y="13510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"/>
                </a:cxn>
                <a:cxn ang="0">
                  <a:pos x="64" y="32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0" y="63"/>
                  </a:lnTo>
                  <a:lnTo>
                    <a:pt x="64" y="3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7E002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549"/>
            <p:cNvSpPr>
              <a:spLocks/>
            </p:cNvSpPr>
            <p:nvPr/>
          </p:nvSpPr>
          <p:spPr bwMode="auto">
            <a:xfrm>
              <a:off x="11050" y="13268"/>
              <a:ext cx="63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"/>
                </a:cxn>
                <a:cxn ang="0">
                  <a:pos x="63" y="32"/>
                </a:cxn>
                <a:cxn ang="0">
                  <a:pos x="0" y="0"/>
                </a:cxn>
              </a:cxnLst>
              <a:rect l="0" t="0" r="r" b="b"/>
              <a:pathLst>
                <a:path w="63" h="63">
                  <a:moveTo>
                    <a:pt x="0" y="0"/>
                  </a:moveTo>
                  <a:lnTo>
                    <a:pt x="0" y="63"/>
                  </a:lnTo>
                  <a:lnTo>
                    <a:pt x="63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550"/>
            <p:cNvSpPr>
              <a:spLocks/>
            </p:cNvSpPr>
            <p:nvPr/>
          </p:nvSpPr>
          <p:spPr bwMode="auto">
            <a:xfrm>
              <a:off x="11050" y="13268"/>
              <a:ext cx="63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"/>
                </a:cxn>
                <a:cxn ang="0">
                  <a:pos x="63" y="32"/>
                </a:cxn>
                <a:cxn ang="0">
                  <a:pos x="0" y="0"/>
                </a:cxn>
              </a:cxnLst>
              <a:rect l="0" t="0" r="r" b="b"/>
              <a:pathLst>
                <a:path w="63" h="63">
                  <a:moveTo>
                    <a:pt x="0" y="0"/>
                  </a:moveTo>
                  <a:lnTo>
                    <a:pt x="0" y="63"/>
                  </a:lnTo>
                  <a:lnTo>
                    <a:pt x="63" y="3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7E002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551"/>
            <p:cNvSpPr>
              <a:spLocks/>
            </p:cNvSpPr>
            <p:nvPr/>
          </p:nvSpPr>
          <p:spPr bwMode="auto">
            <a:xfrm>
              <a:off x="12011" y="13034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"/>
                </a:cxn>
                <a:cxn ang="0">
                  <a:pos x="64" y="32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0" y="63"/>
                  </a:lnTo>
                  <a:lnTo>
                    <a:pt x="64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552"/>
            <p:cNvSpPr>
              <a:spLocks/>
            </p:cNvSpPr>
            <p:nvPr/>
          </p:nvSpPr>
          <p:spPr bwMode="auto">
            <a:xfrm>
              <a:off x="12011" y="13034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"/>
                </a:cxn>
                <a:cxn ang="0">
                  <a:pos x="64" y="32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0" y="63"/>
                  </a:lnTo>
                  <a:lnTo>
                    <a:pt x="64" y="3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7E002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553"/>
            <p:cNvSpPr>
              <a:spLocks/>
            </p:cNvSpPr>
            <p:nvPr/>
          </p:nvSpPr>
          <p:spPr bwMode="auto">
            <a:xfrm>
              <a:off x="9473" y="13738"/>
              <a:ext cx="333" cy="244"/>
            </a:xfrm>
            <a:custGeom>
              <a:avLst/>
              <a:gdLst/>
              <a:ahLst/>
              <a:cxnLst>
                <a:cxn ang="0">
                  <a:pos x="12" y="244"/>
                </a:cxn>
                <a:cxn ang="0">
                  <a:pos x="6" y="235"/>
                </a:cxn>
                <a:cxn ang="0">
                  <a:pos x="0" y="227"/>
                </a:cxn>
                <a:cxn ang="0">
                  <a:pos x="320" y="0"/>
                </a:cxn>
                <a:cxn ang="0">
                  <a:pos x="327" y="9"/>
                </a:cxn>
                <a:cxn ang="0">
                  <a:pos x="333" y="17"/>
                </a:cxn>
                <a:cxn ang="0">
                  <a:pos x="12" y="244"/>
                </a:cxn>
              </a:cxnLst>
              <a:rect l="0" t="0" r="r" b="b"/>
              <a:pathLst>
                <a:path w="333" h="244">
                  <a:moveTo>
                    <a:pt x="12" y="244"/>
                  </a:moveTo>
                  <a:lnTo>
                    <a:pt x="6" y="235"/>
                  </a:lnTo>
                  <a:lnTo>
                    <a:pt x="0" y="227"/>
                  </a:lnTo>
                  <a:lnTo>
                    <a:pt x="320" y="0"/>
                  </a:lnTo>
                  <a:lnTo>
                    <a:pt x="327" y="9"/>
                  </a:lnTo>
                  <a:lnTo>
                    <a:pt x="333" y="17"/>
                  </a:lnTo>
                  <a:lnTo>
                    <a:pt x="12" y="244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554"/>
            <p:cNvSpPr>
              <a:spLocks/>
            </p:cNvSpPr>
            <p:nvPr/>
          </p:nvSpPr>
          <p:spPr bwMode="auto">
            <a:xfrm>
              <a:off x="9793" y="13737"/>
              <a:ext cx="7" cy="1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2"/>
                </a:cxn>
                <a:cxn ang="0">
                  <a:pos x="9" y="0"/>
                </a:cxn>
                <a:cxn ang="0">
                  <a:pos x="27" y="41"/>
                </a:cxn>
                <a:cxn ang="0">
                  <a:pos x="0" y="5"/>
                </a:cxn>
              </a:cxnLst>
              <a:rect l="0" t="0" r="r" b="b"/>
              <a:pathLst>
                <a:path w="27" h="41">
                  <a:moveTo>
                    <a:pt x="0" y="5"/>
                  </a:moveTo>
                  <a:cubicBezTo>
                    <a:pt x="2" y="3"/>
                    <a:pt x="3" y="3"/>
                    <a:pt x="4" y="2"/>
                  </a:cubicBezTo>
                  <a:cubicBezTo>
                    <a:pt x="6" y="1"/>
                    <a:pt x="7" y="0"/>
                    <a:pt x="9" y="0"/>
                  </a:cubicBezTo>
                  <a:lnTo>
                    <a:pt x="27" y="4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555"/>
            <p:cNvSpPr>
              <a:spLocks/>
            </p:cNvSpPr>
            <p:nvPr/>
          </p:nvSpPr>
          <p:spPr bwMode="auto">
            <a:xfrm>
              <a:off x="9796" y="13508"/>
              <a:ext cx="542" cy="248"/>
            </a:xfrm>
            <a:custGeom>
              <a:avLst/>
              <a:gdLst/>
              <a:ahLst/>
              <a:cxnLst>
                <a:cxn ang="0">
                  <a:pos x="8" y="248"/>
                </a:cxn>
                <a:cxn ang="0">
                  <a:pos x="4" y="239"/>
                </a:cxn>
                <a:cxn ang="0">
                  <a:pos x="0" y="229"/>
                </a:cxn>
                <a:cxn ang="0">
                  <a:pos x="534" y="0"/>
                </a:cxn>
                <a:cxn ang="0">
                  <a:pos x="538" y="10"/>
                </a:cxn>
                <a:cxn ang="0">
                  <a:pos x="542" y="19"/>
                </a:cxn>
                <a:cxn ang="0">
                  <a:pos x="8" y="248"/>
                </a:cxn>
              </a:cxnLst>
              <a:rect l="0" t="0" r="r" b="b"/>
              <a:pathLst>
                <a:path w="542" h="248">
                  <a:moveTo>
                    <a:pt x="8" y="248"/>
                  </a:moveTo>
                  <a:lnTo>
                    <a:pt x="4" y="239"/>
                  </a:lnTo>
                  <a:lnTo>
                    <a:pt x="0" y="229"/>
                  </a:lnTo>
                  <a:lnTo>
                    <a:pt x="534" y="0"/>
                  </a:lnTo>
                  <a:lnTo>
                    <a:pt x="538" y="10"/>
                  </a:lnTo>
                  <a:lnTo>
                    <a:pt x="542" y="19"/>
                  </a:lnTo>
                  <a:lnTo>
                    <a:pt x="8" y="248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556"/>
            <p:cNvSpPr>
              <a:spLocks/>
            </p:cNvSpPr>
            <p:nvPr/>
          </p:nvSpPr>
          <p:spPr bwMode="auto">
            <a:xfrm>
              <a:off x="10330" y="13507"/>
              <a:ext cx="4" cy="1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7" y="0"/>
                </a:cxn>
                <a:cxn ang="0">
                  <a:pos x="17" y="45"/>
                </a:cxn>
                <a:cxn ang="0">
                  <a:pos x="0" y="4"/>
                </a:cxn>
              </a:cxnLst>
              <a:rect l="0" t="0" r="r" b="b"/>
              <a:pathLst>
                <a:path w="17" h="45">
                  <a:moveTo>
                    <a:pt x="0" y="4"/>
                  </a:moveTo>
                  <a:cubicBezTo>
                    <a:pt x="2" y="3"/>
                    <a:pt x="5" y="2"/>
                    <a:pt x="7" y="0"/>
                  </a:cubicBezTo>
                  <a:lnTo>
                    <a:pt x="17" y="4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557"/>
            <p:cNvSpPr>
              <a:spLocks/>
            </p:cNvSpPr>
            <p:nvPr/>
          </p:nvSpPr>
          <p:spPr bwMode="auto">
            <a:xfrm>
              <a:off x="10331" y="13341"/>
              <a:ext cx="753" cy="187"/>
            </a:xfrm>
            <a:custGeom>
              <a:avLst/>
              <a:gdLst/>
              <a:ahLst/>
              <a:cxnLst>
                <a:cxn ang="0">
                  <a:pos x="5" y="187"/>
                </a:cxn>
                <a:cxn ang="0">
                  <a:pos x="3" y="177"/>
                </a:cxn>
                <a:cxn ang="0">
                  <a:pos x="0" y="166"/>
                </a:cxn>
                <a:cxn ang="0">
                  <a:pos x="748" y="0"/>
                </a:cxn>
                <a:cxn ang="0">
                  <a:pos x="751" y="10"/>
                </a:cxn>
                <a:cxn ang="0">
                  <a:pos x="753" y="20"/>
                </a:cxn>
                <a:cxn ang="0">
                  <a:pos x="5" y="187"/>
                </a:cxn>
              </a:cxnLst>
              <a:rect l="0" t="0" r="r" b="b"/>
              <a:pathLst>
                <a:path w="753" h="187">
                  <a:moveTo>
                    <a:pt x="5" y="187"/>
                  </a:moveTo>
                  <a:lnTo>
                    <a:pt x="3" y="177"/>
                  </a:lnTo>
                  <a:lnTo>
                    <a:pt x="0" y="166"/>
                  </a:lnTo>
                  <a:lnTo>
                    <a:pt x="748" y="0"/>
                  </a:lnTo>
                  <a:lnTo>
                    <a:pt x="751" y="10"/>
                  </a:lnTo>
                  <a:lnTo>
                    <a:pt x="753" y="20"/>
                  </a:lnTo>
                  <a:lnTo>
                    <a:pt x="5" y="187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558"/>
            <p:cNvSpPr>
              <a:spLocks/>
            </p:cNvSpPr>
            <p:nvPr/>
          </p:nvSpPr>
          <p:spPr bwMode="auto">
            <a:xfrm>
              <a:off x="11079" y="13341"/>
              <a:ext cx="3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9" y="44"/>
                </a:cxn>
                <a:cxn ang="0">
                  <a:pos x="0" y="0"/>
                </a:cxn>
              </a:cxnLst>
              <a:rect l="0" t="0" r="r" b="b"/>
              <a:pathLst>
                <a:path w="9" h="44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lnTo>
                    <a:pt x="9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559"/>
            <p:cNvSpPr>
              <a:spLocks/>
            </p:cNvSpPr>
            <p:nvPr/>
          </p:nvSpPr>
          <p:spPr bwMode="auto">
            <a:xfrm>
              <a:off x="11080" y="13180"/>
              <a:ext cx="965" cy="181"/>
            </a:xfrm>
            <a:custGeom>
              <a:avLst/>
              <a:gdLst/>
              <a:ahLst/>
              <a:cxnLst>
                <a:cxn ang="0">
                  <a:pos x="3" y="181"/>
                </a:cxn>
                <a:cxn ang="0">
                  <a:pos x="2" y="171"/>
                </a:cxn>
                <a:cxn ang="0">
                  <a:pos x="0" y="161"/>
                </a:cxn>
                <a:cxn ang="0">
                  <a:pos x="961" y="0"/>
                </a:cxn>
                <a:cxn ang="0">
                  <a:pos x="963" y="10"/>
                </a:cxn>
                <a:cxn ang="0">
                  <a:pos x="965" y="20"/>
                </a:cxn>
                <a:cxn ang="0">
                  <a:pos x="3" y="181"/>
                </a:cxn>
              </a:cxnLst>
              <a:rect l="0" t="0" r="r" b="b"/>
              <a:pathLst>
                <a:path w="965" h="181">
                  <a:moveTo>
                    <a:pt x="3" y="181"/>
                  </a:moveTo>
                  <a:lnTo>
                    <a:pt x="2" y="171"/>
                  </a:lnTo>
                  <a:lnTo>
                    <a:pt x="0" y="161"/>
                  </a:lnTo>
                  <a:lnTo>
                    <a:pt x="961" y="0"/>
                  </a:lnTo>
                  <a:lnTo>
                    <a:pt x="963" y="10"/>
                  </a:lnTo>
                  <a:lnTo>
                    <a:pt x="965" y="20"/>
                  </a:lnTo>
                  <a:lnTo>
                    <a:pt x="3" y="181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560"/>
            <p:cNvSpPr>
              <a:spLocks/>
            </p:cNvSpPr>
            <p:nvPr/>
          </p:nvSpPr>
          <p:spPr bwMode="auto">
            <a:xfrm>
              <a:off x="9447" y="13942"/>
              <a:ext cx="64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64" y="63"/>
                </a:cxn>
                <a:cxn ang="0">
                  <a:pos x="32" y="0"/>
                </a:cxn>
                <a:cxn ang="0">
                  <a:pos x="0" y="63"/>
                </a:cxn>
              </a:cxnLst>
              <a:rect l="0" t="0" r="r" b="b"/>
              <a:pathLst>
                <a:path w="64" h="63">
                  <a:moveTo>
                    <a:pt x="0" y="63"/>
                  </a:moveTo>
                  <a:lnTo>
                    <a:pt x="64" y="63"/>
                  </a:lnTo>
                  <a:lnTo>
                    <a:pt x="32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561"/>
            <p:cNvSpPr>
              <a:spLocks/>
            </p:cNvSpPr>
            <p:nvPr/>
          </p:nvSpPr>
          <p:spPr bwMode="auto">
            <a:xfrm>
              <a:off x="9447" y="13942"/>
              <a:ext cx="64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64" y="63"/>
                </a:cxn>
                <a:cxn ang="0">
                  <a:pos x="32" y="0"/>
                </a:cxn>
                <a:cxn ang="0">
                  <a:pos x="0" y="63"/>
                </a:cxn>
              </a:cxnLst>
              <a:rect l="0" t="0" r="r" b="b"/>
              <a:pathLst>
                <a:path w="64" h="63">
                  <a:moveTo>
                    <a:pt x="0" y="63"/>
                  </a:moveTo>
                  <a:lnTo>
                    <a:pt x="64" y="63"/>
                  </a:lnTo>
                  <a:lnTo>
                    <a:pt x="32" y="0"/>
                  </a:lnTo>
                  <a:lnTo>
                    <a:pt x="0" y="63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562"/>
            <p:cNvSpPr>
              <a:spLocks/>
            </p:cNvSpPr>
            <p:nvPr/>
          </p:nvSpPr>
          <p:spPr bwMode="auto">
            <a:xfrm>
              <a:off x="9768" y="13715"/>
              <a:ext cx="63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63" y="63"/>
                </a:cxn>
                <a:cxn ang="0">
                  <a:pos x="32" y="0"/>
                </a:cxn>
                <a:cxn ang="0">
                  <a:pos x="0" y="63"/>
                </a:cxn>
              </a:cxnLst>
              <a:rect l="0" t="0" r="r" b="b"/>
              <a:pathLst>
                <a:path w="63" h="63">
                  <a:moveTo>
                    <a:pt x="0" y="63"/>
                  </a:moveTo>
                  <a:lnTo>
                    <a:pt x="63" y="63"/>
                  </a:lnTo>
                  <a:lnTo>
                    <a:pt x="32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563"/>
            <p:cNvSpPr>
              <a:spLocks/>
            </p:cNvSpPr>
            <p:nvPr/>
          </p:nvSpPr>
          <p:spPr bwMode="auto">
            <a:xfrm>
              <a:off x="9768" y="13715"/>
              <a:ext cx="63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63" y="63"/>
                </a:cxn>
                <a:cxn ang="0">
                  <a:pos x="32" y="0"/>
                </a:cxn>
                <a:cxn ang="0">
                  <a:pos x="0" y="63"/>
                </a:cxn>
              </a:cxnLst>
              <a:rect l="0" t="0" r="r" b="b"/>
              <a:pathLst>
                <a:path w="63" h="63">
                  <a:moveTo>
                    <a:pt x="0" y="63"/>
                  </a:moveTo>
                  <a:lnTo>
                    <a:pt x="63" y="63"/>
                  </a:lnTo>
                  <a:lnTo>
                    <a:pt x="32" y="0"/>
                  </a:lnTo>
                  <a:lnTo>
                    <a:pt x="0" y="63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564"/>
            <p:cNvSpPr>
              <a:spLocks/>
            </p:cNvSpPr>
            <p:nvPr/>
          </p:nvSpPr>
          <p:spPr bwMode="auto">
            <a:xfrm>
              <a:off x="10302" y="13486"/>
              <a:ext cx="64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64" y="63"/>
                </a:cxn>
                <a:cxn ang="0">
                  <a:pos x="32" y="0"/>
                </a:cxn>
                <a:cxn ang="0">
                  <a:pos x="0" y="63"/>
                </a:cxn>
              </a:cxnLst>
              <a:rect l="0" t="0" r="r" b="b"/>
              <a:pathLst>
                <a:path w="64" h="63">
                  <a:moveTo>
                    <a:pt x="0" y="63"/>
                  </a:moveTo>
                  <a:lnTo>
                    <a:pt x="64" y="63"/>
                  </a:lnTo>
                  <a:lnTo>
                    <a:pt x="32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565"/>
            <p:cNvSpPr>
              <a:spLocks/>
            </p:cNvSpPr>
            <p:nvPr/>
          </p:nvSpPr>
          <p:spPr bwMode="auto">
            <a:xfrm>
              <a:off x="10302" y="13486"/>
              <a:ext cx="64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64" y="63"/>
                </a:cxn>
                <a:cxn ang="0">
                  <a:pos x="32" y="0"/>
                </a:cxn>
                <a:cxn ang="0">
                  <a:pos x="0" y="63"/>
                </a:cxn>
              </a:cxnLst>
              <a:rect l="0" t="0" r="r" b="b"/>
              <a:pathLst>
                <a:path w="64" h="63">
                  <a:moveTo>
                    <a:pt x="0" y="63"/>
                  </a:moveTo>
                  <a:lnTo>
                    <a:pt x="64" y="63"/>
                  </a:lnTo>
                  <a:lnTo>
                    <a:pt x="32" y="0"/>
                  </a:lnTo>
                  <a:lnTo>
                    <a:pt x="0" y="63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566"/>
            <p:cNvSpPr>
              <a:spLocks/>
            </p:cNvSpPr>
            <p:nvPr/>
          </p:nvSpPr>
          <p:spPr bwMode="auto">
            <a:xfrm>
              <a:off x="11050" y="13320"/>
              <a:ext cx="63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63" y="63"/>
                </a:cxn>
                <a:cxn ang="0">
                  <a:pos x="32" y="0"/>
                </a:cxn>
                <a:cxn ang="0">
                  <a:pos x="0" y="63"/>
                </a:cxn>
              </a:cxnLst>
              <a:rect l="0" t="0" r="r" b="b"/>
              <a:pathLst>
                <a:path w="63" h="63">
                  <a:moveTo>
                    <a:pt x="0" y="63"/>
                  </a:moveTo>
                  <a:lnTo>
                    <a:pt x="63" y="63"/>
                  </a:lnTo>
                  <a:lnTo>
                    <a:pt x="32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567"/>
            <p:cNvSpPr>
              <a:spLocks/>
            </p:cNvSpPr>
            <p:nvPr/>
          </p:nvSpPr>
          <p:spPr bwMode="auto">
            <a:xfrm>
              <a:off x="11050" y="13320"/>
              <a:ext cx="63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63" y="63"/>
                </a:cxn>
                <a:cxn ang="0">
                  <a:pos x="32" y="0"/>
                </a:cxn>
                <a:cxn ang="0">
                  <a:pos x="0" y="63"/>
                </a:cxn>
              </a:cxnLst>
              <a:rect l="0" t="0" r="r" b="b"/>
              <a:pathLst>
                <a:path w="63" h="63">
                  <a:moveTo>
                    <a:pt x="0" y="63"/>
                  </a:moveTo>
                  <a:lnTo>
                    <a:pt x="63" y="63"/>
                  </a:lnTo>
                  <a:lnTo>
                    <a:pt x="32" y="0"/>
                  </a:lnTo>
                  <a:lnTo>
                    <a:pt x="0" y="63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568"/>
            <p:cNvSpPr>
              <a:spLocks/>
            </p:cNvSpPr>
            <p:nvPr/>
          </p:nvSpPr>
          <p:spPr bwMode="auto">
            <a:xfrm>
              <a:off x="12011" y="13159"/>
              <a:ext cx="64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64" y="63"/>
                </a:cxn>
                <a:cxn ang="0">
                  <a:pos x="32" y="0"/>
                </a:cxn>
                <a:cxn ang="0">
                  <a:pos x="0" y="63"/>
                </a:cxn>
              </a:cxnLst>
              <a:rect l="0" t="0" r="r" b="b"/>
              <a:pathLst>
                <a:path w="64" h="63">
                  <a:moveTo>
                    <a:pt x="0" y="63"/>
                  </a:moveTo>
                  <a:lnTo>
                    <a:pt x="64" y="63"/>
                  </a:lnTo>
                  <a:lnTo>
                    <a:pt x="32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569"/>
            <p:cNvSpPr>
              <a:spLocks/>
            </p:cNvSpPr>
            <p:nvPr/>
          </p:nvSpPr>
          <p:spPr bwMode="auto">
            <a:xfrm>
              <a:off x="12011" y="13159"/>
              <a:ext cx="64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64" y="63"/>
                </a:cxn>
                <a:cxn ang="0">
                  <a:pos x="32" y="0"/>
                </a:cxn>
                <a:cxn ang="0">
                  <a:pos x="0" y="63"/>
                </a:cxn>
              </a:cxnLst>
              <a:rect l="0" t="0" r="r" b="b"/>
              <a:pathLst>
                <a:path w="64" h="63">
                  <a:moveTo>
                    <a:pt x="0" y="63"/>
                  </a:moveTo>
                  <a:lnTo>
                    <a:pt x="64" y="63"/>
                  </a:lnTo>
                  <a:lnTo>
                    <a:pt x="32" y="0"/>
                  </a:lnTo>
                  <a:lnTo>
                    <a:pt x="0" y="63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570"/>
            <p:cNvSpPr>
              <a:spLocks/>
            </p:cNvSpPr>
            <p:nvPr/>
          </p:nvSpPr>
          <p:spPr bwMode="auto">
            <a:xfrm>
              <a:off x="9473" y="13722"/>
              <a:ext cx="332" cy="243"/>
            </a:xfrm>
            <a:custGeom>
              <a:avLst/>
              <a:gdLst/>
              <a:ahLst/>
              <a:cxnLst>
                <a:cxn ang="0">
                  <a:pos x="12" y="243"/>
                </a:cxn>
                <a:cxn ang="0">
                  <a:pos x="6" y="234"/>
                </a:cxn>
                <a:cxn ang="0">
                  <a:pos x="0" y="226"/>
                </a:cxn>
                <a:cxn ang="0">
                  <a:pos x="321" y="0"/>
                </a:cxn>
                <a:cxn ang="0">
                  <a:pos x="327" y="9"/>
                </a:cxn>
                <a:cxn ang="0">
                  <a:pos x="332" y="17"/>
                </a:cxn>
                <a:cxn ang="0">
                  <a:pos x="12" y="243"/>
                </a:cxn>
              </a:cxnLst>
              <a:rect l="0" t="0" r="r" b="b"/>
              <a:pathLst>
                <a:path w="332" h="243">
                  <a:moveTo>
                    <a:pt x="12" y="243"/>
                  </a:moveTo>
                  <a:lnTo>
                    <a:pt x="6" y="234"/>
                  </a:lnTo>
                  <a:lnTo>
                    <a:pt x="0" y="226"/>
                  </a:lnTo>
                  <a:lnTo>
                    <a:pt x="321" y="0"/>
                  </a:lnTo>
                  <a:lnTo>
                    <a:pt x="327" y="9"/>
                  </a:lnTo>
                  <a:lnTo>
                    <a:pt x="332" y="17"/>
                  </a:lnTo>
                  <a:lnTo>
                    <a:pt x="12" y="243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571"/>
            <p:cNvSpPr>
              <a:spLocks/>
            </p:cNvSpPr>
            <p:nvPr/>
          </p:nvSpPr>
          <p:spPr bwMode="auto">
            <a:xfrm>
              <a:off x="9794" y="13721"/>
              <a:ext cx="6" cy="1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3"/>
                </a:cxn>
                <a:cxn ang="0">
                  <a:pos x="11" y="0"/>
                </a:cxn>
                <a:cxn ang="0">
                  <a:pos x="26" y="41"/>
                </a:cxn>
                <a:cxn ang="0">
                  <a:pos x="0" y="5"/>
                </a:cxn>
              </a:cxnLst>
              <a:rect l="0" t="0" r="r" b="b"/>
              <a:pathLst>
                <a:path w="26" h="41">
                  <a:moveTo>
                    <a:pt x="0" y="5"/>
                  </a:moveTo>
                  <a:cubicBezTo>
                    <a:pt x="1" y="4"/>
                    <a:pt x="2" y="4"/>
                    <a:pt x="3" y="3"/>
                  </a:cubicBezTo>
                  <a:cubicBezTo>
                    <a:pt x="6" y="2"/>
                    <a:pt x="8" y="1"/>
                    <a:pt x="11" y="0"/>
                  </a:cubicBezTo>
                  <a:lnTo>
                    <a:pt x="26" y="4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572"/>
            <p:cNvSpPr>
              <a:spLocks/>
            </p:cNvSpPr>
            <p:nvPr/>
          </p:nvSpPr>
          <p:spPr bwMode="auto">
            <a:xfrm>
              <a:off x="9796" y="13542"/>
              <a:ext cx="541" cy="198"/>
            </a:xfrm>
            <a:custGeom>
              <a:avLst/>
              <a:gdLst/>
              <a:ahLst/>
              <a:cxnLst>
                <a:cxn ang="0">
                  <a:pos x="7" y="198"/>
                </a:cxn>
                <a:cxn ang="0">
                  <a:pos x="4" y="189"/>
                </a:cxn>
                <a:cxn ang="0">
                  <a:pos x="0" y="179"/>
                </a:cxn>
                <a:cxn ang="0">
                  <a:pos x="534" y="0"/>
                </a:cxn>
                <a:cxn ang="0">
                  <a:pos x="538" y="9"/>
                </a:cxn>
                <a:cxn ang="0">
                  <a:pos x="541" y="19"/>
                </a:cxn>
                <a:cxn ang="0">
                  <a:pos x="7" y="198"/>
                </a:cxn>
              </a:cxnLst>
              <a:rect l="0" t="0" r="r" b="b"/>
              <a:pathLst>
                <a:path w="541" h="198">
                  <a:moveTo>
                    <a:pt x="7" y="198"/>
                  </a:moveTo>
                  <a:lnTo>
                    <a:pt x="4" y="189"/>
                  </a:lnTo>
                  <a:lnTo>
                    <a:pt x="0" y="179"/>
                  </a:lnTo>
                  <a:lnTo>
                    <a:pt x="534" y="0"/>
                  </a:lnTo>
                  <a:lnTo>
                    <a:pt x="538" y="9"/>
                  </a:lnTo>
                  <a:lnTo>
                    <a:pt x="541" y="19"/>
                  </a:lnTo>
                  <a:lnTo>
                    <a:pt x="7" y="198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573"/>
            <p:cNvSpPr>
              <a:spLocks/>
            </p:cNvSpPr>
            <p:nvPr/>
          </p:nvSpPr>
          <p:spPr bwMode="auto">
            <a:xfrm>
              <a:off x="10330" y="13541"/>
              <a:ext cx="4" cy="1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14" y="44"/>
                </a:cxn>
                <a:cxn ang="0">
                  <a:pos x="0" y="2"/>
                </a:cxn>
              </a:cxnLst>
              <a:rect l="0" t="0" r="r" b="b"/>
              <a:pathLst>
                <a:path w="14" h="44">
                  <a:moveTo>
                    <a:pt x="0" y="2"/>
                  </a:moveTo>
                  <a:cubicBezTo>
                    <a:pt x="2" y="1"/>
                    <a:pt x="4" y="1"/>
                    <a:pt x="6" y="0"/>
                  </a:cubicBezTo>
                  <a:lnTo>
                    <a:pt x="14" y="4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574"/>
            <p:cNvSpPr>
              <a:spLocks/>
            </p:cNvSpPr>
            <p:nvPr/>
          </p:nvSpPr>
          <p:spPr bwMode="auto">
            <a:xfrm>
              <a:off x="10332" y="13406"/>
              <a:ext cx="751" cy="155"/>
            </a:xfrm>
            <a:custGeom>
              <a:avLst/>
              <a:gdLst/>
              <a:ahLst/>
              <a:cxnLst>
                <a:cxn ang="0">
                  <a:pos x="4" y="155"/>
                </a:cxn>
                <a:cxn ang="0">
                  <a:pos x="2" y="145"/>
                </a:cxn>
                <a:cxn ang="0">
                  <a:pos x="0" y="135"/>
                </a:cxn>
                <a:cxn ang="0">
                  <a:pos x="748" y="0"/>
                </a:cxn>
                <a:cxn ang="0">
                  <a:pos x="750" y="10"/>
                </a:cxn>
                <a:cxn ang="0">
                  <a:pos x="751" y="20"/>
                </a:cxn>
                <a:cxn ang="0">
                  <a:pos x="4" y="155"/>
                </a:cxn>
              </a:cxnLst>
              <a:rect l="0" t="0" r="r" b="b"/>
              <a:pathLst>
                <a:path w="751" h="155">
                  <a:moveTo>
                    <a:pt x="4" y="155"/>
                  </a:moveTo>
                  <a:lnTo>
                    <a:pt x="2" y="145"/>
                  </a:lnTo>
                  <a:lnTo>
                    <a:pt x="0" y="135"/>
                  </a:lnTo>
                  <a:lnTo>
                    <a:pt x="748" y="0"/>
                  </a:lnTo>
                  <a:lnTo>
                    <a:pt x="750" y="10"/>
                  </a:lnTo>
                  <a:lnTo>
                    <a:pt x="751" y="20"/>
                  </a:lnTo>
                  <a:lnTo>
                    <a:pt x="4" y="155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575"/>
            <p:cNvSpPr>
              <a:spLocks/>
            </p:cNvSpPr>
            <p:nvPr/>
          </p:nvSpPr>
          <p:spPr bwMode="auto">
            <a:xfrm>
              <a:off x="11082" y="13416"/>
              <a:ext cx="1" cy="10"/>
            </a:xfrm>
            <a:custGeom>
              <a:avLst/>
              <a:gdLst/>
              <a:ahLst/>
              <a:cxnLst>
                <a:cxn ang="0">
                  <a:pos x="8" y="44"/>
                </a:cxn>
                <a:cxn ang="0">
                  <a:pos x="8" y="44"/>
                </a:cxn>
                <a:cxn ang="0">
                  <a:pos x="0" y="0"/>
                </a:cxn>
                <a:cxn ang="0">
                  <a:pos x="8" y="44"/>
                </a:cxn>
              </a:cxnLst>
              <a:rect l="0" t="0" r="r" b="b"/>
              <a:pathLst>
                <a:path w="8" h="44"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lnTo>
                    <a:pt x="0" y="0"/>
                  </a:lnTo>
                  <a:lnTo>
                    <a:pt x="8" y="44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576"/>
            <p:cNvSpPr>
              <a:spLocks/>
            </p:cNvSpPr>
            <p:nvPr/>
          </p:nvSpPr>
          <p:spPr bwMode="auto">
            <a:xfrm>
              <a:off x="11080" y="13228"/>
              <a:ext cx="965" cy="198"/>
            </a:xfrm>
            <a:custGeom>
              <a:avLst/>
              <a:gdLst/>
              <a:ahLst/>
              <a:cxnLst>
                <a:cxn ang="0">
                  <a:pos x="3" y="198"/>
                </a:cxn>
                <a:cxn ang="0">
                  <a:pos x="2" y="188"/>
                </a:cxn>
                <a:cxn ang="0">
                  <a:pos x="0" y="178"/>
                </a:cxn>
                <a:cxn ang="0">
                  <a:pos x="961" y="0"/>
                </a:cxn>
                <a:cxn ang="0">
                  <a:pos x="963" y="10"/>
                </a:cxn>
                <a:cxn ang="0">
                  <a:pos x="965" y="20"/>
                </a:cxn>
                <a:cxn ang="0">
                  <a:pos x="3" y="198"/>
                </a:cxn>
              </a:cxnLst>
              <a:rect l="0" t="0" r="r" b="b"/>
              <a:pathLst>
                <a:path w="965" h="198">
                  <a:moveTo>
                    <a:pt x="3" y="198"/>
                  </a:moveTo>
                  <a:lnTo>
                    <a:pt x="2" y="188"/>
                  </a:lnTo>
                  <a:lnTo>
                    <a:pt x="0" y="178"/>
                  </a:lnTo>
                  <a:lnTo>
                    <a:pt x="961" y="0"/>
                  </a:lnTo>
                  <a:lnTo>
                    <a:pt x="963" y="10"/>
                  </a:lnTo>
                  <a:lnTo>
                    <a:pt x="965" y="20"/>
                  </a:lnTo>
                  <a:lnTo>
                    <a:pt x="3" y="198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577"/>
            <p:cNvSpPr>
              <a:spLocks/>
            </p:cNvSpPr>
            <p:nvPr/>
          </p:nvSpPr>
          <p:spPr bwMode="auto">
            <a:xfrm>
              <a:off x="9447" y="13925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63"/>
                </a:cxn>
                <a:cxn ang="0">
                  <a:pos x="64" y="0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32" y="63"/>
                  </a:lnTo>
                  <a:lnTo>
                    <a:pt x="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578"/>
            <p:cNvSpPr>
              <a:spLocks/>
            </p:cNvSpPr>
            <p:nvPr/>
          </p:nvSpPr>
          <p:spPr bwMode="auto">
            <a:xfrm>
              <a:off x="9447" y="13925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63"/>
                </a:cxn>
                <a:cxn ang="0">
                  <a:pos x="64" y="0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32" y="63"/>
                  </a:lnTo>
                  <a:lnTo>
                    <a:pt x="64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579"/>
            <p:cNvSpPr>
              <a:spLocks/>
            </p:cNvSpPr>
            <p:nvPr/>
          </p:nvSpPr>
          <p:spPr bwMode="auto">
            <a:xfrm>
              <a:off x="9768" y="13699"/>
              <a:ext cx="63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63"/>
                </a:cxn>
                <a:cxn ang="0">
                  <a:pos x="63" y="0"/>
                </a:cxn>
                <a:cxn ang="0">
                  <a:pos x="0" y="0"/>
                </a:cxn>
              </a:cxnLst>
              <a:rect l="0" t="0" r="r" b="b"/>
              <a:pathLst>
                <a:path w="63" h="63">
                  <a:moveTo>
                    <a:pt x="0" y="0"/>
                  </a:moveTo>
                  <a:lnTo>
                    <a:pt x="32" y="63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580"/>
            <p:cNvSpPr>
              <a:spLocks/>
            </p:cNvSpPr>
            <p:nvPr/>
          </p:nvSpPr>
          <p:spPr bwMode="auto">
            <a:xfrm>
              <a:off x="9768" y="13699"/>
              <a:ext cx="63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63"/>
                </a:cxn>
                <a:cxn ang="0">
                  <a:pos x="63" y="0"/>
                </a:cxn>
                <a:cxn ang="0">
                  <a:pos x="0" y="0"/>
                </a:cxn>
              </a:cxnLst>
              <a:rect l="0" t="0" r="r" b="b"/>
              <a:pathLst>
                <a:path w="63" h="63">
                  <a:moveTo>
                    <a:pt x="0" y="0"/>
                  </a:moveTo>
                  <a:lnTo>
                    <a:pt x="32" y="63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581"/>
            <p:cNvSpPr>
              <a:spLocks/>
            </p:cNvSpPr>
            <p:nvPr/>
          </p:nvSpPr>
          <p:spPr bwMode="auto">
            <a:xfrm>
              <a:off x="10302" y="13520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63"/>
                </a:cxn>
                <a:cxn ang="0">
                  <a:pos x="64" y="0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32" y="63"/>
                  </a:lnTo>
                  <a:lnTo>
                    <a:pt x="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582"/>
            <p:cNvSpPr>
              <a:spLocks/>
            </p:cNvSpPr>
            <p:nvPr/>
          </p:nvSpPr>
          <p:spPr bwMode="auto">
            <a:xfrm>
              <a:off x="10302" y="13520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63"/>
                </a:cxn>
                <a:cxn ang="0">
                  <a:pos x="64" y="0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32" y="63"/>
                  </a:lnTo>
                  <a:lnTo>
                    <a:pt x="64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583"/>
            <p:cNvSpPr>
              <a:spLocks/>
            </p:cNvSpPr>
            <p:nvPr/>
          </p:nvSpPr>
          <p:spPr bwMode="auto">
            <a:xfrm>
              <a:off x="11050" y="13385"/>
              <a:ext cx="63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63"/>
                </a:cxn>
                <a:cxn ang="0">
                  <a:pos x="63" y="0"/>
                </a:cxn>
                <a:cxn ang="0">
                  <a:pos x="0" y="0"/>
                </a:cxn>
              </a:cxnLst>
              <a:rect l="0" t="0" r="r" b="b"/>
              <a:pathLst>
                <a:path w="63" h="63">
                  <a:moveTo>
                    <a:pt x="0" y="0"/>
                  </a:moveTo>
                  <a:lnTo>
                    <a:pt x="32" y="63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584"/>
            <p:cNvSpPr>
              <a:spLocks/>
            </p:cNvSpPr>
            <p:nvPr/>
          </p:nvSpPr>
          <p:spPr bwMode="auto">
            <a:xfrm>
              <a:off x="11050" y="13385"/>
              <a:ext cx="63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63"/>
                </a:cxn>
                <a:cxn ang="0">
                  <a:pos x="63" y="0"/>
                </a:cxn>
                <a:cxn ang="0">
                  <a:pos x="0" y="0"/>
                </a:cxn>
              </a:cxnLst>
              <a:rect l="0" t="0" r="r" b="b"/>
              <a:pathLst>
                <a:path w="63" h="63">
                  <a:moveTo>
                    <a:pt x="0" y="0"/>
                  </a:moveTo>
                  <a:lnTo>
                    <a:pt x="32" y="63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585"/>
            <p:cNvSpPr>
              <a:spLocks/>
            </p:cNvSpPr>
            <p:nvPr/>
          </p:nvSpPr>
          <p:spPr bwMode="auto">
            <a:xfrm>
              <a:off x="12011" y="13207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63"/>
                </a:cxn>
                <a:cxn ang="0">
                  <a:pos x="64" y="0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32" y="63"/>
                  </a:lnTo>
                  <a:lnTo>
                    <a:pt x="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586"/>
            <p:cNvSpPr>
              <a:spLocks/>
            </p:cNvSpPr>
            <p:nvPr/>
          </p:nvSpPr>
          <p:spPr bwMode="auto">
            <a:xfrm>
              <a:off x="12011" y="13207"/>
              <a:ext cx="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63"/>
                </a:cxn>
                <a:cxn ang="0">
                  <a:pos x="64" y="0"/>
                </a:cxn>
                <a:cxn ang="0">
                  <a:pos x="0" y="0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32" y="63"/>
                  </a:lnTo>
                  <a:lnTo>
                    <a:pt x="64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587"/>
            <p:cNvSpPr>
              <a:spLocks/>
            </p:cNvSpPr>
            <p:nvPr/>
          </p:nvSpPr>
          <p:spPr bwMode="auto">
            <a:xfrm>
              <a:off x="9473" y="13756"/>
              <a:ext cx="332" cy="224"/>
            </a:xfrm>
            <a:custGeom>
              <a:avLst/>
              <a:gdLst/>
              <a:ahLst/>
              <a:cxnLst>
                <a:cxn ang="0">
                  <a:pos x="12" y="224"/>
                </a:cxn>
                <a:cxn ang="0">
                  <a:pos x="6" y="215"/>
                </a:cxn>
                <a:cxn ang="0">
                  <a:pos x="0" y="207"/>
                </a:cxn>
                <a:cxn ang="0">
                  <a:pos x="321" y="0"/>
                </a:cxn>
                <a:cxn ang="0">
                  <a:pos x="327" y="9"/>
                </a:cxn>
                <a:cxn ang="0">
                  <a:pos x="332" y="17"/>
                </a:cxn>
                <a:cxn ang="0">
                  <a:pos x="12" y="224"/>
                </a:cxn>
              </a:cxnLst>
              <a:rect l="0" t="0" r="r" b="b"/>
              <a:pathLst>
                <a:path w="332" h="224">
                  <a:moveTo>
                    <a:pt x="12" y="224"/>
                  </a:moveTo>
                  <a:lnTo>
                    <a:pt x="6" y="215"/>
                  </a:lnTo>
                  <a:lnTo>
                    <a:pt x="0" y="207"/>
                  </a:lnTo>
                  <a:lnTo>
                    <a:pt x="321" y="0"/>
                  </a:lnTo>
                  <a:lnTo>
                    <a:pt x="327" y="9"/>
                  </a:lnTo>
                  <a:lnTo>
                    <a:pt x="332" y="17"/>
                  </a:lnTo>
                  <a:lnTo>
                    <a:pt x="12" y="224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588"/>
            <p:cNvSpPr>
              <a:spLocks/>
            </p:cNvSpPr>
            <p:nvPr/>
          </p:nvSpPr>
          <p:spPr bwMode="auto">
            <a:xfrm>
              <a:off x="9794" y="13755"/>
              <a:ext cx="6" cy="1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5"/>
                </a:cxn>
                <a:cxn ang="0">
                  <a:pos x="11" y="0"/>
                </a:cxn>
                <a:cxn ang="0">
                  <a:pos x="25" y="43"/>
                </a:cxn>
                <a:cxn ang="0">
                  <a:pos x="0" y="6"/>
                </a:cxn>
              </a:cxnLst>
              <a:rect l="0" t="0" r="r" b="b"/>
              <a:pathLst>
                <a:path w="25" h="43">
                  <a:moveTo>
                    <a:pt x="0" y="6"/>
                  </a:moveTo>
                  <a:cubicBezTo>
                    <a:pt x="1" y="6"/>
                    <a:pt x="1" y="5"/>
                    <a:pt x="2" y="5"/>
                  </a:cubicBezTo>
                  <a:cubicBezTo>
                    <a:pt x="6" y="2"/>
                    <a:pt x="8" y="1"/>
                    <a:pt x="11" y="0"/>
                  </a:cubicBezTo>
                  <a:lnTo>
                    <a:pt x="25" y="4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589"/>
            <p:cNvSpPr>
              <a:spLocks/>
            </p:cNvSpPr>
            <p:nvPr/>
          </p:nvSpPr>
          <p:spPr bwMode="auto">
            <a:xfrm>
              <a:off x="9796" y="13592"/>
              <a:ext cx="541" cy="183"/>
            </a:xfrm>
            <a:custGeom>
              <a:avLst/>
              <a:gdLst/>
              <a:ahLst/>
              <a:cxnLst>
                <a:cxn ang="0">
                  <a:pos x="7" y="183"/>
                </a:cxn>
                <a:cxn ang="0">
                  <a:pos x="4" y="173"/>
                </a:cxn>
                <a:cxn ang="0">
                  <a:pos x="0" y="163"/>
                </a:cxn>
                <a:cxn ang="0">
                  <a:pos x="535" y="0"/>
                </a:cxn>
                <a:cxn ang="0">
                  <a:pos x="538" y="10"/>
                </a:cxn>
                <a:cxn ang="0">
                  <a:pos x="541" y="20"/>
                </a:cxn>
                <a:cxn ang="0">
                  <a:pos x="7" y="183"/>
                </a:cxn>
              </a:cxnLst>
              <a:rect l="0" t="0" r="r" b="b"/>
              <a:pathLst>
                <a:path w="541" h="183">
                  <a:moveTo>
                    <a:pt x="7" y="183"/>
                  </a:moveTo>
                  <a:lnTo>
                    <a:pt x="4" y="173"/>
                  </a:lnTo>
                  <a:lnTo>
                    <a:pt x="0" y="163"/>
                  </a:lnTo>
                  <a:lnTo>
                    <a:pt x="535" y="0"/>
                  </a:lnTo>
                  <a:lnTo>
                    <a:pt x="538" y="10"/>
                  </a:lnTo>
                  <a:lnTo>
                    <a:pt x="541" y="20"/>
                  </a:lnTo>
                  <a:lnTo>
                    <a:pt x="7" y="183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590"/>
            <p:cNvSpPr>
              <a:spLocks/>
            </p:cNvSpPr>
            <p:nvPr/>
          </p:nvSpPr>
          <p:spPr bwMode="auto">
            <a:xfrm>
              <a:off x="10331" y="13592"/>
              <a:ext cx="3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3" y="43"/>
                </a:cxn>
                <a:cxn ang="0">
                  <a:pos x="0" y="0"/>
                </a:cxn>
              </a:cxnLst>
              <a:rect l="0" t="0" r="r" b="b"/>
              <a:pathLst>
                <a:path w="13" h="4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lnTo>
                    <a:pt x="13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591"/>
            <p:cNvSpPr>
              <a:spLocks/>
            </p:cNvSpPr>
            <p:nvPr/>
          </p:nvSpPr>
          <p:spPr bwMode="auto">
            <a:xfrm>
              <a:off x="10331" y="13383"/>
              <a:ext cx="754" cy="229"/>
            </a:xfrm>
            <a:custGeom>
              <a:avLst/>
              <a:gdLst/>
              <a:ahLst/>
              <a:cxnLst>
                <a:cxn ang="0">
                  <a:pos x="6" y="229"/>
                </a:cxn>
                <a:cxn ang="0">
                  <a:pos x="3" y="219"/>
                </a:cxn>
                <a:cxn ang="0">
                  <a:pos x="0" y="209"/>
                </a:cxn>
                <a:cxn ang="0">
                  <a:pos x="748" y="0"/>
                </a:cxn>
                <a:cxn ang="0">
                  <a:pos x="751" y="9"/>
                </a:cxn>
                <a:cxn ang="0">
                  <a:pos x="754" y="19"/>
                </a:cxn>
                <a:cxn ang="0">
                  <a:pos x="6" y="229"/>
                </a:cxn>
              </a:cxnLst>
              <a:rect l="0" t="0" r="r" b="b"/>
              <a:pathLst>
                <a:path w="754" h="229">
                  <a:moveTo>
                    <a:pt x="6" y="229"/>
                  </a:moveTo>
                  <a:lnTo>
                    <a:pt x="3" y="219"/>
                  </a:lnTo>
                  <a:lnTo>
                    <a:pt x="0" y="209"/>
                  </a:lnTo>
                  <a:lnTo>
                    <a:pt x="748" y="0"/>
                  </a:lnTo>
                  <a:lnTo>
                    <a:pt x="751" y="9"/>
                  </a:lnTo>
                  <a:lnTo>
                    <a:pt x="754" y="19"/>
                  </a:lnTo>
                  <a:lnTo>
                    <a:pt x="6" y="229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592"/>
            <p:cNvSpPr>
              <a:spLocks/>
            </p:cNvSpPr>
            <p:nvPr/>
          </p:nvSpPr>
          <p:spPr bwMode="auto">
            <a:xfrm>
              <a:off x="11079" y="13382"/>
              <a:ext cx="3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2" y="44"/>
                </a:cxn>
                <a:cxn ang="0">
                  <a:pos x="0" y="1"/>
                </a:cxn>
              </a:cxnLst>
              <a:rect l="0" t="0" r="r" b="b"/>
              <a:pathLst>
                <a:path w="12" h="44">
                  <a:moveTo>
                    <a:pt x="0" y="1"/>
                  </a:moveTo>
                  <a:cubicBezTo>
                    <a:pt x="1" y="1"/>
                    <a:pt x="4" y="0"/>
                    <a:pt x="5" y="0"/>
                  </a:cubicBezTo>
                  <a:lnTo>
                    <a:pt x="12" y="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593"/>
            <p:cNvSpPr>
              <a:spLocks/>
            </p:cNvSpPr>
            <p:nvPr/>
          </p:nvSpPr>
          <p:spPr bwMode="auto">
            <a:xfrm>
              <a:off x="11080" y="13222"/>
              <a:ext cx="965" cy="180"/>
            </a:xfrm>
            <a:custGeom>
              <a:avLst/>
              <a:gdLst/>
              <a:ahLst/>
              <a:cxnLst>
                <a:cxn ang="0">
                  <a:pos x="3" y="180"/>
                </a:cxn>
                <a:cxn ang="0">
                  <a:pos x="2" y="170"/>
                </a:cxn>
                <a:cxn ang="0">
                  <a:pos x="0" y="160"/>
                </a:cxn>
                <a:cxn ang="0">
                  <a:pos x="961" y="0"/>
                </a:cxn>
                <a:cxn ang="0">
                  <a:pos x="963" y="10"/>
                </a:cxn>
                <a:cxn ang="0">
                  <a:pos x="965" y="21"/>
                </a:cxn>
                <a:cxn ang="0">
                  <a:pos x="3" y="180"/>
                </a:cxn>
              </a:cxnLst>
              <a:rect l="0" t="0" r="r" b="b"/>
              <a:pathLst>
                <a:path w="965" h="180">
                  <a:moveTo>
                    <a:pt x="3" y="180"/>
                  </a:moveTo>
                  <a:lnTo>
                    <a:pt x="2" y="170"/>
                  </a:lnTo>
                  <a:lnTo>
                    <a:pt x="0" y="160"/>
                  </a:lnTo>
                  <a:lnTo>
                    <a:pt x="961" y="0"/>
                  </a:lnTo>
                  <a:lnTo>
                    <a:pt x="963" y="10"/>
                  </a:lnTo>
                  <a:lnTo>
                    <a:pt x="965" y="21"/>
                  </a:lnTo>
                  <a:lnTo>
                    <a:pt x="3" y="180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594"/>
            <p:cNvSpPr>
              <a:spLocks/>
            </p:cNvSpPr>
            <p:nvPr/>
          </p:nvSpPr>
          <p:spPr bwMode="auto">
            <a:xfrm>
              <a:off x="9447" y="13940"/>
              <a:ext cx="64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4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4" h="63">
                  <a:moveTo>
                    <a:pt x="0" y="31"/>
                  </a:moveTo>
                  <a:lnTo>
                    <a:pt x="32" y="63"/>
                  </a:lnTo>
                  <a:lnTo>
                    <a:pt x="64" y="31"/>
                  </a:lnTo>
                  <a:lnTo>
                    <a:pt x="32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595"/>
            <p:cNvSpPr>
              <a:spLocks/>
            </p:cNvSpPr>
            <p:nvPr/>
          </p:nvSpPr>
          <p:spPr bwMode="auto">
            <a:xfrm>
              <a:off x="9447" y="13940"/>
              <a:ext cx="64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4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4" h="63">
                  <a:moveTo>
                    <a:pt x="0" y="31"/>
                  </a:moveTo>
                  <a:lnTo>
                    <a:pt x="32" y="63"/>
                  </a:lnTo>
                  <a:lnTo>
                    <a:pt x="64" y="31"/>
                  </a:lnTo>
                  <a:lnTo>
                    <a:pt x="32" y="0"/>
                  </a:lnTo>
                  <a:lnTo>
                    <a:pt x="0" y="31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596"/>
            <p:cNvSpPr>
              <a:spLocks/>
            </p:cNvSpPr>
            <p:nvPr/>
          </p:nvSpPr>
          <p:spPr bwMode="auto">
            <a:xfrm>
              <a:off x="9768" y="13733"/>
              <a:ext cx="63" cy="63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3"/>
                </a:cxn>
                <a:cxn ang="0">
                  <a:pos x="63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3" h="63">
                  <a:moveTo>
                    <a:pt x="0" y="32"/>
                  </a:moveTo>
                  <a:lnTo>
                    <a:pt x="32" y="63"/>
                  </a:lnTo>
                  <a:lnTo>
                    <a:pt x="63" y="32"/>
                  </a:lnTo>
                  <a:lnTo>
                    <a:pt x="32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597"/>
            <p:cNvSpPr>
              <a:spLocks/>
            </p:cNvSpPr>
            <p:nvPr/>
          </p:nvSpPr>
          <p:spPr bwMode="auto">
            <a:xfrm>
              <a:off x="9768" y="13733"/>
              <a:ext cx="63" cy="63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63"/>
                </a:cxn>
                <a:cxn ang="0">
                  <a:pos x="63" y="32"/>
                </a:cxn>
                <a:cxn ang="0">
                  <a:pos x="32" y="0"/>
                </a:cxn>
                <a:cxn ang="0">
                  <a:pos x="0" y="32"/>
                </a:cxn>
              </a:cxnLst>
              <a:rect l="0" t="0" r="r" b="b"/>
              <a:pathLst>
                <a:path w="63" h="63">
                  <a:moveTo>
                    <a:pt x="0" y="32"/>
                  </a:moveTo>
                  <a:lnTo>
                    <a:pt x="32" y="63"/>
                  </a:lnTo>
                  <a:lnTo>
                    <a:pt x="63" y="32"/>
                  </a:lnTo>
                  <a:lnTo>
                    <a:pt x="32" y="0"/>
                  </a:lnTo>
                  <a:lnTo>
                    <a:pt x="0" y="32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598"/>
            <p:cNvSpPr>
              <a:spLocks/>
            </p:cNvSpPr>
            <p:nvPr/>
          </p:nvSpPr>
          <p:spPr bwMode="auto">
            <a:xfrm>
              <a:off x="10302" y="13571"/>
              <a:ext cx="64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4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4" h="63">
                  <a:moveTo>
                    <a:pt x="0" y="31"/>
                  </a:moveTo>
                  <a:lnTo>
                    <a:pt x="32" y="63"/>
                  </a:lnTo>
                  <a:lnTo>
                    <a:pt x="64" y="31"/>
                  </a:lnTo>
                  <a:lnTo>
                    <a:pt x="32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599"/>
            <p:cNvSpPr>
              <a:spLocks/>
            </p:cNvSpPr>
            <p:nvPr/>
          </p:nvSpPr>
          <p:spPr bwMode="auto">
            <a:xfrm>
              <a:off x="10302" y="13571"/>
              <a:ext cx="64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4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4" h="63">
                  <a:moveTo>
                    <a:pt x="0" y="31"/>
                  </a:moveTo>
                  <a:lnTo>
                    <a:pt x="32" y="63"/>
                  </a:lnTo>
                  <a:lnTo>
                    <a:pt x="64" y="31"/>
                  </a:lnTo>
                  <a:lnTo>
                    <a:pt x="32" y="0"/>
                  </a:lnTo>
                  <a:lnTo>
                    <a:pt x="0" y="31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600"/>
            <p:cNvSpPr>
              <a:spLocks/>
            </p:cNvSpPr>
            <p:nvPr/>
          </p:nvSpPr>
          <p:spPr bwMode="auto">
            <a:xfrm>
              <a:off x="11050" y="13361"/>
              <a:ext cx="63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3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3" h="63">
                  <a:moveTo>
                    <a:pt x="0" y="31"/>
                  </a:moveTo>
                  <a:lnTo>
                    <a:pt x="32" y="63"/>
                  </a:lnTo>
                  <a:lnTo>
                    <a:pt x="63" y="31"/>
                  </a:lnTo>
                  <a:lnTo>
                    <a:pt x="32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601"/>
            <p:cNvSpPr>
              <a:spLocks/>
            </p:cNvSpPr>
            <p:nvPr/>
          </p:nvSpPr>
          <p:spPr bwMode="auto">
            <a:xfrm>
              <a:off x="11050" y="13361"/>
              <a:ext cx="63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3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3" h="63">
                  <a:moveTo>
                    <a:pt x="0" y="31"/>
                  </a:moveTo>
                  <a:lnTo>
                    <a:pt x="32" y="63"/>
                  </a:lnTo>
                  <a:lnTo>
                    <a:pt x="63" y="31"/>
                  </a:lnTo>
                  <a:lnTo>
                    <a:pt x="32" y="0"/>
                  </a:lnTo>
                  <a:lnTo>
                    <a:pt x="0" y="31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602"/>
            <p:cNvSpPr>
              <a:spLocks/>
            </p:cNvSpPr>
            <p:nvPr/>
          </p:nvSpPr>
          <p:spPr bwMode="auto">
            <a:xfrm>
              <a:off x="12011" y="13201"/>
              <a:ext cx="64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4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4" h="63">
                  <a:moveTo>
                    <a:pt x="0" y="31"/>
                  </a:moveTo>
                  <a:lnTo>
                    <a:pt x="32" y="63"/>
                  </a:lnTo>
                  <a:lnTo>
                    <a:pt x="64" y="31"/>
                  </a:lnTo>
                  <a:lnTo>
                    <a:pt x="32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603"/>
            <p:cNvSpPr>
              <a:spLocks/>
            </p:cNvSpPr>
            <p:nvPr/>
          </p:nvSpPr>
          <p:spPr bwMode="auto">
            <a:xfrm>
              <a:off x="12011" y="13201"/>
              <a:ext cx="64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2" y="63"/>
                </a:cxn>
                <a:cxn ang="0">
                  <a:pos x="64" y="31"/>
                </a:cxn>
                <a:cxn ang="0">
                  <a:pos x="32" y="0"/>
                </a:cxn>
                <a:cxn ang="0">
                  <a:pos x="0" y="31"/>
                </a:cxn>
              </a:cxnLst>
              <a:rect l="0" t="0" r="r" b="b"/>
              <a:pathLst>
                <a:path w="64" h="63">
                  <a:moveTo>
                    <a:pt x="0" y="31"/>
                  </a:moveTo>
                  <a:lnTo>
                    <a:pt x="32" y="63"/>
                  </a:lnTo>
                  <a:lnTo>
                    <a:pt x="64" y="31"/>
                  </a:lnTo>
                  <a:lnTo>
                    <a:pt x="32" y="0"/>
                  </a:lnTo>
                  <a:lnTo>
                    <a:pt x="0" y="31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604"/>
            <p:cNvSpPr>
              <a:spLocks/>
            </p:cNvSpPr>
            <p:nvPr/>
          </p:nvSpPr>
          <p:spPr bwMode="auto">
            <a:xfrm>
              <a:off x="9473" y="13767"/>
              <a:ext cx="332" cy="221"/>
            </a:xfrm>
            <a:custGeom>
              <a:avLst/>
              <a:gdLst/>
              <a:ahLst/>
              <a:cxnLst>
                <a:cxn ang="0">
                  <a:pos x="12" y="221"/>
                </a:cxn>
                <a:cxn ang="0">
                  <a:pos x="6" y="212"/>
                </a:cxn>
                <a:cxn ang="0">
                  <a:pos x="0" y="204"/>
                </a:cxn>
                <a:cxn ang="0">
                  <a:pos x="321" y="0"/>
                </a:cxn>
                <a:cxn ang="0">
                  <a:pos x="327" y="8"/>
                </a:cxn>
                <a:cxn ang="0">
                  <a:pos x="332" y="17"/>
                </a:cxn>
                <a:cxn ang="0">
                  <a:pos x="12" y="221"/>
                </a:cxn>
              </a:cxnLst>
              <a:rect l="0" t="0" r="r" b="b"/>
              <a:pathLst>
                <a:path w="332" h="221">
                  <a:moveTo>
                    <a:pt x="12" y="221"/>
                  </a:moveTo>
                  <a:lnTo>
                    <a:pt x="6" y="212"/>
                  </a:lnTo>
                  <a:lnTo>
                    <a:pt x="0" y="204"/>
                  </a:lnTo>
                  <a:lnTo>
                    <a:pt x="321" y="0"/>
                  </a:lnTo>
                  <a:lnTo>
                    <a:pt x="327" y="8"/>
                  </a:lnTo>
                  <a:lnTo>
                    <a:pt x="332" y="17"/>
                  </a:lnTo>
                  <a:lnTo>
                    <a:pt x="12" y="221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605"/>
            <p:cNvSpPr>
              <a:spLocks/>
            </p:cNvSpPr>
            <p:nvPr/>
          </p:nvSpPr>
          <p:spPr bwMode="auto">
            <a:xfrm>
              <a:off x="9794" y="13766"/>
              <a:ext cx="6" cy="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3"/>
                </a:cxn>
                <a:cxn ang="0">
                  <a:pos x="9" y="0"/>
                </a:cxn>
                <a:cxn ang="0">
                  <a:pos x="25" y="41"/>
                </a:cxn>
                <a:cxn ang="0">
                  <a:pos x="0" y="4"/>
                </a:cxn>
              </a:cxnLst>
              <a:rect l="0" t="0" r="r" b="b"/>
              <a:pathLst>
                <a:path w="25" h="41">
                  <a:moveTo>
                    <a:pt x="0" y="4"/>
                  </a:moveTo>
                  <a:cubicBezTo>
                    <a:pt x="1" y="4"/>
                    <a:pt x="1" y="3"/>
                    <a:pt x="2" y="3"/>
                  </a:cubicBezTo>
                  <a:cubicBezTo>
                    <a:pt x="5" y="2"/>
                    <a:pt x="7" y="1"/>
                    <a:pt x="9" y="0"/>
                  </a:cubicBezTo>
                  <a:lnTo>
                    <a:pt x="25" y="4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606"/>
            <p:cNvSpPr>
              <a:spLocks/>
            </p:cNvSpPr>
            <p:nvPr/>
          </p:nvSpPr>
          <p:spPr bwMode="auto">
            <a:xfrm>
              <a:off x="9796" y="13570"/>
              <a:ext cx="541" cy="215"/>
            </a:xfrm>
            <a:custGeom>
              <a:avLst/>
              <a:gdLst/>
              <a:ahLst/>
              <a:cxnLst>
                <a:cxn ang="0">
                  <a:pos x="7" y="215"/>
                </a:cxn>
                <a:cxn ang="0">
                  <a:pos x="4" y="205"/>
                </a:cxn>
                <a:cxn ang="0">
                  <a:pos x="0" y="196"/>
                </a:cxn>
                <a:cxn ang="0">
                  <a:pos x="534" y="0"/>
                </a:cxn>
                <a:cxn ang="0">
                  <a:pos x="538" y="10"/>
                </a:cxn>
                <a:cxn ang="0">
                  <a:pos x="541" y="20"/>
                </a:cxn>
                <a:cxn ang="0">
                  <a:pos x="7" y="215"/>
                </a:cxn>
              </a:cxnLst>
              <a:rect l="0" t="0" r="r" b="b"/>
              <a:pathLst>
                <a:path w="541" h="215">
                  <a:moveTo>
                    <a:pt x="7" y="215"/>
                  </a:moveTo>
                  <a:lnTo>
                    <a:pt x="4" y="205"/>
                  </a:lnTo>
                  <a:lnTo>
                    <a:pt x="0" y="196"/>
                  </a:lnTo>
                  <a:lnTo>
                    <a:pt x="534" y="0"/>
                  </a:lnTo>
                  <a:lnTo>
                    <a:pt x="538" y="10"/>
                  </a:lnTo>
                  <a:lnTo>
                    <a:pt x="541" y="20"/>
                  </a:lnTo>
                  <a:lnTo>
                    <a:pt x="7" y="215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607"/>
            <p:cNvSpPr>
              <a:spLocks/>
            </p:cNvSpPr>
            <p:nvPr/>
          </p:nvSpPr>
          <p:spPr bwMode="auto">
            <a:xfrm>
              <a:off x="10330" y="13570"/>
              <a:ext cx="4" cy="1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15" y="44"/>
                </a:cxn>
                <a:cxn ang="0">
                  <a:pos x="0" y="2"/>
                </a:cxn>
              </a:cxnLst>
              <a:rect l="0" t="0" r="r" b="b"/>
              <a:pathLst>
                <a:path w="15" h="44">
                  <a:moveTo>
                    <a:pt x="0" y="2"/>
                  </a:moveTo>
                  <a:cubicBezTo>
                    <a:pt x="2" y="1"/>
                    <a:pt x="4" y="1"/>
                    <a:pt x="6" y="0"/>
                  </a:cubicBezTo>
                  <a:lnTo>
                    <a:pt x="15" y="4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608"/>
            <p:cNvSpPr>
              <a:spLocks/>
            </p:cNvSpPr>
            <p:nvPr/>
          </p:nvSpPr>
          <p:spPr bwMode="auto">
            <a:xfrm>
              <a:off x="10332" y="13414"/>
              <a:ext cx="752" cy="176"/>
            </a:xfrm>
            <a:custGeom>
              <a:avLst/>
              <a:gdLst/>
              <a:ahLst/>
              <a:cxnLst>
                <a:cxn ang="0">
                  <a:pos x="4" y="176"/>
                </a:cxn>
                <a:cxn ang="0">
                  <a:pos x="2" y="166"/>
                </a:cxn>
                <a:cxn ang="0">
                  <a:pos x="0" y="156"/>
                </a:cxn>
                <a:cxn ang="0">
                  <a:pos x="748" y="0"/>
                </a:cxn>
                <a:cxn ang="0">
                  <a:pos x="750" y="10"/>
                </a:cxn>
                <a:cxn ang="0">
                  <a:pos x="752" y="20"/>
                </a:cxn>
                <a:cxn ang="0">
                  <a:pos x="4" y="176"/>
                </a:cxn>
              </a:cxnLst>
              <a:rect l="0" t="0" r="r" b="b"/>
              <a:pathLst>
                <a:path w="752" h="176">
                  <a:moveTo>
                    <a:pt x="4" y="176"/>
                  </a:moveTo>
                  <a:lnTo>
                    <a:pt x="2" y="166"/>
                  </a:lnTo>
                  <a:lnTo>
                    <a:pt x="0" y="156"/>
                  </a:lnTo>
                  <a:lnTo>
                    <a:pt x="748" y="0"/>
                  </a:lnTo>
                  <a:lnTo>
                    <a:pt x="750" y="10"/>
                  </a:lnTo>
                  <a:lnTo>
                    <a:pt x="752" y="20"/>
                  </a:lnTo>
                  <a:lnTo>
                    <a:pt x="4" y="176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609"/>
            <p:cNvSpPr>
              <a:spLocks/>
            </p:cNvSpPr>
            <p:nvPr/>
          </p:nvSpPr>
          <p:spPr bwMode="auto">
            <a:xfrm>
              <a:off x="11080" y="13414"/>
              <a:ext cx="2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8" y="44"/>
                </a:cxn>
                <a:cxn ang="0">
                  <a:pos x="0" y="0"/>
                </a:cxn>
              </a:cxnLst>
              <a:rect l="0" t="0" r="r" b="b"/>
              <a:pathLst>
                <a:path w="8" h="44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lnTo>
                    <a:pt x="8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610"/>
            <p:cNvSpPr>
              <a:spLocks/>
            </p:cNvSpPr>
            <p:nvPr/>
          </p:nvSpPr>
          <p:spPr bwMode="auto">
            <a:xfrm>
              <a:off x="11080" y="13266"/>
              <a:ext cx="965" cy="168"/>
            </a:xfrm>
            <a:custGeom>
              <a:avLst/>
              <a:gdLst/>
              <a:ahLst/>
              <a:cxnLst>
                <a:cxn ang="0">
                  <a:pos x="3" y="168"/>
                </a:cxn>
                <a:cxn ang="0">
                  <a:pos x="2" y="158"/>
                </a:cxn>
                <a:cxn ang="0">
                  <a:pos x="0" y="148"/>
                </a:cxn>
                <a:cxn ang="0">
                  <a:pos x="962" y="0"/>
                </a:cxn>
                <a:cxn ang="0">
                  <a:pos x="963" y="10"/>
                </a:cxn>
                <a:cxn ang="0">
                  <a:pos x="965" y="21"/>
                </a:cxn>
                <a:cxn ang="0">
                  <a:pos x="3" y="168"/>
                </a:cxn>
              </a:cxnLst>
              <a:rect l="0" t="0" r="r" b="b"/>
              <a:pathLst>
                <a:path w="965" h="168">
                  <a:moveTo>
                    <a:pt x="3" y="168"/>
                  </a:moveTo>
                  <a:lnTo>
                    <a:pt x="2" y="158"/>
                  </a:lnTo>
                  <a:lnTo>
                    <a:pt x="0" y="148"/>
                  </a:lnTo>
                  <a:lnTo>
                    <a:pt x="962" y="0"/>
                  </a:lnTo>
                  <a:lnTo>
                    <a:pt x="963" y="10"/>
                  </a:lnTo>
                  <a:lnTo>
                    <a:pt x="965" y="21"/>
                  </a:lnTo>
                  <a:lnTo>
                    <a:pt x="3" y="168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Rectangle 611"/>
            <p:cNvSpPr>
              <a:spLocks noChangeArrowheads="1"/>
            </p:cNvSpPr>
            <p:nvPr/>
          </p:nvSpPr>
          <p:spPr bwMode="auto">
            <a:xfrm>
              <a:off x="9447" y="13948"/>
              <a:ext cx="64" cy="63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Rectangle 612"/>
            <p:cNvSpPr>
              <a:spLocks noChangeArrowheads="1"/>
            </p:cNvSpPr>
            <p:nvPr/>
          </p:nvSpPr>
          <p:spPr bwMode="auto">
            <a:xfrm>
              <a:off x="9447" y="13948"/>
              <a:ext cx="64" cy="63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Rectangle 613"/>
            <p:cNvSpPr>
              <a:spLocks noChangeArrowheads="1"/>
            </p:cNvSpPr>
            <p:nvPr/>
          </p:nvSpPr>
          <p:spPr bwMode="auto">
            <a:xfrm>
              <a:off x="9768" y="13744"/>
              <a:ext cx="63" cy="63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Rectangle 614"/>
            <p:cNvSpPr>
              <a:spLocks noChangeArrowheads="1"/>
            </p:cNvSpPr>
            <p:nvPr/>
          </p:nvSpPr>
          <p:spPr bwMode="auto">
            <a:xfrm>
              <a:off x="9768" y="13744"/>
              <a:ext cx="63" cy="63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Rectangle 615"/>
            <p:cNvSpPr>
              <a:spLocks noChangeArrowheads="1"/>
            </p:cNvSpPr>
            <p:nvPr/>
          </p:nvSpPr>
          <p:spPr bwMode="auto">
            <a:xfrm>
              <a:off x="10302" y="13548"/>
              <a:ext cx="64" cy="63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Rectangle 616"/>
            <p:cNvSpPr>
              <a:spLocks noChangeArrowheads="1"/>
            </p:cNvSpPr>
            <p:nvPr/>
          </p:nvSpPr>
          <p:spPr bwMode="auto">
            <a:xfrm>
              <a:off x="10302" y="13548"/>
              <a:ext cx="64" cy="63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Rectangle 617"/>
            <p:cNvSpPr>
              <a:spLocks noChangeArrowheads="1"/>
            </p:cNvSpPr>
            <p:nvPr/>
          </p:nvSpPr>
          <p:spPr bwMode="auto">
            <a:xfrm>
              <a:off x="11050" y="13392"/>
              <a:ext cx="63" cy="64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Rectangle 618"/>
            <p:cNvSpPr>
              <a:spLocks noChangeArrowheads="1"/>
            </p:cNvSpPr>
            <p:nvPr/>
          </p:nvSpPr>
          <p:spPr bwMode="auto">
            <a:xfrm>
              <a:off x="11050" y="13392"/>
              <a:ext cx="63" cy="64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Rectangle 619"/>
            <p:cNvSpPr>
              <a:spLocks noChangeArrowheads="1"/>
            </p:cNvSpPr>
            <p:nvPr/>
          </p:nvSpPr>
          <p:spPr bwMode="auto">
            <a:xfrm>
              <a:off x="12011" y="13245"/>
              <a:ext cx="64" cy="63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Rectangle 620"/>
            <p:cNvSpPr>
              <a:spLocks noChangeArrowheads="1"/>
            </p:cNvSpPr>
            <p:nvPr/>
          </p:nvSpPr>
          <p:spPr bwMode="auto">
            <a:xfrm>
              <a:off x="12011" y="13245"/>
              <a:ext cx="64" cy="63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Rectangle 621"/>
            <p:cNvSpPr>
              <a:spLocks noChangeArrowheads="1"/>
            </p:cNvSpPr>
            <p:nvPr/>
          </p:nvSpPr>
          <p:spPr bwMode="auto">
            <a:xfrm>
              <a:off x="9352" y="14234"/>
              <a:ext cx="9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3" name="Rectangle 622"/>
            <p:cNvSpPr>
              <a:spLocks noChangeArrowheads="1"/>
            </p:cNvSpPr>
            <p:nvPr/>
          </p:nvSpPr>
          <p:spPr bwMode="auto">
            <a:xfrm>
              <a:off x="9826" y="14234"/>
              <a:ext cx="22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4" name="Rectangle 623"/>
            <p:cNvSpPr>
              <a:spLocks noChangeArrowheads="1"/>
            </p:cNvSpPr>
            <p:nvPr/>
          </p:nvSpPr>
          <p:spPr bwMode="auto">
            <a:xfrm>
              <a:off x="10360" y="14234"/>
              <a:ext cx="22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4000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5" name="Rectangle 624"/>
            <p:cNvSpPr>
              <a:spLocks noChangeArrowheads="1"/>
            </p:cNvSpPr>
            <p:nvPr/>
          </p:nvSpPr>
          <p:spPr bwMode="auto">
            <a:xfrm>
              <a:off x="10894" y="14234"/>
              <a:ext cx="22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6000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6" name="Rectangle 625"/>
            <p:cNvSpPr>
              <a:spLocks noChangeArrowheads="1"/>
            </p:cNvSpPr>
            <p:nvPr/>
          </p:nvSpPr>
          <p:spPr bwMode="auto">
            <a:xfrm>
              <a:off x="11428" y="14234"/>
              <a:ext cx="22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8000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7" name="Rectangle 626"/>
            <p:cNvSpPr>
              <a:spLocks noChangeArrowheads="1"/>
            </p:cNvSpPr>
            <p:nvPr/>
          </p:nvSpPr>
          <p:spPr bwMode="auto">
            <a:xfrm>
              <a:off x="11942" y="14234"/>
              <a:ext cx="27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8" name="Rectangle 627"/>
            <p:cNvSpPr>
              <a:spLocks noChangeArrowheads="1"/>
            </p:cNvSpPr>
            <p:nvPr/>
          </p:nvSpPr>
          <p:spPr bwMode="auto">
            <a:xfrm>
              <a:off x="12476" y="14234"/>
              <a:ext cx="27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12000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9" name="Rectangle 628"/>
            <p:cNvSpPr>
              <a:spLocks noChangeArrowheads="1"/>
            </p:cNvSpPr>
            <p:nvPr/>
          </p:nvSpPr>
          <p:spPr bwMode="auto">
            <a:xfrm>
              <a:off x="9268" y="14131"/>
              <a:ext cx="9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0" name="Rectangle 629"/>
            <p:cNvSpPr>
              <a:spLocks noChangeArrowheads="1"/>
            </p:cNvSpPr>
            <p:nvPr/>
          </p:nvSpPr>
          <p:spPr bwMode="auto">
            <a:xfrm>
              <a:off x="9228" y="13876"/>
              <a:ext cx="13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50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" name="Rectangle 630"/>
            <p:cNvSpPr>
              <a:spLocks noChangeArrowheads="1"/>
            </p:cNvSpPr>
            <p:nvPr/>
          </p:nvSpPr>
          <p:spPr bwMode="auto">
            <a:xfrm>
              <a:off x="9187" y="13621"/>
              <a:ext cx="18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2" name="Rectangle 631"/>
            <p:cNvSpPr>
              <a:spLocks noChangeArrowheads="1"/>
            </p:cNvSpPr>
            <p:nvPr/>
          </p:nvSpPr>
          <p:spPr bwMode="auto">
            <a:xfrm>
              <a:off x="9187" y="13366"/>
              <a:ext cx="18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150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3" name="Rectangle 632"/>
            <p:cNvSpPr>
              <a:spLocks noChangeArrowheads="1"/>
            </p:cNvSpPr>
            <p:nvPr/>
          </p:nvSpPr>
          <p:spPr bwMode="auto">
            <a:xfrm>
              <a:off x="9187" y="13111"/>
              <a:ext cx="18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4" name="Rectangle 633"/>
            <p:cNvSpPr>
              <a:spLocks noChangeArrowheads="1"/>
            </p:cNvSpPr>
            <p:nvPr/>
          </p:nvSpPr>
          <p:spPr bwMode="auto">
            <a:xfrm>
              <a:off x="9187" y="12856"/>
              <a:ext cx="18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250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5" name="Rectangle 634"/>
            <p:cNvSpPr>
              <a:spLocks noChangeArrowheads="1"/>
            </p:cNvSpPr>
            <p:nvPr/>
          </p:nvSpPr>
          <p:spPr bwMode="auto">
            <a:xfrm>
              <a:off x="10757" y="12517"/>
              <a:ext cx="626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Težina puta/P</a:t>
              </a:r>
              <a:endParaRPr kumimoji="0" lang="sr-Latn-R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6" name="Rectangle 635"/>
            <p:cNvSpPr>
              <a:spLocks noChangeArrowheads="1"/>
            </p:cNvSpPr>
            <p:nvPr/>
          </p:nvSpPr>
          <p:spPr bwMode="auto">
            <a:xfrm>
              <a:off x="10518" y="12717"/>
              <a:ext cx="1086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Intuitivni algoritam po vidokrugu</a:t>
              </a:r>
              <a:endParaRPr kumimoji="0" lang="sr-Latn-R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7" name="Freeform 636"/>
            <p:cNvSpPr>
              <a:spLocks/>
            </p:cNvSpPr>
            <p:nvPr/>
          </p:nvSpPr>
          <p:spPr bwMode="auto">
            <a:xfrm>
              <a:off x="12879" y="13252"/>
              <a:ext cx="204" cy="2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10"/>
                </a:cxn>
                <a:cxn ang="0">
                  <a:pos x="204" y="21"/>
                </a:cxn>
                <a:cxn ang="0">
                  <a:pos x="0" y="21"/>
                </a:cxn>
              </a:cxnLst>
              <a:rect l="0" t="0" r="r" b="b"/>
              <a:pathLst>
                <a:path w="204" h="21">
                  <a:moveTo>
                    <a:pt x="0" y="2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204" y="10"/>
                  </a:lnTo>
                  <a:lnTo>
                    <a:pt x="204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45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Rectangle 637"/>
            <p:cNvSpPr>
              <a:spLocks noChangeArrowheads="1"/>
            </p:cNvSpPr>
            <p:nvPr/>
          </p:nvSpPr>
          <p:spPr bwMode="auto">
            <a:xfrm>
              <a:off x="12959" y="13240"/>
              <a:ext cx="44" cy="44"/>
            </a:xfrm>
            <a:prstGeom prst="rect">
              <a:avLst/>
            </a:prstGeom>
            <a:solidFill>
              <a:srgbClr val="0045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Rectangle 638"/>
            <p:cNvSpPr>
              <a:spLocks noChangeArrowheads="1"/>
            </p:cNvSpPr>
            <p:nvPr/>
          </p:nvSpPr>
          <p:spPr bwMode="auto">
            <a:xfrm>
              <a:off x="12959" y="13240"/>
              <a:ext cx="44" cy="44"/>
            </a:xfrm>
            <a:prstGeom prst="rect">
              <a:avLst/>
            </a:prstGeom>
            <a:noFill/>
            <a:ln w="0">
              <a:solidFill>
                <a:srgbClr val="004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639"/>
            <p:cNvSpPr>
              <a:spLocks/>
            </p:cNvSpPr>
            <p:nvPr/>
          </p:nvSpPr>
          <p:spPr bwMode="auto">
            <a:xfrm>
              <a:off x="12879" y="13358"/>
              <a:ext cx="204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10"/>
                </a:cxn>
                <a:cxn ang="0">
                  <a:pos x="204" y="20"/>
                </a:cxn>
                <a:cxn ang="0">
                  <a:pos x="0" y="20"/>
                </a:cxn>
              </a:cxnLst>
              <a:rect l="0" t="0" r="r" b="b"/>
              <a:pathLst>
                <a:path w="204" h="20">
                  <a:moveTo>
                    <a:pt x="0" y="2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204" y="10"/>
                  </a:lnTo>
                  <a:lnTo>
                    <a:pt x="204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640"/>
            <p:cNvSpPr>
              <a:spLocks/>
            </p:cNvSpPr>
            <p:nvPr/>
          </p:nvSpPr>
          <p:spPr bwMode="auto">
            <a:xfrm>
              <a:off x="12959" y="13346"/>
              <a:ext cx="44" cy="44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2" y="44"/>
                </a:cxn>
                <a:cxn ang="0">
                  <a:pos x="44" y="22"/>
                </a:cxn>
                <a:cxn ang="0">
                  <a:pos x="22" y="0"/>
                </a:cxn>
                <a:cxn ang="0">
                  <a:pos x="0" y="22"/>
                </a:cxn>
              </a:cxnLst>
              <a:rect l="0" t="0" r="r" b="b"/>
              <a:pathLst>
                <a:path w="44" h="44">
                  <a:moveTo>
                    <a:pt x="0" y="22"/>
                  </a:moveTo>
                  <a:lnTo>
                    <a:pt x="22" y="44"/>
                  </a:lnTo>
                  <a:lnTo>
                    <a:pt x="44" y="22"/>
                  </a:lnTo>
                  <a:lnTo>
                    <a:pt x="22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42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641"/>
            <p:cNvSpPr>
              <a:spLocks/>
            </p:cNvSpPr>
            <p:nvPr/>
          </p:nvSpPr>
          <p:spPr bwMode="auto">
            <a:xfrm>
              <a:off x="12959" y="13346"/>
              <a:ext cx="44" cy="44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2" y="44"/>
                </a:cxn>
                <a:cxn ang="0">
                  <a:pos x="44" y="22"/>
                </a:cxn>
                <a:cxn ang="0">
                  <a:pos x="22" y="0"/>
                </a:cxn>
                <a:cxn ang="0">
                  <a:pos x="0" y="22"/>
                </a:cxn>
              </a:cxnLst>
              <a:rect l="0" t="0" r="r" b="b"/>
              <a:pathLst>
                <a:path w="44" h="44">
                  <a:moveTo>
                    <a:pt x="0" y="22"/>
                  </a:moveTo>
                  <a:lnTo>
                    <a:pt x="22" y="44"/>
                  </a:lnTo>
                  <a:lnTo>
                    <a:pt x="44" y="22"/>
                  </a:lnTo>
                  <a:lnTo>
                    <a:pt x="22" y="0"/>
                  </a:lnTo>
                  <a:lnTo>
                    <a:pt x="0" y="22"/>
                  </a:lnTo>
                </a:path>
              </a:pathLst>
            </a:custGeom>
            <a:noFill/>
            <a:ln w="0">
              <a:solidFill>
                <a:srgbClr val="FF42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642"/>
            <p:cNvSpPr>
              <a:spLocks/>
            </p:cNvSpPr>
            <p:nvPr/>
          </p:nvSpPr>
          <p:spPr bwMode="auto">
            <a:xfrm>
              <a:off x="12879" y="13464"/>
              <a:ext cx="204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10"/>
                </a:cxn>
                <a:cxn ang="0">
                  <a:pos x="204" y="20"/>
                </a:cxn>
                <a:cxn ang="0">
                  <a:pos x="0" y="20"/>
                </a:cxn>
              </a:cxnLst>
              <a:rect l="0" t="0" r="r" b="b"/>
              <a:pathLst>
                <a:path w="204" h="20">
                  <a:moveTo>
                    <a:pt x="0" y="2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204" y="10"/>
                  </a:lnTo>
                  <a:lnTo>
                    <a:pt x="204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643"/>
            <p:cNvSpPr>
              <a:spLocks/>
            </p:cNvSpPr>
            <p:nvPr/>
          </p:nvSpPr>
          <p:spPr bwMode="auto">
            <a:xfrm>
              <a:off x="12959" y="13452"/>
              <a:ext cx="44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43"/>
                </a:cxn>
                <a:cxn ang="0">
                  <a:pos x="44" y="0"/>
                </a:cxn>
                <a:cxn ang="0">
                  <a:pos x="0" y="0"/>
                </a:cxn>
              </a:cxnLst>
              <a:rect l="0" t="0" r="r" b="b"/>
              <a:pathLst>
                <a:path w="44" h="43">
                  <a:moveTo>
                    <a:pt x="0" y="0"/>
                  </a:moveTo>
                  <a:lnTo>
                    <a:pt x="22" y="43"/>
                  </a:lnTo>
                  <a:lnTo>
                    <a:pt x="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644"/>
            <p:cNvSpPr>
              <a:spLocks/>
            </p:cNvSpPr>
            <p:nvPr/>
          </p:nvSpPr>
          <p:spPr bwMode="auto">
            <a:xfrm>
              <a:off x="12959" y="13452"/>
              <a:ext cx="44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43"/>
                </a:cxn>
                <a:cxn ang="0">
                  <a:pos x="44" y="0"/>
                </a:cxn>
                <a:cxn ang="0">
                  <a:pos x="0" y="0"/>
                </a:cxn>
              </a:cxnLst>
              <a:rect l="0" t="0" r="r" b="b"/>
              <a:pathLst>
                <a:path w="44" h="43">
                  <a:moveTo>
                    <a:pt x="0" y="0"/>
                  </a:moveTo>
                  <a:lnTo>
                    <a:pt x="22" y="43"/>
                  </a:lnTo>
                  <a:lnTo>
                    <a:pt x="44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D3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645"/>
            <p:cNvSpPr>
              <a:spLocks/>
            </p:cNvSpPr>
            <p:nvPr/>
          </p:nvSpPr>
          <p:spPr bwMode="auto">
            <a:xfrm>
              <a:off x="12879" y="13569"/>
              <a:ext cx="204" cy="2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10"/>
                </a:cxn>
                <a:cxn ang="0">
                  <a:pos x="204" y="21"/>
                </a:cxn>
                <a:cxn ang="0">
                  <a:pos x="0" y="21"/>
                </a:cxn>
              </a:cxnLst>
              <a:rect l="0" t="0" r="r" b="b"/>
              <a:pathLst>
                <a:path w="204" h="21">
                  <a:moveTo>
                    <a:pt x="0" y="2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204" y="10"/>
                  </a:lnTo>
                  <a:lnTo>
                    <a:pt x="204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646"/>
            <p:cNvSpPr>
              <a:spLocks/>
            </p:cNvSpPr>
            <p:nvPr/>
          </p:nvSpPr>
          <p:spPr bwMode="auto">
            <a:xfrm>
              <a:off x="12959" y="13558"/>
              <a:ext cx="44" cy="4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4" y="43"/>
                </a:cxn>
                <a:cxn ang="0">
                  <a:pos x="22" y="0"/>
                </a:cxn>
                <a:cxn ang="0">
                  <a:pos x="0" y="43"/>
                </a:cxn>
              </a:cxnLst>
              <a:rect l="0" t="0" r="r" b="b"/>
              <a:pathLst>
                <a:path w="44" h="43">
                  <a:moveTo>
                    <a:pt x="0" y="43"/>
                  </a:moveTo>
                  <a:lnTo>
                    <a:pt x="44" y="43"/>
                  </a:lnTo>
                  <a:lnTo>
                    <a:pt x="22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579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647"/>
            <p:cNvSpPr>
              <a:spLocks/>
            </p:cNvSpPr>
            <p:nvPr/>
          </p:nvSpPr>
          <p:spPr bwMode="auto">
            <a:xfrm>
              <a:off x="12959" y="13558"/>
              <a:ext cx="44" cy="4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4" y="43"/>
                </a:cxn>
                <a:cxn ang="0">
                  <a:pos x="22" y="0"/>
                </a:cxn>
                <a:cxn ang="0">
                  <a:pos x="0" y="43"/>
                </a:cxn>
              </a:cxnLst>
              <a:rect l="0" t="0" r="r" b="b"/>
              <a:pathLst>
                <a:path w="44" h="43">
                  <a:moveTo>
                    <a:pt x="0" y="43"/>
                  </a:moveTo>
                  <a:lnTo>
                    <a:pt x="44" y="43"/>
                  </a:lnTo>
                  <a:lnTo>
                    <a:pt x="22" y="0"/>
                  </a:lnTo>
                  <a:lnTo>
                    <a:pt x="0" y="43"/>
                  </a:lnTo>
                </a:path>
              </a:pathLst>
            </a:custGeom>
            <a:noFill/>
            <a:ln w="0">
              <a:solidFill>
                <a:srgbClr val="579D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648"/>
            <p:cNvSpPr>
              <a:spLocks/>
            </p:cNvSpPr>
            <p:nvPr/>
          </p:nvSpPr>
          <p:spPr bwMode="auto">
            <a:xfrm>
              <a:off x="12879" y="13675"/>
              <a:ext cx="204" cy="2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10"/>
                </a:cxn>
                <a:cxn ang="0">
                  <a:pos x="204" y="21"/>
                </a:cxn>
                <a:cxn ang="0">
                  <a:pos x="0" y="21"/>
                </a:cxn>
              </a:cxnLst>
              <a:rect l="0" t="0" r="r" b="b"/>
              <a:pathLst>
                <a:path w="204" h="21">
                  <a:moveTo>
                    <a:pt x="0" y="2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204" y="10"/>
                  </a:lnTo>
                  <a:lnTo>
                    <a:pt x="204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649"/>
            <p:cNvSpPr>
              <a:spLocks/>
            </p:cNvSpPr>
            <p:nvPr/>
          </p:nvSpPr>
          <p:spPr bwMode="auto">
            <a:xfrm>
              <a:off x="12959" y="13663"/>
              <a:ext cx="44" cy="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4"/>
                </a:cxn>
                <a:cxn ang="0">
                  <a:pos x="44" y="22"/>
                </a:cxn>
                <a:cxn ang="0">
                  <a:pos x="0" y="0"/>
                </a:cxn>
              </a:cxnLst>
              <a:rect l="0" t="0" r="r" b="b"/>
              <a:pathLst>
                <a:path w="44" h="44">
                  <a:moveTo>
                    <a:pt x="0" y="0"/>
                  </a:moveTo>
                  <a:lnTo>
                    <a:pt x="0" y="44"/>
                  </a:lnTo>
                  <a:lnTo>
                    <a:pt x="44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0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650"/>
            <p:cNvSpPr>
              <a:spLocks/>
            </p:cNvSpPr>
            <p:nvPr/>
          </p:nvSpPr>
          <p:spPr bwMode="auto">
            <a:xfrm>
              <a:off x="12959" y="13663"/>
              <a:ext cx="44" cy="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4"/>
                </a:cxn>
                <a:cxn ang="0">
                  <a:pos x="44" y="22"/>
                </a:cxn>
                <a:cxn ang="0">
                  <a:pos x="0" y="0"/>
                </a:cxn>
              </a:cxnLst>
              <a:rect l="0" t="0" r="r" b="b"/>
              <a:pathLst>
                <a:path w="44" h="44">
                  <a:moveTo>
                    <a:pt x="0" y="0"/>
                  </a:moveTo>
                  <a:lnTo>
                    <a:pt x="0" y="44"/>
                  </a:lnTo>
                  <a:lnTo>
                    <a:pt x="44" y="2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7E002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Rectangle 651"/>
            <p:cNvSpPr>
              <a:spLocks noChangeArrowheads="1"/>
            </p:cNvSpPr>
            <p:nvPr/>
          </p:nvSpPr>
          <p:spPr bwMode="auto">
            <a:xfrm>
              <a:off x="13108" y="13223"/>
              <a:ext cx="43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2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3" name="Rectangle 652"/>
            <p:cNvSpPr>
              <a:spLocks noChangeArrowheads="1"/>
            </p:cNvSpPr>
            <p:nvPr/>
          </p:nvSpPr>
          <p:spPr bwMode="auto">
            <a:xfrm>
              <a:off x="13108" y="13329"/>
              <a:ext cx="43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3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4" name="Rectangle 653"/>
            <p:cNvSpPr>
              <a:spLocks noChangeArrowheads="1"/>
            </p:cNvSpPr>
            <p:nvPr/>
          </p:nvSpPr>
          <p:spPr bwMode="auto">
            <a:xfrm>
              <a:off x="13108" y="13435"/>
              <a:ext cx="43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4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5" name="Rectangle 654"/>
            <p:cNvSpPr>
              <a:spLocks noChangeArrowheads="1"/>
            </p:cNvSpPr>
            <p:nvPr/>
          </p:nvSpPr>
          <p:spPr bwMode="auto">
            <a:xfrm>
              <a:off x="13108" y="13540"/>
              <a:ext cx="43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5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6" name="Rectangle 655"/>
            <p:cNvSpPr>
              <a:spLocks noChangeArrowheads="1"/>
            </p:cNvSpPr>
            <p:nvPr/>
          </p:nvSpPr>
          <p:spPr bwMode="auto">
            <a:xfrm>
              <a:off x="13108" y="13646"/>
              <a:ext cx="43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6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7" name="Rectangle 656"/>
            <p:cNvSpPr>
              <a:spLocks noChangeArrowheads="1"/>
            </p:cNvSpPr>
            <p:nvPr/>
          </p:nvSpPr>
          <p:spPr bwMode="auto">
            <a:xfrm>
              <a:off x="10798" y="14377"/>
              <a:ext cx="351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Površina</a:t>
              </a:r>
              <a:endParaRPr kumimoji="0" lang="sr-Latn-R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8" name="Rectangle 657"/>
            <p:cNvSpPr>
              <a:spLocks noChangeArrowheads="1"/>
            </p:cNvSpPr>
            <p:nvPr/>
          </p:nvSpPr>
          <p:spPr bwMode="auto">
            <a:xfrm rot="16200000">
              <a:off x="8825" y="13509"/>
              <a:ext cx="461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iberation Sans" pitchFamily="34" charset="0"/>
                  <a:cs typeface="Arial" pitchFamily="34" charset="0"/>
                </a:rPr>
                <a:t>Težina puta</a:t>
              </a:r>
              <a:endParaRPr kumimoji="0" lang="sr-Latn-R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9</a:t>
            </a:fld>
            <a:r>
              <a:rPr lang="fr-FR" smtClean="0"/>
              <a:t>   |  </a:t>
            </a:r>
            <a:endParaRPr lang="fr-F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</p:spPr>
        <p:txBody>
          <a:bodyPr/>
          <a:lstStyle/>
          <a:p>
            <a:r>
              <a:rPr lang="sr-Latn-RS" smtClean="0"/>
              <a:t>"Korak u nauku"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7199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AXA osiguranje PPT template new</Template>
  <TotalTime>0</TotalTime>
  <Words>1133</Words>
  <Application>Microsoft Office PowerPoint</Application>
  <PresentationFormat>On-screen Show (4:3)</PresentationFormat>
  <Paragraphs>184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Liberation Sans</vt:lpstr>
      <vt:lpstr>Lucida Grande</vt:lpstr>
      <vt:lpstr>Wingdings</vt:lpstr>
      <vt:lpstr>Wingdings 3</vt:lpstr>
      <vt:lpstr>template_PPT_AXA_EN</vt:lpstr>
      <vt:lpstr>Upoređivanje efikasnosti algoritama za snalaženje u lavirintu</vt:lpstr>
      <vt:lpstr>Uvod</vt:lpstr>
      <vt:lpstr>Algoritmi za pronalaženje puta</vt:lpstr>
      <vt:lpstr>Načini generisanja lavirinata</vt:lpstr>
      <vt:lpstr>Simulacije</vt:lpstr>
      <vt:lpstr>Kriterijumi za ocenu efikasnosti algoritama</vt:lpstr>
      <vt:lpstr>Rezultati (1/3)</vt:lpstr>
      <vt:lpstr>Rezultati (2/3)</vt:lpstr>
      <vt:lpstr>Rezultati (3/3)</vt:lpstr>
      <vt:lpstr>Zaključci</vt:lpstr>
      <vt:lpstr>Hvala na pažnji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2014-11-28T00:01:51Z</dcterms:created>
  <dcterms:modified xsi:type="dcterms:W3CDTF">2014-11-28T00:02:05Z</dcterms:modified>
</cp:coreProperties>
</file>