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71" r:id="rId6"/>
    <p:sldId id="268" r:id="rId7"/>
    <p:sldId id="269" r:id="rId8"/>
    <p:sldId id="270" r:id="rId9"/>
    <p:sldId id="273" r:id="rId10"/>
    <p:sldId id="272" r:id="rId11"/>
    <p:sldId id="274" r:id="rId12"/>
    <p:sldId id="275" r:id="rId13"/>
    <p:sldId id="276" r:id="rId14"/>
    <p:sldId id="277" r:id="rId15"/>
    <p:sldId id="278" r:id="rId16"/>
    <p:sldId id="279" r:id="rId17"/>
    <p:sldId id="284" r:id="rId18"/>
    <p:sldId id="283" r:id="rId19"/>
    <p:sldId id="285" r:id="rId20"/>
    <p:sldId id="291" r:id="rId21"/>
    <p:sldId id="286" r:id="rId22"/>
    <p:sldId id="287" r:id="rId23"/>
    <p:sldId id="292" r:id="rId24"/>
    <p:sldId id="290" r:id="rId25"/>
    <p:sldId id="294" r:id="rId26"/>
    <p:sldId id="295" r:id="rId27"/>
    <p:sldId id="293"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p:cViewPr varScale="1">
        <p:scale>
          <a:sx n="160" d="100"/>
          <a:sy n="160" d="100"/>
        </p:scale>
        <p:origin x="270"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1/24/2025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1/24/2025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1/24/2025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1/24/2025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1/24/2025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1/24/2025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1/24/2025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htung.lif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NikolaKasnar/CurveFeve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a:t>Curve fever</a:t>
            </a:r>
            <a:endParaRPr lang="en-US" dirty="0"/>
          </a:p>
        </p:txBody>
      </p:sp>
      <p:sp>
        <p:nvSpPr>
          <p:cNvPr id="5" name="Subtitle 4"/>
          <p:cNvSpPr>
            <a:spLocks noGrp="1"/>
          </p:cNvSpPr>
          <p:nvPr>
            <p:ph type="subTitle" idx="1"/>
          </p:nvPr>
        </p:nvSpPr>
        <p:spPr/>
        <p:txBody>
          <a:bodyPr/>
          <a:lstStyle/>
          <a:p>
            <a:r>
              <a:rPr lang="hr-HR" dirty="0"/>
              <a:t>Nora berdalović</a:t>
            </a:r>
          </a:p>
          <a:p>
            <a:r>
              <a:rPr lang="hr-HR" dirty="0"/>
              <a:t>Jakov Manjkas</a:t>
            </a:r>
          </a:p>
          <a:p>
            <a:r>
              <a:rPr lang="hr-HR" dirty="0"/>
              <a:t>Nikola Kašnar</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20B87-08B2-82FC-21EF-2D2146B2F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9B269-27B6-3479-CCDA-20ABFFEFE898}"/>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ACCDEFE0-C770-A4C1-6DB6-AB2BBDA80D4E}"/>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p>
          <a:p>
            <a:r>
              <a:rPr lang="hr-HR" sz="2400" dirty="0"/>
              <a:t>Prilikom pritiska na Start Game otvara se forma za odabir broja igrača te unos njihovih imena te kontrola</a:t>
            </a:r>
          </a:p>
        </p:txBody>
      </p:sp>
      <p:pic>
        <p:nvPicPr>
          <p:cNvPr id="6" name="Picture 5">
            <a:extLst>
              <a:ext uri="{FF2B5EF4-FFF2-40B4-BE49-F238E27FC236}">
                <a16:creationId xmlns:a16="http://schemas.microsoft.com/office/drawing/2014/main" id="{7CC526B2-FDD0-7F42-6FF9-C87C0763EDB3}"/>
              </a:ext>
            </a:extLst>
          </p:cNvPr>
          <p:cNvPicPr>
            <a:picLocks noChangeAspect="1"/>
          </p:cNvPicPr>
          <p:nvPr/>
        </p:nvPicPr>
        <p:blipFill>
          <a:blip r:embed="rId2"/>
          <a:stretch>
            <a:fillRect/>
          </a:stretch>
        </p:blipFill>
        <p:spPr>
          <a:xfrm>
            <a:off x="1218883" y="1988840"/>
            <a:ext cx="4993835" cy="3779118"/>
          </a:xfrm>
          <a:prstGeom prst="rect">
            <a:avLst/>
          </a:prstGeom>
        </p:spPr>
      </p:pic>
      <p:pic>
        <p:nvPicPr>
          <p:cNvPr id="5" name="Picture 4">
            <a:extLst>
              <a:ext uri="{FF2B5EF4-FFF2-40B4-BE49-F238E27FC236}">
                <a16:creationId xmlns:a16="http://schemas.microsoft.com/office/drawing/2014/main" id="{2005E64F-FCF3-12BB-0360-DAC78F9420A2}"/>
              </a:ext>
            </a:extLst>
          </p:cNvPr>
          <p:cNvPicPr>
            <a:picLocks noChangeAspect="1"/>
          </p:cNvPicPr>
          <p:nvPr/>
        </p:nvPicPr>
        <p:blipFill>
          <a:blip r:embed="rId3"/>
          <a:stretch>
            <a:fillRect/>
          </a:stretch>
        </p:blipFill>
        <p:spPr>
          <a:xfrm>
            <a:off x="1218883" y="1994838"/>
            <a:ext cx="4993835" cy="3773120"/>
          </a:xfrm>
          <a:prstGeom prst="rect">
            <a:avLst/>
          </a:prstGeom>
        </p:spPr>
      </p:pic>
    </p:spTree>
    <p:extLst>
      <p:ext uri="{BB962C8B-B14F-4D97-AF65-F5344CB8AC3E}">
        <p14:creationId xmlns:p14="http://schemas.microsoft.com/office/powerpoint/2010/main" val="517816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C78E1-6433-84E8-9C9B-80B9E729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AFC17-0CB7-4932-CF0A-98789E92C46B}"/>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EE5F20C-F420-EB0A-905E-4AA3DBAC552F}"/>
              </a:ext>
            </a:extLst>
          </p:cNvPr>
          <p:cNvSpPr>
            <a:spLocks noGrp="1"/>
          </p:cNvSpPr>
          <p:nvPr>
            <p:ph sz="half" idx="1"/>
          </p:nvPr>
        </p:nvSpPr>
        <p:spPr>
          <a:xfrm>
            <a:off x="1248048" y="1236935"/>
            <a:ext cx="10360501" cy="1223963"/>
          </a:xfrm>
        </p:spPr>
        <p:txBody>
          <a:bodyPr>
            <a:normAutofit/>
          </a:bodyPr>
          <a:lstStyle/>
          <a:p>
            <a:r>
              <a:rPr lang="hr-HR" sz="2400" dirty="0"/>
              <a:t>Ovisno o odabranom broju igrača pojavit će se i određeni broj formi za ispuniti(maksimalni broj igrača je 6)</a:t>
            </a:r>
          </a:p>
        </p:txBody>
      </p:sp>
      <p:pic>
        <p:nvPicPr>
          <p:cNvPr id="5" name="Picture 4">
            <a:extLst>
              <a:ext uri="{FF2B5EF4-FFF2-40B4-BE49-F238E27FC236}">
                <a16:creationId xmlns:a16="http://schemas.microsoft.com/office/drawing/2014/main" id="{2991334B-B28D-A7EC-966C-46BA06196DCE}"/>
              </a:ext>
            </a:extLst>
          </p:cNvPr>
          <p:cNvPicPr>
            <a:picLocks noChangeAspect="1"/>
          </p:cNvPicPr>
          <p:nvPr/>
        </p:nvPicPr>
        <p:blipFill>
          <a:blip r:embed="rId2"/>
          <a:stretch>
            <a:fillRect/>
          </a:stretch>
        </p:blipFill>
        <p:spPr>
          <a:xfrm>
            <a:off x="1218883" y="2636912"/>
            <a:ext cx="4993835" cy="3773120"/>
          </a:xfrm>
          <a:prstGeom prst="rect">
            <a:avLst/>
          </a:prstGeom>
        </p:spPr>
      </p:pic>
      <p:pic>
        <p:nvPicPr>
          <p:cNvPr id="7" name="Picture 6">
            <a:extLst>
              <a:ext uri="{FF2B5EF4-FFF2-40B4-BE49-F238E27FC236}">
                <a16:creationId xmlns:a16="http://schemas.microsoft.com/office/drawing/2014/main" id="{E4B674BD-3373-DEAF-65AB-3DCA51CEE996}"/>
              </a:ext>
            </a:extLst>
          </p:cNvPr>
          <p:cNvPicPr>
            <a:picLocks noChangeAspect="1"/>
          </p:cNvPicPr>
          <p:nvPr/>
        </p:nvPicPr>
        <p:blipFill>
          <a:blip r:embed="rId3"/>
          <a:stretch>
            <a:fillRect/>
          </a:stretch>
        </p:blipFill>
        <p:spPr>
          <a:xfrm>
            <a:off x="6387285" y="2647952"/>
            <a:ext cx="5017532" cy="3773120"/>
          </a:xfrm>
          <a:prstGeom prst="rect">
            <a:avLst/>
          </a:prstGeom>
        </p:spPr>
      </p:pic>
    </p:spTree>
    <p:extLst>
      <p:ext uri="{BB962C8B-B14F-4D97-AF65-F5344CB8AC3E}">
        <p14:creationId xmlns:p14="http://schemas.microsoft.com/office/powerpoint/2010/main" val="3204302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0F72-EB3D-C826-C619-01CE5909B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2B33B-1CA5-D202-7D61-B96983F09A86}"/>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6E2377B-ACEF-D6F2-6674-B18C20F2AB33}"/>
              </a:ext>
            </a:extLst>
          </p:cNvPr>
          <p:cNvSpPr>
            <a:spLocks noGrp="1"/>
          </p:cNvSpPr>
          <p:nvPr>
            <p:ph sz="half" idx="1"/>
          </p:nvPr>
        </p:nvSpPr>
        <p:spPr>
          <a:xfrm>
            <a:off x="1248048" y="1236936"/>
            <a:ext cx="10360501" cy="1212520"/>
          </a:xfrm>
        </p:spPr>
        <p:txBody>
          <a:bodyPr>
            <a:normAutofit/>
          </a:bodyPr>
          <a:lstStyle/>
          <a:p>
            <a:r>
              <a:rPr lang="hr-HR" sz="2400" dirty="0"/>
              <a:t>Pritom se pazi na moguće greške(dva igrača sa istim kontrolama, dva igrača sa istim imenom, igrač bez zadane kontrole)</a:t>
            </a:r>
          </a:p>
        </p:txBody>
      </p:sp>
      <p:pic>
        <p:nvPicPr>
          <p:cNvPr id="6" name="Picture 5">
            <a:extLst>
              <a:ext uri="{FF2B5EF4-FFF2-40B4-BE49-F238E27FC236}">
                <a16:creationId xmlns:a16="http://schemas.microsoft.com/office/drawing/2014/main" id="{DCB91EB2-62E5-5BE8-A3AE-EE6C171F6FF1}"/>
              </a:ext>
            </a:extLst>
          </p:cNvPr>
          <p:cNvPicPr>
            <a:picLocks noChangeAspect="1"/>
          </p:cNvPicPr>
          <p:nvPr/>
        </p:nvPicPr>
        <p:blipFill>
          <a:blip r:embed="rId2"/>
          <a:stretch>
            <a:fillRect/>
          </a:stretch>
        </p:blipFill>
        <p:spPr>
          <a:xfrm>
            <a:off x="1082005" y="2734233"/>
            <a:ext cx="2924175" cy="1714500"/>
          </a:xfrm>
          <a:prstGeom prst="rect">
            <a:avLst/>
          </a:prstGeom>
        </p:spPr>
      </p:pic>
      <p:pic>
        <p:nvPicPr>
          <p:cNvPr id="9" name="Picture 8">
            <a:extLst>
              <a:ext uri="{FF2B5EF4-FFF2-40B4-BE49-F238E27FC236}">
                <a16:creationId xmlns:a16="http://schemas.microsoft.com/office/drawing/2014/main" id="{33C4D787-D70A-1076-E990-2D33973CFA93}"/>
              </a:ext>
            </a:extLst>
          </p:cNvPr>
          <p:cNvPicPr>
            <a:picLocks noChangeAspect="1"/>
          </p:cNvPicPr>
          <p:nvPr/>
        </p:nvPicPr>
        <p:blipFill>
          <a:blip r:embed="rId3"/>
          <a:stretch>
            <a:fillRect/>
          </a:stretch>
        </p:blipFill>
        <p:spPr>
          <a:xfrm>
            <a:off x="8686700" y="2640166"/>
            <a:ext cx="3133725" cy="2066925"/>
          </a:xfrm>
          <a:prstGeom prst="rect">
            <a:avLst/>
          </a:prstGeom>
        </p:spPr>
      </p:pic>
      <p:pic>
        <p:nvPicPr>
          <p:cNvPr id="11" name="Picture 10">
            <a:extLst>
              <a:ext uri="{FF2B5EF4-FFF2-40B4-BE49-F238E27FC236}">
                <a16:creationId xmlns:a16="http://schemas.microsoft.com/office/drawing/2014/main" id="{906D307A-7951-B619-D7FB-5244A3D07E67}"/>
              </a:ext>
            </a:extLst>
          </p:cNvPr>
          <p:cNvPicPr>
            <a:picLocks noChangeAspect="1"/>
          </p:cNvPicPr>
          <p:nvPr/>
        </p:nvPicPr>
        <p:blipFill>
          <a:blip r:embed="rId4"/>
          <a:stretch>
            <a:fillRect/>
          </a:stretch>
        </p:blipFill>
        <p:spPr>
          <a:xfrm>
            <a:off x="4006180" y="4639444"/>
            <a:ext cx="4038600" cy="1895475"/>
          </a:xfrm>
          <a:prstGeom prst="rect">
            <a:avLst/>
          </a:prstGeom>
        </p:spPr>
      </p:pic>
    </p:spTree>
    <p:extLst>
      <p:ext uri="{BB962C8B-B14F-4D97-AF65-F5344CB8AC3E}">
        <p14:creationId xmlns:p14="http://schemas.microsoft.com/office/powerpoint/2010/main" val="3894488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3F1-A2E9-BE91-8E5F-AE66AC228CEF}"/>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9F756EE2-1050-56CE-B182-83A024464A49}"/>
              </a:ext>
            </a:extLst>
          </p:cNvPr>
          <p:cNvSpPr>
            <a:spLocks noGrp="1"/>
          </p:cNvSpPr>
          <p:nvPr>
            <p:ph sz="half" idx="1"/>
          </p:nvPr>
        </p:nvSpPr>
        <p:spPr>
          <a:xfrm>
            <a:off x="1218883" y="1706880"/>
            <a:ext cx="5078677" cy="4465320"/>
          </a:xfrm>
        </p:spPr>
        <p:txBody>
          <a:bodyPr>
            <a:normAutofit fontScale="92500" lnSpcReduction="10000"/>
          </a:bodyPr>
          <a:lstStyle/>
          <a:p>
            <a:r>
              <a:rPr lang="hr-HR" sz="2400" dirty="0"/>
              <a:t>Nakon što smo unijeli sve potrebne podatke igra se pokreće u jednom split containeru</a:t>
            </a:r>
          </a:p>
          <a:p>
            <a:r>
              <a:rPr lang="hr-HR" sz="2400" dirty="0"/>
              <a:t>U lijevom containeru se nalazi klasa Igre, a u desnom klasa tablice sa rezultatima</a:t>
            </a:r>
          </a:p>
          <a:p>
            <a:r>
              <a:rPr lang="hr-HR" sz="2400" dirty="0"/>
              <a:t>Na početku igre na ploči se stvore četiri zmije(toliko smo odabrali igrača u slučaju desno) na nasumičnim pozicijama ploče</a:t>
            </a:r>
          </a:p>
          <a:p>
            <a:r>
              <a:rPr lang="hr-HR" sz="2400" dirty="0"/>
              <a:t>Uz to nasumično se odrede i početna usmjerenja zmija, tj. u kojem pravcu će se počet kretati</a:t>
            </a:r>
            <a:endParaRPr lang="en-US" sz="2400" dirty="0"/>
          </a:p>
        </p:txBody>
      </p:sp>
      <p:pic>
        <p:nvPicPr>
          <p:cNvPr id="6" name="Picture 5">
            <a:extLst>
              <a:ext uri="{FF2B5EF4-FFF2-40B4-BE49-F238E27FC236}">
                <a16:creationId xmlns:a16="http://schemas.microsoft.com/office/drawing/2014/main" id="{E42DD118-16C0-FA50-8CBE-FCA1037AD351}"/>
              </a:ext>
            </a:extLst>
          </p:cNvPr>
          <p:cNvPicPr>
            <a:picLocks noChangeAspect="1"/>
          </p:cNvPicPr>
          <p:nvPr/>
        </p:nvPicPr>
        <p:blipFill>
          <a:blip r:embed="rId2"/>
          <a:stretch>
            <a:fillRect/>
          </a:stretch>
        </p:blipFill>
        <p:spPr>
          <a:xfrm>
            <a:off x="6185206" y="1844824"/>
            <a:ext cx="5750080" cy="3306296"/>
          </a:xfrm>
          <a:prstGeom prst="rect">
            <a:avLst/>
          </a:prstGeom>
          <a:noFill/>
        </p:spPr>
      </p:pic>
    </p:spTree>
    <p:extLst>
      <p:ext uri="{BB962C8B-B14F-4D97-AF65-F5344CB8AC3E}">
        <p14:creationId xmlns:p14="http://schemas.microsoft.com/office/powerpoint/2010/main" val="39193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7050A-545C-2A68-77E0-3C95C1E78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E2BB-4D5C-B5E8-CF76-6F4F92BEF1BC}"/>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31F532D1-5F5B-5286-FAFF-834B1755F922}"/>
              </a:ext>
            </a:extLst>
          </p:cNvPr>
          <p:cNvSpPr>
            <a:spLocks noGrp="1"/>
          </p:cNvSpPr>
          <p:nvPr>
            <p:ph sz="half" idx="1"/>
          </p:nvPr>
        </p:nvSpPr>
        <p:spPr>
          <a:xfrm>
            <a:off x="1218883" y="1706880"/>
            <a:ext cx="5078677" cy="4465320"/>
          </a:xfrm>
        </p:spPr>
        <p:txBody>
          <a:bodyPr>
            <a:normAutofit/>
          </a:bodyPr>
          <a:lstStyle/>
          <a:p>
            <a:r>
              <a:rPr lang="hr-HR" sz="2400" dirty="0"/>
              <a:t>Pritiskom na tipku SPACE igra se pokreće, a samim time i zmije, te se pojavi i plavi rub ekrana(granica ploče)</a:t>
            </a:r>
          </a:p>
          <a:p>
            <a:r>
              <a:rPr lang="hr-HR" sz="2400" dirty="0"/>
              <a:t>Tipka SPACE se ujedno koristi i za pauziranje igre</a:t>
            </a:r>
          </a:p>
          <a:p>
            <a:r>
              <a:rPr lang="hr-HR" sz="2400" dirty="0"/>
              <a:t>Runda igre će trajati sve dok ne ostane samo jedna zmija živa</a:t>
            </a:r>
          </a:p>
        </p:txBody>
      </p:sp>
      <p:pic>
        <p:nvPicPr>
          <p:cNvPr id="4" name="Picture 3">
            <a:extLst>
              <a:ext uri="{FF2B5EF4-FFF2-40B4-BE49-F238E27FC236}">
                <a16:creationId xmlns:a16="http://schemas.microsoft.com/office/drawing/2014/main" id="{8A25FA3C-8872-84B5-C8FC-5A6F185F70F9}"/>
              </a:ext>
            </a:extLst>
          </p:cNvPr>
          <p:cNvPicPr>
            <a:picLocks noChangeAspect="1"/>
          </p:cNvPicPr>
          <p:nvPr/>
        </p:nvPicPr>
        <p:blipFill>
          <a:blip r:embed="rId2"/>
          <a:stretch>
            <a:fillRect/>
          </a:stretch>
        </p:blipFill>
        <p:spPr>
          <a:xfrm>
            <a:off x="6199983" y="1861361"/>
            <a:ext cx="5750080" cy="3306296"/>
          </a:xfrm>
          <a:prstGeom prst="rect">
            <a:avLst/>
          </a:prstGeom>
          <a:noFill/>
        </p:spPr>
      </p:pic>
    </p:spTree>
    <p:extLst>
      <p:ext uri="{BB962C8B-B14F-4D97-AF65-F5344CB8AC3E}">
        <p14:creationId xmlns:p14="http://schemas.microsoft.com/office/powerpoint/2010/main" val="411177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FBD37-5995-113B-0FCB-4C19AC9AF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36B85-8C5C-C4FC-2C8E-59E63323C951}"/>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8AAC2797-45A2-E347-412F-444CFFF2B297}"/>
              </a:ext>
            </a:extLst>
          </p:cNvPr>
          <p:cNvSpPr>
            <a:spLocks noGrp="1"/>
          </p:cNvSpPr>
          <p:nvPr>
            <p:ph sz="half" idx="1"/>
          </p:nvPr>
        </p:nvSpPr>
        <p:spPr>
          <a:xfrm>
            <a:off x="6814492" y="1628800"/>
            <a:ext cx="5078677" cy="4465320"/>
          </a:xfrm>
        </p:spPr>
        <p:txBody>
          <a:bodyPr>
            <a:normAutofit/>
          </a:bodyPr>
          <a:lstStyle/>
          <a:p>
            <a:r>
              <a:rPr lang="hr-HR" sz="2400" dirty="0"/>
              <a:t>Zmija se smatra živom sve dok joj glava¸ne udari ili u svoj rep ili u rep druge zmije ili u rub ekrana(označen plavom bojom po rubu lijevog split containera)</a:t>
            </a:r>
          </a:p>
          <a:p>
            <a:r>
              <a:rPr lang="hr-HR" sz="2400" dirty="0"/>
              <a:t>Kada samo jedna zmija ostane živa smatra se pobjednikom te runde te se igra „pauzira”, poveća se broj bodova igrača te zmije za jedan, te se pritiskom na tipku SPACE pokreće sljedeća runda</a:t>
            </a:r>
          </a:p>
        </p:txBody>
      </p:sp>
      <p:pic>
        <p:nvPicPr>
          <p:cNvPr id="4" name="Picture 3">
            <a:extLst>
              <a:ext uri="{FF2B5EF4-FFF2-40B4-BE49-F238E27FC236}">
                <a16:creationId xmlns:a16="http://schemas.microsoft.com/office/drawing/2014/main" id="{F45EF529-30C1-310B-7F4D-FC391246481D}"/>
              </a:ext>
            </a:extLst>
          </p:cNvPr>
          <p:cNvPicPr>
            <a:picLocks noChangeAspect="1"/>
          </p:cNvPicPr>
          <p:nvPr/>
        </p:nvPicPr>
        <p:blipFill>
          <a:blip r:embed="rId2"/>
          <a:stretch>
            <a:fillRect/>
          </a:stretch>
        </p:blipFill>
        <p:spPr>
          <a:xfrm>
            <a:off x="333772" y="1844824"/>
            <a:ext cx="6152326" cy="3561581"/>
          </a:xfrm>
          <a:prstGeom prst="rect">
            <a:avLst/>
          </a:prstGeom>
        </p:spPr>
      </p:pic>
    </p:spTree>
    <p:extLst>
      <p:ext uri="{BB962C8B-B14F-4D97-AF65-F5344CB8AC3E}">
        <p14:creationId xmlns:p14="http://schemas.microsoft.com/office/powerpoint/2010/main" val="3894338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514F2-9973-9F36-6661-74D5A9D18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D3AE1-6668-017E-FD47-6BC7FA325C57}"/>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C448BE8C-EC09-DAC7-082A-8C1A3D2AEA3A}"/>
              </a:ext>
            </a:extLst>
          </p:cNvPr>
          <p:cNvSpPr>
            <a:spLocks noGrp="1"/>
          </p:cNvSpPr>
          <p:nvPr>
            <p:ph sz="half" idx="1"/>
          </p:nvPr>
        </p:nvSpPr>
        <p:spPr>
          <a:xfrm>
            <a:off x="6814492" y="1628800"/>
            <a:ext cx="5078677" cy="4465320"/>
          </a:xfrm>
        </p:spPr>
        <p:txBody>
          <a:bodyPr>
            <a:normAutofit/>
          </a:bodyPr>
          <a:lstStyle/>
          <a:p>
            <a:r>
              <a:rPr lang="hr-HR" sz="2400" dirty="0"/>
              <a:t>Na slici možemo primjetiti da repovi zmija nisu neprekidni, već se periodično kroz rundu stvaraju rupe u njima koje druge zmije mogu iskoristiti za prolazak kroz njihov rep</a:t>
            </a:r>
          </a:p>
          <a:p>
            <a:r>
              <a:rPr lang="hr-HR" sz="2400" dirty="0"/>
              <a:t>To je moguće zato što kolizija zmija funkcionira tako da se zmija smatra „živom”, te samim time da se kreće dalje, dok god joj glava ide kroz crne piksele ploče, a ako naiđe na neku drugu boju(bilo to ona sama, druga zmija ili rub) umire</a:t>
            </a:r>
          </a:p>
        </p:txBody>
      </p:sp>
      <p:pic>
        <p:nvPicPr>
          <p:cNvPr id="4" name="Picture 3">
            <a:extLst>
              <a:ext uri="{FF2B5EF4-FFF2-40B4-BE49-F238E27FC236}">
                <a16:creationId xmlns:a16="http://schemas.microsoft.com/office/drawing/2014/main" id="{A7DB8AB7-AF42-3124-876A-ECAFEA04AE27}"/>
              </a:ext>
            </a:extLst>
          </p:cNvPr>
          <p:cNvPicPr>
            <a:picLocks noChangeAspect="1"/>
          </p:cNvPicPr>
          <p:nvPr/>
        </p:nvPicPr>
        <p:blipFill>
          <a:blip r:embed="rId2"/>
          <a:stretch>
            <a:fillRect/>
          </a:stretch>
        </p:blipFill>
        <p:spPr>
          <a:xfrm>
            <a:off x="333772" y="1844824"/>
            <a:ext cx="6152326" cy="3561581"/>
          </a:xfrm>
          <a:prstGeom prst="rect">
            <a:avLst/>
          </a:prstGeom>
        </p:spPr>
      </p:pic>
      <p:sp>
        <p:nvSpPr>
          <p:cNvPr id="5" name="Rectangle: Rounded Corners 4">
            <a:extLst>
              <a:ext uri="{FF2B5EF4-FFF2-40B4-BE49-F238E27FC236}">
                <a16:creationId xmlns:a16="http://schemas.microsoft.com/office/drawing/2014/main" id="{F6C54D4A-BCDC-B9C0-07B5-3DCEE2A6A3F1}"/>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46057D48-4F2B-0400-860C-DD5A68C2D3FC}"/>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8F6BDBFF-4483-0C11-EBD8-5C3D1B3AD8F2}"/>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74481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03573-FCA7-9145-F6E5-2D43BF22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84AB2-1D48-B013-5C2B-02F012D2D19F}"/>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B45CC1DB-7402-934C-059A-5654221B8B76}"/>
              </a:ext>
            </a:extLst>
          </p:cNvPr>
          <p:cNvSpPr>
            <a:spLocks noGrp="1"/>
          </p:cNvSpPr>
          <p:nvPr>
            <p:ph sz="half" idx="1"/>
          </p:nvPr>
        </p:nvSpPr>
        <p:spPr>
          <a:xfrm>
            <a:off x="6814492" y="1628800"/>
            <a:ext cx="5078677" cy="4465320"/>
          </a:xfrm>
        </p:spPr>
        <p:txBody>
          <a:bodyPr>
            <a:normAutofit/>
          </a:bodyPr>
          <a:lstStyle/>
          <a:p>
            <a:r>
              <a:rPr lang="hr-HR" sz="2400" dirty="0"/>
              <a:t>Prilikom pokretanja sljedeće runde ploča se počisti te se zmije postave na nove nasumične pozicije na ploči</a:t>
            </a:r>
          </a:p>
          <a:p>
            <a:r>
              <a:rPr lang="hr-HR" sz="2400" dirty="0"/>
              <a:t>Runda se ponovno pokreće pritiskom tipke SPACE</a:t>
            </a:r>
          </a:p>
        </p:txBody>
      </p:sp>
      <p:sp>
        <p:nvSpPr>
          <p:cNvPr id="5" name="Rectangle: Rounded Corners 4">
            <a:extLst>
              <a:ext uri="{FF2B5EF4-FFF2-40B4-BE49-F238E27FC236}">
                <a16:creationId xmlns:a16="http://schemas.microsoft.com/office/drawing/2014/main" id="{9F5F7F64-DCAA-B0B7-188F-59EE9726074F}"/>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F59810A5-FD3B-80EF-B067-73BA35C09C30}"/>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FFDCA160-FC3E-07E1-D146-38B2D5CB5DC4}"/>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9" name="Picture 8">
            <a:extLst>
              <a:ext uri="{FF2B5EF4-FFF2-40B4-BE49-F238E27FC236}">
                <a16:creationId xmlns:a16="http://schemas.microsoft.com/office/drawing/2014/main" id="{EFD2B417-0D4F-1E8A-BB56-982162B7FAA3}"/>
              </a:ext>
            </a:extLst>
          </p:cNvPr>
          <p:cNvPicPr>
            <a:picLocks noChangeAspect="1"/>
          </p:cNvPicPr>
          <p:nvPr/>
        </p:nvPicPr>
        <p:blipFill>
          <a:blip r:embed="rId2"/>
          <a:stretch>
            <a:fillRect/>
          </a:stretch>
        </p:blipFill>
        <p:spPr>
          <a:xfrm>
            <a:off x="333772" y="1844824"/>
            <a:ext cx="6152326" cy="3532303"/>
          </a:xfrm>
          <a:prstGeom prst="rect">
            <a:avLst/>
          </a:prstGeom>
        </p:spPr>
      </p:pic>
    </p:spTree>
    <p:extLst>
      <p:ext uri="{BB962C8B-B14F-4D97-AF65-F5344CB8AC3E}">
        <p14:creationId xmlns:p14="http://schemas.microsoft.com/office/powerpoint/2010/main" val="3816388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1F6A-F11D-2C1F-D0F5-334F6F2F6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54ED7-1534-F75F-AB62-BD9C09530A4C}"/>
              </a:ext>
            </a:extLst>
          </p:cNvPr>
          <p:cNvSpPr>
            <a:spLocks noGrp="1"/>
          </p:cNvSpPr>
          <p:nvPr>
            <p:ph type="title"/>
          </p:nvPr>
        </p:nvSpPr>
        <p:spPr>
          <a:xfrm>
            <a:off x="1218883" y="274637"/>
            <a:ext cx="10360501" cy="489243"/>
          </a:xfrm>
        </p:spPr>
        <p:txBody>
          <a:bodyPr anchor="b">
            <a:normAutofit fontScale="90000"/>
          </a:bodyPr>
          <a:lstStyle/>
          <a:p>
            <a:r>
              <a:rPr lang="hr-HR" i="1" dirty="0"/>
              <a:t>Power-ups</a:t>
            </a:r>
            <a:endParaRPr lang="en-US" i="1" dirty="0"/>
          </a:p>
        </p:txBody>
      </p:sp>
      <p:sp>
        <p:nvSpPr>
          <p:cNvPr id="3" name="Content Placeholder 2">
            <a:extLst>
              <a:ext uri="{FF2B5EF4-FFF2-40B4-BE49-F238E27FC236}">
                <a16:creationId xmlns:a16="http://schemas.microsoft.com/office/drawing/2014/main" id="{6A414918-DA60-252D-AF62-6A87C7530F0D}"/>
              </a:ext>
            </a:extLst>
          </p:cNvPr>
          <p:cNvSpPr>
            <a:spLocks noGrp="1"/>
          </p:cNvSpPr>
          <p:nvPr>
            <p:ph sz="half" idx="1"/>
          </p:nvPr>
        </p:nvSpPr>
        <p:spPr>
          <a:xfrm>
            <a:off x="1125860" y="1124744"/>
            <a:ext cx="10767309" cy="4465320"/>
          </a:xfrm>
        </p:spPr>
        <p:txBody>
          <a:bodyPr>
            <a:normAutofit/>
          </a:bodyPr>
          <a:lstStyle/>
          <a:p>
            <a:r>
              <a:rPr lang="hr-HR" sz="2400" dirty="0"/>
              <a:t>Kuglice koje se periodično pojavljuju nasumično na ekranu te zmijama koje ih sakupe ili suparničkim zmijama daju trenutne ili privremene moći i efekte</a:t>
            </a:r>
          </a:p>
          <a:p>
            <a:r>
              <a:rPr lang="hr-HR" sz="2400" dirty="0"/>
              <a:t>Postoje tri vrste power-upa: neutralni(plava pozadina te utječu na sve zmije), pozitivni(zelena pozadina te utječu samo na zmiju koja ih sakupi) i negativni(crvena pozadina te utječu na sve suparničke zmije) </a:t>
            </a:r>
          </a:p>
        </p:txBody>
      </p:sp>
      <p:pic>
        <p:nvPicPr>
          <p:cNvPr id="11" name="Picture 10">
            <a:extLst>
              <a:ext uri="{FF2B5EF4-FFF2-40B4-BE49-F238E27FC236}">
                <a16:creationId xmlns:a16="http://schemas.microsoft.com/office/drawing/2014/main" id="{AA812AAD-749A-C3BF-81F4-98080A3B0A47}"/>
              </a:ext>
            </a:extLst>
          </p:cNvPr>
          <p:cNvPicPr>
            <a:picLocks noChangeAspect="1"/>
          </p:cNvPicPr>
          <p:nvPr/>
        </p:nvPicPr>
        <p:blipFill>
          <a:blip r:embed="rId2"/>
          <a:stretch>
            <a:fillRect/>
          </a:stretch>
        </p:blipFill>
        <p:spPr>
          <a:xfrm>
            <a:off x="3406876" y="3357404"/>
            <a:ext cx="5375072" cy="3079771"/>
          </a:xfrm>
          <a:prstGeom prst="rect">
            <a:avLst/>
          </a:prstGeom>
        </p:spPr>
      </p:pic>
      <p:sp>
        <p:nvSpPr>
          <p:cNvPr id="12" name="Rectangle: Rounded Corners 11">
            <a:extLst>
              <a:ext uri="{FF2B5EF4-FFF2-40B4-BE49-F238E27FC236}">
                <a16:creationId xmlns:a16="http://schemas.microsoft.com/office/drawing/2014/main" id="{D56CD32E-B39E-D18C-BD09-FC15E2E5E34D}"/>
              </a:ext>
            </a:extLst>
          </p:cNvPr>
          <p:cNvSpPr/>
          <p:nvPr/>
        </p:nvSpPr>
        <p:spPr>
          <a:xfrm>
            <a:off x="3934172" y="5157192"/>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Rounded Corners 12">
            <a:extLst>
              <a:ext uri="{FF2B5EF4-FFF2-40B4-BE49-F238E27FC236}">
                <a16:creationId xmlns:a16="http://schemas.microsoft.com/office/drawing/2014/main" id="{04F98CDF-1856-0E95-44C4-5EE2620BF421}"/>
              </a:ext>
            </a:extLst>
          </p:cNvPr>
          <p:cNvSpPr/>
          <p:nvPr/>
        </p:nvSpPr>
        <p:spPr>
          <a:xfrm>
            <a:off x="6506934" y="5291441"/>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060893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A92EF-4F95-32FC-FFC5-CAD3911B8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62D58-F039-8D2D-FAC7-026D1BFF72F9}"/>
              </a:ext>
            </a:extLst>
          </p:cNvPr>
          <p:cNvSpPr>
            <a:spLocks noGrp="1"/>
          </p:cNvSpPr>
          <p:nvPr>
            <p:ph type="title"/>
          </p:nvPr>
        </p:nvSpPr>
        <p:spPr>
          <a:xfrm>
            <a:off x="1218883" y="274637"/>
            <a:ext cx="10360501" cy="489243"/>
          </a:xfrm>
        </p:spPr>
        <p:txBody>
          <a:bodyPr anchor="b">
            <a:normAutofit fontScale="90000"/>
          </a:bodyPr>
          <a:lstStyle/>
          <a:p>
            <a:r>
              <a:rPr lang="hr-HR" dirty="0"/>
              <a:t>Tipovi </a:t>
            </a:r>
            <a:r>
              <a:rPr lang="hr-HR" i="1" dirty="0"/>
              <a:t>Power-upa</a:t>
            </a:r>
            <a:endParaRPr lang="en-US" i="1" dirty="0"/>
          </a:p>
        </p:txBody>
      </p:sp>
      <p:pic>
        <p:nvPicPr>
          <p:cNvPr id="5" name="Content Placeholder 4">
            <a:extLst>
              <a:ext uri="{FF2B5EF4-FFF2-40B4-BE49-F238E27FC236}">
                <a16:creationId xmlns:a16="http://schemas.microsoft.com/office/drawing/2014/main" id="{C838EF10-17B0-9B99-395A-F5DFBD5CC8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7044" y="1174726"/>
            <a:ext cx="512676" cy="512676"/>
          </a:xfrm>
        </p:spPr>
      </p:pic>
      <p:pic>
        <p:nvPicPr>
          <p:cNvPr id="7" name="Picture 6">
            <a:extLst>
              <a:ext uri="{FF2B5EF4-FFF2-40B4-BE49-F238E27FC236}">
                <a16:creationId xmlns:a16="http://schemas.microsoft.com/office/drawing/2014/main" id="{C4155031-0706-DDD6-F486-B31E4659D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086" y="2925259"/>
            <a:ext cx="512676" cy="512676"/>
          </a:xfrm>
          <a:prstGeom prst="rect">
            <a:avLst/>
          </a:prstGeom>
        </p:spPr>
      </p:pic>
      <p:pic>
        <p:nvPicPr>
          <p:cNvPr id="12" name="Picture 11">
            <a:extLst>
              <a:ext uri="{FF2B5EF4-FFF2-40B4-BE49-F238E27FC236}">
                <a16:creationId xmlns:a16="http://schemas.microsoft.com/office/drawing/2014/main" id="{7CF7FFC8-3543-56F7-D449-7E322B22D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504" y="3505195"/>
            <a:ext cx="512676" cy="512676"/>
          </a:xfrm>
          <a:prstGeom prst="rect">
            <a:avLst/>
          </a:prstGeom>
        </p:spPr>
      </p:pic>
      <p:pic>
        <p:nvPicPr>
          <p:cNvPr id="14" name="Picture 13">
            <a:extLst>
              <a:ext uri="{FF2B5EF4-FFF2-40B4-BE49-F238E27FC236}">
                <a16:creationId xmlns:a16="http://schemas.microsoft.com/office/drawing/2014/main" id="{8BDD03C8-A08C-1E11-6E32-6975D5124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086" y="4851250"/>
            <a:ext cx="512676" cy="512676"/>
          </a:xfrm>
          <a:prstGeom prst="rect">
            <a:avLst/>
          </a:prstGeom>
        </p:spPr>
      </p:pic>
      <p:pic>
        <p:nvPicPr>
          <p:cNvPr id="16" name="Picture 15">
            <a:extLst>
              <a:ext uri="{FF2B5EF4-FFF2-40B4-BE49-F238E27FC236}">
                <a16:creationId xmlns:a16="http://schemas.microsoft.com/office/drawing/2014/main" id="{3B4DED8C-3C9E-8E5D-C34E-02A69F263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4086" y="4271314"/>
            <a:ext cx="512676" cy="512676"/>
          </a:xfrm>
          <a:prstGeom prst="rect">
            <a:avLst/>
          </a:prstGeom>
        </p:spPr>
      </p:pic>
      <p:pic>
        <p:nvPicPr>
          <p:cNvPr id="18" name="Picture 17">
            <a:extLst>
              <a:ext uri="{FF2B5EF4-FFF2-40B4-BE49-F238E27FC236}">
                <a16:creationId xmlns:a16="http://schemas.microsoft.com/office/drawing/2014/main" id="{9239C443-FFEA-C471-7355-C2C9CB9E8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4669" y="2150943"/>
            <a:ext cx="512676" cy="512676"/>
          </a:xfrm>
          <a:prstGeom prst="rect">
            <a:avLst/>
          </a:prstGeom>
        </p:spPr>
      </p:pic>
      <p:sp>
        <p:nvSpPr>
          <p:cNvPr id="19" name="Content Placeholder 2">
            <a:extLst>
              <a:ext uri="{FF2B5EF4-FFF2-40B4-BE49-F238E27FC236}">
                <a16:creationId xmlns:a16="http://schemas.microsoft.com/office/drawing/2014/main" id="{26A06CB2-33F8-6D3A-7E34-9A92066DF3A5}"/>
              </a:ext>
            </a:extLst>
          </p:cNvPr>
          <p:cNvSpPr txBox="1">
            <a:spLocks/>
          </p:cNvSpPr>
          <p:nvPr/>
        </p:nvSpPr>
        <p:spPr>
          <a:xfrm>
            <a:off x="2061964" y="1268760"/>
            <a:ext cx="9831205" cy="4321304"/>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hr-HR" sz="2400" i="1" dirty="0"/>
              <a:t>Makni granice</a:t>
            </a:r>
            <a:r>
              <a:rPr lang="hr-HR" sz="2400" dirty="0"/>
              <a:t> – izbriše se plavi rub ekrana te sada sve zmije više ne umiru zabijenjem u njega već se nastave kretati na suprotnoj strani ploče(ako se zabiju u desni zid, „izađu” iz lijevog zida sačuvavši kut gibanja)</a:t>
            </a:r>
          </a:p>
          <a:p>
            <a:r>
              <a:rPr lang="hr-HR" sz="2400" i="1" dirty="0"/>
              <a:t>Izbriši ploču </a:t>
            </a:r>
            <a:r>
              <a:rPr lang="hr-HR" sz="2400" dirty="0"/>
              <a:t>– izbrišu se svi repovi zmija sa ploče te se pritom zmije ne prestaju kretat već nastave od mjesta brisanja stvarati novi trag</a:t>
            </a:r>
            <a:endParaRPr lang="hr-HR" sz="2400" i="1" dirty="0"/>
          </a:p>
          <a:p>
            <a:r>
              <a:rPr lang="hr-HR" sz="2400" i="1" dirty="0"/>
              <a:t>Usporavanje</a:t>
            </a:r>
            <a:r>
              <a:rPr lang="hr-HR" sz="2400" dirty="0"/>
              <a:t> -  uspori kretanje zmije koja ga je skupila</a:t>
            </a:r>
          </a:p>
          <a:p>
            <a:r>
              <a:rPr lang="hr-HR" sz="2400" i="1" dirty="0"/>
              <a:t>Udebljavanje</a:t>
            </a:r>
            <a:r>
              <a:rPr lang="hr-HR" sz="2400" dirty="0"/>
              <a:t> – podeblja rep zmije koja ga je sakupila čime se povećava šansa da se druge zmije, ili ona sama, zabiju u njega </a:t>
            </a:r>
          </a:p>
          <a:p>
            <a:r>
              <a:rPr lang="hr-HR" sz="2400" i="1" dirty="0"/>
              <a:t>Ubrzanje</a:t>
            </a:r>
            <a:r>
              <a:rPr lang="hr-HR" sz="2400" dirty="0"/>
              <a:t> -  ubrza kretanje zmije koja ga je skupila</a:t>
            </a:r>
          </a:p>
          <a:p>
            <a:r>
              <a:rPr lang="hr-HR" sz="2400" i="1" dirty="0"/>
              <a:t>Ubrzanje drugih</a:t>
            </a:r>
            <a:r>
              <a:rPr lang="hr-HR" sz="2400" dirty="0"/>
              <a:t> -  ubrza kretanje svih drugih zmija</a:t>
            </a:r>
          </a:p>
          <a:p>
            <a:endParaRPr lang="hr-HR" sz="2400" i="1" dirty="0"/>
          </a:p>
        </p:txBody>
      </p:sp>
    </p:spTree>
    <p:extLst>
      <p:ext uri="{BB962C8B-B14F-4D97-AF65-F5344CB8AC3E}">
        <p14:creationId xmlns:p14="http://schemas.microsoft.com/office/powerpoint/2010/main" val="3401156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4B79-1CE4-972B-7FD4-FF4F4EDD38B2}"/>
              </a:ext>
            </a:extLst>
          </p:cNvPr>
          <p:cNvSpPr>
            <a:spLocks noGrp="1"/>
          </p:cNvSpPr>
          <p:nvPr>
            <p:ph type="title"/>
          </p:nvPr>
        </p:nvSpPr>
        <p:spPr>
          <a:xfrm>
            <a:off x="1251511" y="2348880"/>
            <a:ext cx="3114710" cy="1223963"/>
          </a:xfrm>
        </p:spPr>
        <p:txBody>
          <a:bodyPr/>
          <a:lstStyle/>
          <a:p>
            <a:r>
              <a:rPr lang="hr-HR" dirty="0"/>
              <a:t>Opis igre</a:t>
            </a:r>
            <a:endParaRPr lang="en-US" dirty="0"/>
          </a:p>
        </p:txBody>
      </p:sp>
      <p:pic>
        <p:nvPicPr>
          <p:cNvPr id="7" name="Picture 6">
            <a:extLst>
              <a:ext uri="{FF2B5EF4-FFF2-40B4-BE49-F238E27FC236}">
                <a16:creationId xmlns:a16="http://schemas.microsoft.com/office/drawing/2014/main" id="{53C32E1B-8AEB-CACE-32DB-EE0548C78C33}"/>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322878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576C7-D32F-E9A7-B8CF-2406BB2B5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290A9-66CB-F891-1765-F6416F2006F1}"/>
              </a:ext>
            </a:extLst>
          </p:cNvPr>
          <p:cNvSpPr>
            <a:spLocks noGrp="1"/>
          </p:cNvSpPr>
          <p:nvPr>
            <p:ph type="title"/>
          </p:nvPr>
        </p:nvSpPr>
        <p:spPr>
          <a:xfrm>
            <a:off x="1218883" y="274637"/>
            <a:ext cx="10360501" cy="1223963"/>
          </a:xfrm>
        </p:spPr>
        <p:txBody>
          <a:bodyPr anchor="b">
            <a:normAutofit/>
          </a:bodyPr>
          <a:lstStyle/>
          <a:p>
            <a:r>
              <a:rPr lang="hr-HR" dirty="0"/>
              <a:t>Primjer power-upa </a:t>
            </a:r>
            <a:r>
              <a:rPr lang="hr-HR" i="1" dirty="0"/>
              <a:t>makni granice</a:t>
            </a:r>
            <a:endParaRPr lang="en-US" i="1" dirty="0"/>
          </a:p>
        </p:txBody>
      </p:sp>
      <p:pic>
        <p:nvPicPr>
          <p:cNvPr id="10" name="Picture 9">
            <a:extLst>
              <a:ext uri="{FF2B5EF4-FFF2-40B4-BE49-F238E27FC236}">
                <a16:creationId xmlns:a16="http://schemas.microsoft.com/office/drawing/2014/main" id="{189D8B33-4FCB-C847-60F8-745467E4D1B6}"/>
              </a:ext>
            </a:extLst>
          </p:cNvPr>
          <p:cNvPicPr>
            <a:picLocks noChangeAspect="1"/>
          </p:cNvPicPr>
          <p:nvPr/>
        </p:nvPicPr>
        <p:blipFill>
          <a:blip r:embed="rId2"/>
          <a:stretch>
            <a:fillRect/>
          </a:stretch>
        </p:blipFill>
        <p:spPr>
          <a:xfrm>
            <a:off x="2501952" y="1701797"/>
            <a:ext cx="7794363" cy="4462272"/>
          </a:xfrm>
          <a:prstGeom prst="rect">
            <a:avLst/>
          </a:prstGeom>
          <a:noFill/>
        </p:spPr>
      </p:pic>
    </p:spTree>
    <p:extLst>
      <p:ext uri="{BB962C8B-B14F-4D97-AF65-F5344CB8AC3E}">
        <p14:creationId xmlns:p14="http://schemas.microsoft.com/office/powerpoint/2010/main" val="1421430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242-B8E5-A1B1-B799-C4EC2CBB7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44C1B-8865-FB33-AC31-4127BBD89BB1}"/>
              </a:ext>
            </a:extLst>
          </p:cNvPr>
          <p:cNvSpPr>
            <a:spLocks noGrp="1"/>
          </p:cNvSpPr>
          <p:nvPr>
            <p:ph type="title"/>
          </p:nvPr>
        </p:nvSpPr>
        <p:spPr>
          <a:xfrm>
            <a:off x="1218883" y="274637"/>
            <a:ext cx="10360501" cy="1223963"/>
          </a:xfrm>
        </p:spPr>
        <p:txBody>
          <a:bodyPr anchor="b">
            <a:normAutofit/>
          </a:bodyPr>
          <a:lstStyle/>
          <a:p>
            <a:r>
              <a:rPr lang="hr-HR" i="1" dirty="0"/>
              <a:t>Kraj igre</a:t>
            </a:r>
            <a:endParaRPr lang="en-US" i="1" dirty="0"/>
          </a:p>
        </p:txBody>
      </p:sp>
      <p:sp>
        <p:nvSpPr>
          <p:cNvPr id="3" name="Content Placeholder 2">
            <a:extLst>
              <a:ext uri="{FF2B5EF4-FFF2-40B4-BE49-F238E27FC236}">
                <a16:creationId xmlns:a16="http://schemas.microsoft.com/office/drawing/2014/main" id="{B9485BA0-A3D2-CA79-A867-24B98A020D03}"/>
              </a:ext>
            </a:extLst>
          </p:cNvPr>
          <p:cNvSpPr>
            <a:spLocks noGrp="1"/>
          </p:cNvSpPr>
          <p:nvPr>
            <p:ph sz="half" idx="1"/>
          </p:nvPr>
        </p:nvSpPr>
        <p:spPr>
          <a:xfrm>
            <a:off x="1218883" y="1706880"/>
            <a:ext cx="6747737" cy="4465320"/>
          </a:xfrm>
        </p:spPr>
        <p:txBody>
          <a:bodyPr>
            <a:normAutofit/>
          </a:bodyPr>
          <a:lstStyle/>
          <a:p>
            <a:r>
              <a:rPr lang="hr-HR" sz="2400" dirty="0"/>
              <a:t>Igra završava kada jedan od igrača dođe do 10 bodova</a:t>
            </a:r>
          </a:p>
          <a:p>
            <a:r>
              <a:rPr lang="hr-HR" sz="2400" dirty="0"/>
              <a:t>Igrač koji je to postigao proglasi se pobjednikom uz priladnu poruku</a:t>
            </a:r>
          </a:p>
          <a:p>
            <a:r>
              <a:rPr lang="hr-HR" sz="2400" dirty="0"/>
              <a:t>Pritiskom gumba OK ili X poruka se zatvori, rezultat se resetira na 0 za sve igrače te igra kreće ispočetka</a:t>
            </a:r>
          </a:p>
          <a:p>
            <a:r>
              <a:rPr lang="hr-HR" sz="2400" dirty="0"/>
              <a:t>Ukoliko igrači žele započeti novu igru sa više/manje igrača ili se samo vratiti na početni ekran to mogu napraviti pritiskom na tipku ESCAPE pri čemu se vrate na Main menu</a:t>
            </a:r>
          </a:p>
        </p:txBody>
      </p:sp>
      <p:pic>
        <p:nvPicPr>
          <p:cNvPr id="5" name="Picture 4">
            <a:extLst>
              <a:ext uri="{FF2B5EF4-FFF2-40B4-BE49-F238E27FC236}">
                <a16:creationId xmlns:a16="http://schemas.microsoft.com/office/drawing/2014/main" id="{3510B48E-E2A2-D6D2-79B8-F74E79B3FB18}"/>
              </a:ext>
            </a:extLst>
          </p:cNvPr>
          <p:cNvPicPr>
            <a:picLocks noChangeAspect="1"/>
          </p:cNvPicPr>
          <p:nvPr/>
        </p:nvPicPr>
        <p:blipFill>
          <a:blip r:embed="rId2"/>
          <a:stretch>
            <a:fillRect/>
          </a:stretch>
        </p:blipFill>
        <p:spPr>
          <a:xfrm>
            <a:off x="8326660" y="2204864"/>
            <a:ext cx="3014456" cy="2946256"/>
          </a:xfrm>
          <a:prstGeom prst="rect">
            <a:avLst/>
          </a:prstGeom>
          <a:noFill/>
        </p:spPr>
      </p:pic>
    </p:spTree>
    <p:extLst>
      <p:ext uri="{BB962C8B-B14F-4D97-AF65-F5344CB8AC3E}">
        <p14:creationId xmlns:p14="http://schemas.microsoft.com/office/powerpoint/2010/main" val="1590026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2AB-F6A6-4E5F-F7F7-E25CE8B5FEFF}"/>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28BE9DD3-041F-9F33-3357-897F78F8AE09}"/>
              </a:ext>
            </a:extLst>
          </p:cNvPr>
          <p:cNvSpPr>
            <a:spLocks noGrp="1"/>
          </p:cNvSpPr>
          <p:nvPr>
            <p:ph sz="half" idx="1"/>
          </p:nvPr>
        </p:nvSpPr>
        <p:spPr>
          <a:xfrm>
            <a:off x="1218883" y="1706880"/>
            <a:ext cx="5078677" cy="4465320"/>
          </a:xfrm>
        </p:spPr>
        <p:txBody>
          <a:bodyPr>
            <a:normAutofit/>
          </a:bodyPr>
          <a:lstStyle/>
          <a:p>
            <a:r>
              <a:rPr lang="hr-HR" dirty="0"/>
              <a:t>Aplikaciju smo razvili koristeći Windows forms u Visual Studiu 2022 te smo ju podijelili u dva projekta</a:t>
            </a:r>
          </a:p>
        </p:txBody>
      </p:sp>
      <p:pic>
        <p:nvPicPr>
          <p:cNvPr id="6" name="Picture 5">
            <a:extLst>
              <a:ext uri="{FF2B5EF4-FFF2-40B4-BE49-F238E27FC236}">
                <a16:creationId xmlns:a16="http://schemas.microsoft.com/office/drawing/2014/main" id="{C730E775-1DF3-67A5-B790-713485E57F22}"/>
              </a:ext>
            </a:extLst>
          </p:cNvPr>
          <p:cNvPicPr>
            <a:picLocks noChangeAspect="1"/>
          </p:cNvPicPr>
          <p:nvPr/>
        </p:nvPicPr>
        <p:blipFill>
          <a:blip r:embed="rId2"/>
          <a:srcRect b="9046"/>
          <a:stretch/>
        </p:blipFill>
        <p:spPr>
          <a:xfrm>
            <a:off x="6500707" y="1706880"/>
            <a:ext cx="5078677" cy="4465320"/>
          </a:xfrm>
          <a:prstGeom prst="rect">
            <a:avLst/>
          </a:prstGeom>
          <a:noFill/>
        </p:spPr>
      </p:pic>
    </p:spTree>
    <p:extLst>
      <p:ext uri="{BB962C8B-B14F-4D97-AF65-F5344CB8AC3E}">
        <p14:creationId xmlns:p14="http://schemas.microsoft.com/office/powerpoint/2010/main" val="8407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EECC-F92C-8872-3A8C-122338659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A47C6-003D-EAF4-0E8F-94521301897D}"/>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B60807CB-4BDA-21FB-B9D4-14E4B8CFF922}"/>
              </a:ext>
            </a:extLst>
          </p:cNvPr>
          <p:cNvSpPr>
            <a:spLocks noGrp="1"/>
          </p:cNvSpPr>
          <p:nvPr>
            <p:ph sz="half" idx="1"/>
          </p:nvPr>
        </p:nvSpPr>
        <p:spPr>
          <a:xfrm>
            <a:off x="1218883" y="1706880"/>
            <a:ext cx="5078677" cy="4465320"/>
          </a:xfrm>
        </p:spPr>
        <p:txBody>
          <a:bodyPr>
            <a:normAutofit/>
          </a:bodyPr>
          <a:lstStyle/>
          <a:p>
            <a:r>
              <a:rPr lang="hr-HR" sz="2800" dirty="0"/>
              <a:t>Form1.cs je glavni projekt koji sadržava temeljnu logiku aplikacije, prikaz start menu-a, ploče igre i tablice rezultata</a:t>
            </a:r>
          </a:p>
          <a:p>
            <a:r>
              <a:rPr lang="hr-HR" dirty="0"/>
              <a:t>Game.cs je projekt koji sadrži samu funkciju igre te sve o čemu funkcija mora brinuti tijekom igre(pravila kretanja zmija, pravila sudaranja, power-upove itd.)</a:t>
            </a:r>
          </a:p>
        </p:txBody>
      </p:sp>
      <p:pic>
        <p:nvPicPr>
          <p:cNvPr id="6" name="Picture 5">
            <a:extLst>
              <a:ext uri="{FF2B5EF4-FFF2-40B4-BE49-F238E27FC236}">
                <a16:creationId xmlns:a16="http://schemas.microsoft.com/office/drawing/2014/main" id="{6C3C9B69-84AA-19A2-015C-9CB2BE97655B}"/>
              </a:ext>
            </a:extLst>
          </p:cNvPr>
          <p:cNvPicPr>
            <a:picLocks noChangeAspect="1"/>
          </p:cNvPicPr>
          <p:nvPr/>
        </p:nvPicPr>
        <p:blipFill>
          <a:blip r:embed="rId2"/>
          <a:srcRect b="9046"/>
          <a:stretch/>
        </p:blipFill>
        <p:spPr>
          <a:xfrm>
            <a:off x="6500707" y="1706880"/>
            <a:ext cx="5078677" cy="4465320"/>
          </a:xfrm>
          <a:prstGeom prst="rect">
            <a:avLst/>
          </a:prstGeom>
          <a:noFill/>
        </p:spPr>
      </p:pic>
    </p:spTree>
    <p:extLst>
      <p:ext uri="{BB962C8B-B14F-4D97-AF65-F5344CB8AC3E}">
        <p14:creationId xmlns:p14="http://schemas.microsoft.com/office/powerpoint/2010/main" val="214480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93A0-58F6-2865-269F-0A77E61D41A9}"/>
              </a:ext>
            </a:extLst>
          </p:cNvPr>
          <p:cNvSpPr>
            <a:spLocks noGrp="1"/>
          </p:cNvSpPr>
          <p:nvPr>
            <p:ph type="title"/>
          </p:nvPr>
        </p:nvSpPr>
        <p:spPr>
          <a:xfrm>
            <a:off x="1218883" y="274637"/>
            <a:ext cx="10360501" cy="6034683"/>
          </a:xfrm>
        </p:spPr>
        <p:txBody>
          <a:bodyPr anchor="ctr"/>
          <a:lstStyle/>
          <a:p>
            <a:pPr algn="ctr"/>
            <a:r>
              <a:rPr lang="hr-HR" dirty="0"/>
              <a:t>HVALA NA PAŽNJI!</a:t>
            </a:r>
            <a:endParaRPr lang="en-US" dirty="0"/>
          </a:p>
        </p:txBody>
      </p:sp>
    </p:spTree>
    <p:extLst>
      <p:ext uri="{BB962C8B-B14F-4D97-AF65-F5344CB8AC3E}">
        <p14:creationId xmlns:p14="http://schemas.microsoft.com/office/powerpoint/2010/main" val="267668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p:cNvSpPr>
            <a:spLocks noGrp="1"/>
          </p:cNvSpPr>
          <p:nvPr>
            <p:ph sz="half" idx="1"/>
          </p:nvPr>
        </p:nvSpPr>
        <p:spPr>
          <a:xfrm>
            <a:off x="1218883" y="1706880"/>
            <a:ext cx="5078677" cy="4465320"/>
          </a:xfrm>
        </p:spPr>
        <p:txBody>
          <a:bodyPr>
            <a:normAutofit/>
          </a:bodyPr>
          <a:lstStyle/>
          <a:p>
            <a:r>
              <a:rPr lang="hr-HR" sz="2400" dirty="0"/>
              <a:t>Poznata još po nazivu Achtung die Kurve(možete ju isprobati na </a:t>
            </a:r>
            <a:r>
              <a:rPr lang="hr-HR" sz="2400" dirty="0">
                <a:hlinkClick r:id="rId2"/>
              </a:rPr>
              <a:t>https://achtung.life/</a:t>
            </a:r>
            <a:r>
              <a:rPr lang="hr-HR" sz="2400" dirty="0"/>
              <a:t>)</a:t>
            </a:r>
          </a:p>
          <a:p>
            <a:r>
              <a:rPr lang="hr-HR" sz="2400" dirty="0"/>
              <a:t>Neki oblik </a:t>
            </a:r>
            <a:r>
              <a:rPr lang="hr-HR" sz="2400" i="1" dirty="0"/>
              <a:t>multiplayer </a:t>
            </a:r>
            <a:r>
              <a:rPr lang="hr-HR" sz="2400" dirty="0"/>
              <a:t>zmije</a:t>
            </a:r>
          </a:p>
          <a:p>
            <a:r>
              <a:rPr lang="hr-HR" sz="2400" dirty="0"/>
              <a:t>Može ju igrati dvoje ili više igrača, te svaki upravlja glavom svoje zmijom pomoću dvije tipke(lijevo-desno)</a:t>
            </a:r>
          </a:p>
          <a:p>
            <a:r>
              <a:rPr lang="hr-HR" sz="2400" dirty="0"/>
              <a:t>Zmije cijelo vrijeme idu naprijed i ostavljaju trag iza sebe(koji inače ostaje do kraja igre)</a:t>
            </a:r>
            <a:endParaRPr lang="en-US" sz="2400" dirty="0"/>
          </a:p>
        </p:txBody>
      </p:sp>
      <p:pic>
        <p:nvPicPr>
          <p:cNvPr id="3" name="Picture 2">
            <a:extLst>
              <a:ext uri="{FF2B5EF4-FFF2-40B4-BE49-F238E27FC236}">
                <a16:creationId xmlns:a16="http://schemas.microsoft.com/office/drawing/2014/main" id="{84E80396-9596-DBAD-E240-5BC383C32607}"/>
              </a:ext>
            </a:extLst>
          </p:cNvPr>
          <p:cNvPicPr>
            <a:picLocks noChangeAspect="1"/>
          </p:cNvPicPr>
          <p:nvPr/>
        </p:nvPicPr>
        <p:blipFill>
          <a:blip r:embed="rId3"/>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C26AE-CB8C-51F0-72AE-26B6704B976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51B469F-ADE9-C58E-EA62-7CD9216392B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48968876-FA97-92B0-0AE2-046A5281F83F}"/>
              </a:ext>
            </a:extLst>
          </p:cNvPr>
          <p:cNvSpPr>
            <a:spLocks noGrp="1"/>
          </p:cNvSpPr>
          <p:nvPr>
            <p:ph sz="half" idx="1"/>
          </p:nvPr>
        </p:nvSpPr>
        <p:spPr>
          <a:xfrm>
            <a:off x="1218883" y="1706880"/>
            <a:ext cx="5078677" cy="4465320"/>
          </a:xfrm>
        </p:spPr>
        <p:txBody>
          <a:bodyPr>
            <a:normAutofit lnSpcReduction="10000"/>
          </a:bodyPr>
          <a:lstStyle/>
          <a:p>
            <a:r>
              <a:rPr lang="hr-HR" sz="2400" dirty="0"/>
              <a:t>Ukoliko se zmija od igrača zabije u nečiji trag(svoj ili tuđi) ili rub ekrana tada umire</a:t>
            </a:r>
          </a:p>
          <a:p>
            <a:r>
              <a:rPr lang="hr-HR" sz="2400" dirty="0"/>
              <a:t>Pobjeđuje igrač koji je najduže preživio te on osvaja bod</a:t>
            </a:r>
          </a:p>
          <a:p>
            <a:r>
              <a:rPr lang="hr-HR" sz="2400" dirty="0"/>
              <a:t>Igra završava kada neki igrač sakupi 10 bodova</a:t>
            </a:r>
          </a:p>
          <a:p>
            <a:r>
              <a:rPr lang="hr-HR" sz="2400" dirty="0"/>
              <a:t>Postoje i posebne kuglice koje se stvaraju periodično te koje zmija može skupiti i dobiti neki od mogućih efekata: ubrzavanje zmije, brisanje svih tragova itd.</a:t>
            </a:r>
            <a:endParaRPr lang="en-US" sz="2400" dirty="0"/>
          </a:p>
        </p:txBody>
      </p:sp>
      <p:pic>
        <p:nvPicPr>
          <p:cNvPr id="3" name="Picture 2">
            <a:extLst>
              <a:ext uri="{FF2B5EF4-FFF2-40B4-BE49-F238E27FC236}">
                <a16:creationId xmlns:a16="http://schemas.microsoft.com/office/drawing/2014/main" id="{BBF472F0-2285-560B-DF97-D5377D4D9BEC}"/>
              </a:ext>
            </a:extLst>
          </p:cNvPr>
          <p:cNvPicPr>
            <a:picLocks noChangeAspect="1"/>
          </p:cNvPicPr>
          <p:nvPr/>
        </p:nvPicPr>
        <p:blipFill>
          <a:blip r:embed="rId2"/>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738395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5CB5E-9F2D-FE07-08E8-11D8EC5FAF2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7116CCFF-439E-3AF7-1889-A8E23A8B664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AD2CC481-4CBD-4400-15F6-1D618C54C268}"/>
              </a:ext>
            </a:extLst>
          </p:cNvPr>
          <p:cNvSpPr>
            <a:spLocks noGrp="1"/>
          </p:cNvSpPr>
          <p:nvPr>
            <p:ph sz="half" idx="1"/>
          </p:nvPr>
        </p:nvSpPr>
        <p:spPr>
          <a:xfrm>
            <a:off x="1320456" y="1584277"/>
            <a:ext cx="9526484" cy="4465320"/>
          </a:xfrm>
        </p:spPr>
        <p:txBody>
          <a:bodyPr>
            <a:normAutofit/>
          </a:bodyPr>
          <a:lstStyle/>
          <a:p>
            <a:r>
              <a:rPr lang="hr-HR" sz="2400" dirty="0"/>
              <a:t>Prije početka igre može se unesti broj igrača, kontrole(lijevo-desno) i ime za svakog pojedinog igrača</a:t>
            </a:r>
            <a:endParaRPr lang="en-US" sz="2400" dirty="0"/>
          </a:p>
        </p:txBody>
      </p:sp>
      <p:pic>
        <p:nvPicPr>
          <p:cNvPr id="4" name="Picture 3">
            <a:extLst>
              <a:ext uri="{FF2B5EF4-FFF2-40B4-BE49-F238E27FC236}">
                <a16:creationId xmlns:a16="http://schemas.microsoft.com/office/drawing/2014/main" id="{DB5A1077-A522-4ADA-30FA-EBBDAD5C7217}"/>
              </a:ext>
            </a:extLst>
          </p:cNvPr>
          <p:cNvPicPr>
            <a:picLocks noChangeAspect="1"/>
          </p:cNvPicPr>
          <p:nvPr/>
        </p:nvPicPr>
        <p:blipFill>
          <a:blip r:embed="rId2"/>
          <a:stretch>
            <a:fillRect/>
          </a:stretch>
        </p:blipFill>
        <p:spPr>
          <a:xfrm>
            <a:off x="1512154" y="2894684"/>
            <a:ext cx="9164516" cy="3233263"/>
          </a:xfrm>
          <a:prstGeom prst="rect">
            <a:avLst/>
          </a:prstGeom>
        </p:spPr>
      </p:pic>
    </p:spTree>
    <p:extLst>
      <p:ext uri="{BB962C8B-B14F-4D97-AF65-F5344CB8AC3E}">
        <p14:creationId xmlns:p14="http://schemas.microsoft.com/office/powerpoint/2010/main" val="2194012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E4F86-94CE-9275-BF7D-C988CC8D1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B5A25-0261-80C8-7617-94E869E35B35}"/>
              </a:ext>
            </a:extLst>
          </p:cNvPr>
          <p:cNvSpPr>
            <a:spLocks noGrp="1"/>
          </p:cNvSpPr>
          <p:nvPr>
            <p:ph type="title"/>
          </p:nvPr>
        </p:nvSpPr>
        <p:spPr>
          <a:xfrm>
            <a:off x="981844" y="2420888"/>
            <a:ext cx="3114710" cy="1223963"/>
          </a:xfrm>
        </p:spPr>
        <p:txBody>
          <a:bodyPr/>
          <a:lstStyle/>
          <a:p>
            <a:r>
              <a:rPr lang="hr-HR" dirty="0"/>
              <a:t>Ideja implementacije</a:t>
            </a:r>
            <a:endParaRPr lang="en-US" dirty="0"/>
          </a:p>
        </p:txBody>
      </p:sp>
      <p:pic>
        <p:nvPicPr>
          <p:cNvPr id="7" name="Picture 6">
            <a:extLst>
              <a:ext uri="{FF2B5EF4-FFF2-40B4-BE49-F238E27FC236}">
                <a16:creationId xmlns:a16="http://schemas.microsoft.com/office/drawing/2014/main" id="{D3B11928-31A5-6076-B6FC-D16EB7B76CCE}"/>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1457423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BC66-C57D-D411-726D-8B96F65BCBF1}"/>
              </a:ext>
            </a:extLst>
          </p:cNvPr>
          <p:cNvSpPr>
            <a:spLocks noGrp="1"/>
          </p:cNvSpPr>
          <p:nvPr>
            <p:ph type="title"/>
          </p:nvPr>
        </p:nvSpPr>
        <p:spPr/>
        <p:txBody>
          <a:bodyPr/>
          <a:lstStyle/>
          <a:p>
            <a:r>
              <a:rPr lang="hr-HR" dirty="0"/>
              <a:t>Podjela na dva dijela</a:t>
            </a:r>
            <a:endParaRPr lang="en-US" dirty="0"/>
          </a:p>
        </p:txBody>
      </p:sp>
      <p:pic>
        <p:nvPicPr>
          <p:cNvPr id="5" name="Picture 4">
            <a:extLst>
              <a:ext uri="{FF2B5EF4-FFF2-40B4-BE49-F238E27FC236}">
                <a16:creationId xmlns:a16="http://schemas.microsoft.com/office/drawing/2014/main" id="{6F85B2D7-F05B-BB7B-55D3-8224AD5C6FB7}"/>
              </a:ext>
            </a:extLst>
          </p:cNvPr>
          <p:cNvPicPr>
            <a:picLocks noChangeAspect="1"/>
          </p:cNvPicPr>
          <p:nvPr/>
        </p:nvPicPr>
        <p:blipFill>
          <a:blip r:embed="rId2"/>
          <a:stretch>
            <a:fillRect/>
          </a:stretch>
        </p:blipFill>
        <p:spPr>
          <a:xfrm>
            <a:off x="3214092" y="1916832"/>
            <a:ext cx="5760640" cy="4320479"/>
          </a:xfrm>
          <a:prstGeom prst="rect">
            <a:avLst/>
          </a:prstGeom>
          <a:noFill/>
        </p:spPr>
      </p:pic>
      <p:sp>
        <p:nvSpPr>
          <p:cNvPr id="9" name="Rectangle 8">
            <a:extLst>
              <a:ext uri="{FF2B5EF4-FFF2-40B4-BE49-F238E27FC236}">
                <a16:creationId xmlns:a16="http://schemas.microsoft.com/office/drawing/2014/main" id="{4944B9A2-C40F-02A0-FE22-C05DD9B42128}"/>
              </a:ext>
            </a:extLst>
          </p:cNvPr>
          <p:cNvSpPr/>
          <p:nvPr/>
        </p:nvSpPr>
        <p:spPr>
          <a:xfrm>
            <a:off x="3214092" y="1916832"/>
            <a:ext cx="432048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a:extLst>
              <a:ext uri="{FF2B5EF4-FFF2-40B4-BE49-F238E27FC236}">
                <a16:creationId xmlns:a16="http://schemas.microsoft.com/office/drawing/2014/main" id="{AB930FFE-661F-D9DC-E457-514E0C0F9DA1}"/>
              </a:ext>
            </a:extLst>
          </p:cNvPr>
          <p:cNvSpPr/>
          <p:nvPr/>
        </p:nvSpPr>
        <p:spPr>
          <a:xfrm>
            <a:off x="7534572" y="1912229"/>
            <a:ext cx="144016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2" name="Straight Connector 11">
            <a:extLst>
              <a:ext uri="{FF2B5EF4-FFF2-40B4-BE49-F238E27FC236}">
                <a16:creationId xmlns:a16="http://schemas.microsoft.com/office/drawing/2014/main" id="{4752C654-7BE3-A965-6DB7-CFD553C3E343}"/>
              </a:ext>
            </a:extLst>
          </p:cNvPr>
          <p:cNvCxnSpPr>
            <a:cxnSpLocks/>
          </p:cNvCxnSpPr>
          <p:nvPr/>
        </p:nvCxnSpPr>
        <p:spPr>
          <a:xfrm flipH="1">
            <a:off x="1989956" y="2492896"/>
            <a:ext cx="1728192" cy="4320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B4DB65-8750-9A5B-167C-3A1806149CF1}"/>
              </a:ext>
            </a:extLst>
          </p:cNvPr>
          <p:cNvCxnSpPr/>
          <p:nvPr/>
        </p:nvCxnSpPr>
        <p:spPr>
          <a:xfrm>
            <a:off x="8758708" y="2564904"/>
            <a:ext cx="1512168" cy="3600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BEC672-B48A-5700-BAD0-9BC409A40F66}"/>
              </a:ext>
            </a:extLst>
          </p:cNvPr>
          <p:cNvSpPr txBox="1"/>
          <p:nvPr/>
        </p:nvSpPr>
        <p:spPr>
          <a:xfrm>
            <a:off x="909836" y="3068960"/>
            <a:ext cx="2160240" cy="523220"/>
          </a:xfrm>
          <a:prstGeom prst="rect">
            <a:avLst/>
          </a:prstGeom>
          <a:noFill/>
        </p:spPr>
        <p:txBody>
          <a:bodyPr wrap="square" rtlCol="0">
            <a:spAutoFit/>
          </a:bodyPr>
          <a:lstStyle/>
          <a:p>
            <a:r>
              <a:rPr lang="hr-HR" sz="2800" dirty="0"/>
              <a:t>Klasa „Igra”</a:t>
            </a:r>
            <a:endParaRPr lang="en-US" sz="2800" dirty="0"/>
          </a:p>
        </p:txBody>
      </p:sp>
      <p:sp>
        <p:nvSpPr>
          <p:cNvPr id="17" name="TextBox 16">
            <a:extLst>
              <a:ext uri="{FF2B5EF4-FFF2-40B4-BE49-F238E27FC236}">
                <a16:creationId xmlns:a16="http://schemas.microsoft.com/office/drawing/2014/main" id="{86A9369D-E4F9-7746-2CAD-D5A78EA36CFF}"/>
              </a:ext>
            </a:extLst>
          </p:cNvPr>
          <p:cNvSpPr txBox="1"/>
          <p:nvPr/>
        </p:nvSpPr>
        <p:spPr>
          <a:xfrm>
            <a:off x="9550796" y="3090199"/>
            <a:ext cx="2160240" cy="523220"/>
          </a:xfrm>
          <a:prstGeom prst="rect">
            <a:avLst/>
          </a:prstGeom>
          <a:noFill/>
        </p:spPr>
        <p:txBody>
          <a:bodyPr wrap="square" rtlCol="0">
            <a:spAutoFit/>
          </a:bodyPr>
          <a:lstStyle/>
          <a:p>
            <a:r>
              <a:rPr lang="hr-HR" sz="2800" dirty="0"/>
              <a:t>Klasa „menu”</a:t>
            </a:r>
            <a:endParaRPr lang="en-US" sz="2800" dirty="0"/>
          </a:p>
        </p:txBody>
      </p:sp>
    </p:spTree>
    <p:extLst>
      <p:ext uri="{BB962C8B-B14F-4D97-AF65-F5344CB8AC3E}">
        <p14:creationId xmlns:p14="http://schemas.microsoft.com/office/powerpoint/2010/main" val="279642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69B2-CA3F-B282-DEC9-0697C0DB8C8D}"/>
              </a:ext>
            </a:extLst>
          </p:cNvPr>
          <p:cNvSpPr>
            <a:spLocks noGrp="1"/>
          </p:cNvSpPr>
          <p:nvPr>
            <p:ph type="title"/>
          </p:nvPr>
        </p:nvSpPr>
        <p:spPr/>
        <p:txBody>
          <a:bodyPr/>
          <a:lstStyle/>
          <a:p>
            <a:r>
              <a:rPr lang="hr-HR" dirty="0"/>
              <a:t>Podjela posla</a:t>
            </a:r>
            <a:endParaRPr lang="en-US" dirty="0"/>
          </a:p>
        </p:txBody>
      </p:sp>
      <p:sp>
        <p:nvSpPr>
          <p:cNvPr id="4" name="Content Placeholder 3">
            <a:extLst>
              <a:ext uri="{FF2B5EF4-FFF2-40B4-BE49-F238E27FC236}">
                <a16:creationId xmlns:a16="http://schemas.microsoft.com/office/drawing/2014/main" id="{4AFD6812-63CC-2033-3778-F6ACF3900E0D}"/>
              </a:ext>
            </a:extLst>
          </p:cNvPr>
          <p:cNvSpPr>
            <a:spLocks noGrp="1"/>
          </p:cNvSpPr>
          <p:nvPr>
            <p:ph sz="half" idx="2"/>
          </p:nvPr>
        </p:nvSpPr>
        <p:spPr>
          <a:xfrm>
            <a:off x="1218883" y="1706880"/>
            <a:ext cx="10360501" cy="4465320"/>
          </a:xfrm>
        </p:spPr>
        <p:txBody>
          <a:bodyPr/>
          <a:lstStyle/>
          <a:p>
            <a:r>
              <a:rPr lang="hr-HR" dirty="0"/>
              <a:t>Budući da je klasa Igra zahtjevniji dio projekta na nju smo odlučili alocirati dvoje ljudi, Jakova i Noru</a:t>
            </a:r>
          </a:p>
          <a:p>
            <a:r>
              <a:rPr lang="hr-HR" dirty="0"/>
              <a:t>Nikola je je radio klasi Menu te općenito UI dijelu</a:t>
            </a:r>
          </a:p>
          <a:p>
            <a:r>
              <a:rPr lang="hr-HR" dirty="0"/>
              <a:t>Za paralelni razvoj i distribuciju koda koristili smo github</a:t>
            </a:r>
          </a:p>
          <a:p>
            <a:r>
              <a:rPr lang="hr-HR" dirty="0"/>
              <a:t>Naš repozitorij možete pronaći na adresi: </a:t>
            </a:r>
            <a:r>
              <a:rPr lang="hr-HR" dirty="0">
                <a:hlinkClick r:id="rId2"/>
              </a:rPr>
              <a:t>https://github.com/NikolaKasnar/CurveFever</a:t>
            </a:r>
            <a:endParaRPr lang="hr-HR" dirty="0"/>
          </a:p>
        </p:txBody>
      </p:sp>
    </p:spTree>
    <p:extLst>
      <p:ext uri="{BB962C8B-B14F-4D97-AF65-F5344CB8AC3E}">
        <p14:creationId xmlns:p14="http://schemas.microsoft.com/office/powerpoint/2010/main" val="3294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E7D6-D5E0-46D8-8A36-0FC1C096B11D}"/>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DCA22BAB-6F03-1822-A8CA-317BD5ED5E04}"/>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endParaRPr lang="en-US" sz="2400" dirty="0"/>
          </a:p>
        </p:txBody>
      </p:sp>
      <p:pic>
        <p:nvPicPr>
          <p:cNvPr id="6" name="Picture 5">
            <a:extLst>
              <a:ext uri="{FF2B5EF4-FFF2-40B4-BE49-F238E27FC236}">
                <a16:creationId xmlns:a16="http://schemas.microsoft.com/office/drawing/2014/main" id="{58F014D5-FF8B-868D-67D8-5641DEB66F27}"/>
              </a:ext>
            </a:extLst>
          </p:cNvPr>
          <p:cNvPicPr>
            <a:picLocks noChangeAspect="1"/>
          </p:cNvPicPr>
          <p:nvPr/>
        </p:nvPicPr>
        <p:blipFill>
          <a:blip r:embed="rId2"/>
          <a:stretch>
            <a:fillRect/>
          </a:stretch>
        </p:blipFill>
        <p:spPr>
          <a:xfrm>
            <a:off x="1218883" y="1988840"/>
            <a:ext cx="4993835" cy="3779118"/>
          </a:xfrm>
          <a:prstGeom prst="rect">
            <a:avLst/>
          </a:prstGeom>
        </p:spPr>
      </p:pic>
    </p:spTree>
    <p:extLst>
      <p:ext uri="{BB962C8B-B14F-4D97-AF65-F5344CB8AC3E}">
        <p14:creationId xmlns:p14="http://schemas.microsoft.com/office/powerpoint/2010/main" val="16974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146</TotalTime>
  <Words>985</Words>
  <Application>Microsoft Office PowerPoint</Application>
  <PresentationFormat>Custom</PresentationFormat>
  <Paragraphs>75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Tech 16x9</vt:lpstr>
      <vt:lpstr>Curve fever</vt:lpstr>
      <vt:lpstr>Opis igre</vt:lpstr>
      <vt:lpstr>Opis igre</vt:lpstr>
      <vt:lpstr>Opis igre</vt:lpstr>
      <vt:lpstr>Opis igre</vt:lpstr>
      <vt:lpstr>Ideja implementacije</vt:lpstr>
      <vt:lpstr>Podjela na dva dijela</vt:lpstr>
      <vt:lpstr>Podjela posla</vt:lpstr>
      <vt:lpstr>Start menu</vt:lpstr>
      <vt:lpstr>Start menu</vt:lpstr>
      <vt:lpstr>Start menu</vt:lpstr>
      <vt:lpstr>Start menu</vt:lpstr>
      <vt:lpstr>Početak igre</vt:lpstr>
      <vt:lpstr>Početak igre</vt:lpstr>
      <vt:lpstr>Tijek igre</vt:lpstr>
      <vt:lpstr>Tijek igre</vt:lpstr>
      <vt:lpstr>Tijek igre</vt:lpstr>
      <vt:lpstr>Power-ups</vt:lpstr>
      <vt:lpstr>Tipovi Power-upa</vt:lpstr>
      <vt:lpstr>Primjer power-upa makni granice</vt:lpstr>
      <vt:lpstr>Kraj igre</vt:lpstr>
      <vt:lpstr>Struktura i razvoj koda</vt:lpstr>
      <vt:lpstr>Struktura i razvoj koda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Nikola Kašnar</dc:creator>
  <cp:lastModifiedBy>Nikola Kašnar</cp:lastModifiedBy>
  <cp:revision>31</cp:revision>
  <dcterms:created xsi:type="dcterms:W3CDTF">2025-01-24T19:55:35Z</dcterms:created>
  <dcterms:modified xsi:type="dcterms:W3CDTF">2025-01-24T22:22:17Z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