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2" r:id="rId3"/>
    <p:sldId id="257" r:id="rId4"/>
    <p:sldId id="277" r:id="rId5"/>
    <p:sldId id="259" r:id="rId6"/>
    <p:sldId id="260" r:id="rId7"/>
    <p:sldId id="261" r:id="rId8"/>
    <p:sldId id="276" r:id="rId9"/>
    <p:sldId id="264" r:id="rId10"/>
    <p:sldId id="275" r:id="rId11"/>
    <p:sldId id="274" r:id="rId12"/>
    <p:sldId id="273" r:id="rId13"/>
    <p:sldId id="272" r:id="rId14"/>
    <p:sldId id="266" r:id="rId15"/>
    <p:sldId id="278" r:id="rId16"/>
    <p:sldId id="27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4187F-1FDF-427C-9BB2-AA4B184C25B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CFAF0-7798-4558-88C5-86424216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29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CFAF0-7798-4558-88C5-8642421645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0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69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8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906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185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5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61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875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202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92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4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34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9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6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97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9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28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7B201E-95EB-4EA0-98C8-917B6FA6793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607BF8-FF58-47CE-88EC-A364EB43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1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men sitting at a table with food">
            <a:extLst>
              <a:ext uri="{FF2B5EF4-FFF2-40B4-BE49-F238E27FC236}">
                <a16:creationId xmlns:a16="http://schemas.microsoft.com/office/drawing/2014/main" id="{82084305-F7E3-A78B-0136-BE5D18679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3736"/>
            <a:ext cx="12192000" cy="90953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1990DE-78A1-19FD-A71F-B2CB85114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6756" y="1404203"/>
            <a:ext cx="6815669" cy="1515533"/>
          </a:xfrm>
        </p:spPr>
        <p:txBody>
          <a:bodyPr/>
          <a:lstStyle/>
          <a:p>
            <a:r>
              <a:rPr lang="hr-HR" dirty="0"/>
              <a:t>Filozofi koji ručaju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33EAE-1277-D63C-D446-63761C4CF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6756" y="3073937"/>
            <a:ext cx="6815669" cy="1320802"/>
          </a:xfrm>
        </p:spPr>
        <p:txBody>
          <a:bodyPr/>
          <a:lstStyle/>
          <a:p>
            <a:r>
              <a:rPr lang="hr-HR" dirty="0"/>
              <a:t>Nikola Kašnar i Magdalena Potočnjak</a:t>
            </a:r>
          </a:p>
          <a:p>
            <a:r>
              <a:rPr lang="hr-HR" dirty="0"/>
              <a:t>Srpanj 2024.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24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43C1E6-BDC9-5EC6-17B4-64F7FA1BD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52" y="837932"/>
            <a:ext cx="8034096" cy="50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3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CC12ECB-5C69-95B6-FA7A-3498B896B931}"/>
              </a:ext>
            </a:extLst>
          </p:cNvPr>
          <p:cNvSpPr txBox="1">
            <a:spLocks/>
          </p:cNvSpPr>
          <p:nvPr/>
        </p:nvSpPr>
        <p:spPr>
          <a:xfrm>
            <a:off x="1295401" y="933856"/>
            <a:ext cx="9601196" cy="494201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Klasa Resource predstavlja naš dijeljeni resurs</a:t>
            </a:r>
          </a:p>
          <a:p>
            <a:r>
              <a:rPr lang="hr-HR" dirty="0"/>
              <a:t>S</a:t>
            </a:r>
            <a:r>
              <a:rPr lang="en-US" dirty="0" err="1"/>
              <a:t>adrži</a:t>
            </a:r>
            <a:r>
              <a:rPr lang="en-US" dirty="0"/>
              <a:t> </a:t>
            </a:r>
            <a:r>
              <a:rPr lang="en-US" dirty="0" err="1"/>
              <a:t>dvije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hr-HR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nasljeđuje</a:t>
            </a:r>
            <a:r>
              <a:rPr lang="en-US" dirty="0"/>
              <a:t> </a:t>
            </a:r>
            <a:r>
              <a:rPr lang="en-US" dirty="0" err="1"/>
              <a:t>klasu</a:t>
            </a:r>
            <a:r>
              <a:rPr lang="en-US" dirty="0"/>
              <a:t> Resource, mora </a:t>
            </a:r>
            <a:r>
              <a:rPr lang="en-US" dirty="0" err="1"/>
              <a:t>implementirati</a:t>
            </a:r>
            <a:endParaRPr lang="hr-HR" dirty="0"/>
          </a:p>
          <a:p>
            <a:r>
              <a:rPr lang="en-US" dirty="0"/>
              <a:t>U </a:t>
            </a:r>
            <a:r>
              <a:rPr lang="en-US" dirty="0" err="1"/>
              <a:t>našem</a:t>
            </a:r>
            <a:r>
              <a:rPr lang="en-US" dirty="0"/>
              <a:t> </a:t>
            </a:r>
            <a:r>
              <a:rPr lang="en-US" dirty="0" err="1"/>
              <a:t>slučaju</a:t>
            </a:r>
            <a:r>
              <a:rPr lang="en-US" dirty="0"/>
              <a:t> to </a:t>
            </a:r>
            <a:r>
              <a:rPr lang="en-US" dirty="0" err="1"/>
              <a:t>će</a:t>
            </a:r>
            <a:r>
              <a:rPr lang="en-US" dirty="0"/>
              <a:t> bit </a:t>
            </a:r>
            <a:r>
              <a:rPr lang="en-US" dirty="0" err="1"/>
              <a:t>klasa</a:t>
            </a:r>
            <a:r>
              <a:rPr lang="hr-HR" dirty="0"/>
              <a:t> </a:t>
            </a:r>
            <a:r>
              <a:rPr lang="en-US" dirty="0" err="1"/>
              <a:t>DiningPhilosopher</a:t>
            </a:r>
            <a:r>
              <a:rPr lang="en-US" dirty="0"/>
              <a:t>.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aquire</a:t>
            </a:r>
            <a:r>
              <a:rPr lang="en-US" dirty="0"/>
              <a:t>()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služiti</a:t>
            </a:r>
            <a:r>
              <a:rPr lang="en-US" dirty="0"/>
              <a:t> za </a:t>
            </a:r>
            <a:r>
              <a:rPr lang="en-US" dirty="0" err="1"/>
              <a:t>sakupljanje</a:t>
            </a:r>
            <a:r>
              <a:rPr lang="en-US" dirty="0"/>
              <a:t> </a:t>
            </a:r>
            <a:r>
              <a:rPr lang="hr-HR" dirty="0"/>
              <a:t>štapića</a:t>
            </a:r>
            <a:r>
              <a:rPr lang="en-US" dirty="0"/>
              <a:t>, a </a:t>
            </a:r>
            <a:r>
              <a:rPr lang="en-US" dirty="0" err="1"/>
              <a:t>funkcija</a:t>
            </a:r>
            <a:r>
              <a:rPr lang="en-US" dirty="0"/>
              <a:t> release()</a:t>
            </a:r>
            <a:r>
              <a:rPr lang="hr-HR" dirty="0"/>
              <a:t> </a:t>
            </a:r>
            <a:r>
              <a:rPr lang="en-US" dirty="0"/>
              <a:t>za </a:t>
            </a:r>
            <a:r>
              <a:rPr lang="en-US" dirty="0" err="1"/>
              <a:t>ispuštanje</a:t>
            </a:r>
            <a:endParaRPr lang="hr-HR" dirty="0"/>
          </a:p>
          <a:p>
            <a:r>
              <a:rPr lang="en-US" dirty="0" err="1"/>
              <a:t>Naša</a:t>
            </a:r>
            <a:r>
              <a:rPr lang="en-US" dirty="0"/>
              <a:t> </a:t>
            </a:r>
            <a:r>
              <a:rPr lang="en-US" dirty="0" err="1"/>
              <a:t>glavna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je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DiningPhilosopher</a:t>
            </a:r>
            <a:r>
              <a:rPr lang="hr-HR" dirty="0"/>
              <a:t>,</a:t>
            </a:r>
            <a:r>
              <a:rPr lang="en-US" dirty="0"/>
              <a:t> </a:t>
            </a:r>
            <a:r>
              <a:rPr lang="hr-HR" dirty="0"/>
              <a:t>o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dvije</a:t>
            </a:r>
            <a:r>
              <a:rPr lang="en-US" dirty="0"/>
              <a:t> </a:t>
            </a:r>
            <a:r>
              <a:rPr lang="en-US" dirty="0" err="1"/>
              <a:t>vrijednosti</a:t>
            </a:r>
            <a:r>
              <a:rPr lang="en-US" dirty="0"/>
              <a:t>, a to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filozofa</a:t>
            </a:r>
            <a:r>
              <a:rPr lang="en-US" dirty="0"/>
              <a:t>,</a:t>
            </a:r>
            <a:r>
              <a:rPr lang="hr-HR" dirty="0"/>
              <a:t> </a:t>
            </a:r>
            <a:r>
              <a:rPr lang="en-US" dirty="0"/>
              <a:t>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hr-HR" dirty="0"/>
              <a:t>štapića</a:t>
            </a:r>
            <a:r>
              <a:rPr lang="en-US" dirty="0"/>
              <a:t>, n(</a:t>
            </a:r>
            <a:r>
              <a:rPr lang="en-US" dirty="0" err="1"/>
              <a:t>čija</a:t>
            </a:r>
            <a:r>
              <a:rPr lang="en-US" dirty="0"/>
              <a:t> je </a:t>
            </a:r>
            <a:r>
              <a:rPr lang="en-US" dirty="0" err="1"/>
              <a:t>početna</a:t>
            </a:r>
            <a:r>
              <a:rPr lang="en-US" dirty="0"/>
              <a:t> </a:t>
            </a:r>
            <a:r>
              <a:rPr lang="en-US" dirty="0" err="1"/>
              <a:t>vrijednost</a:t>
            </a:r>
            <a:r>
              <a:rPr lang="en-US" dirty="0"/>
              <a:t> </a:t>
            </a:r>
            <a:r>
              <a:rPr lang="en-US" dirty="0" err="1"/>
              <a:t>jednaka</a:t>
            </a:r>
            <a:r>
              <a:rPr lang="en-US" dirty="0"/>
              <a:t> 0), </a:t>
            </a:r>
            <a:r>
              <a:rPr lang="en-US" dirty="0" err="1"/>
              <a:t>te</a:t>
            </a:r>
            <a:r>
              <a:rPr lang="en-US" dirty="0"/>
              <a:t> polje </a:t>
            </a:r>
            <a:r>
              <a:rPr lang="en-US" dirty="0" err="1"/>
              <a:t>binarnih</a:t>
            </a:r>
            <a:r>
              <a:rPr lang="en-US" dirty="0"/>
              <a:t> </a:t>
            </a:r>
            <a:r>
              <a:rPr lang="en-US" dirty="0" err="1"/>
              <a:t>semafora</a:t>
            </a:r>
            <a:r>
              <a:rPr lang="en-US" dirty="0"/>
              <a:t> </a:t>
            </a:r>
            <a:r>
              <a:rPr lang="en-US" dirty="0" err="1"/>
              <a:t>nazvano</a:t>
            </a:r>
            <a:r>
              <a:rPr lang="en-US" dirty="0"/>
              <a:t> fork(ono je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početku</a:t>
            </a:r>
            <a:r>
              <a:rPr lang="en-US" dirty="0"/>
              <a:t> </a:t>
            </a:r>
            <a:r>
              <a:rPr lang="en-US" dirty="0" err="1"/>
              <a:t>prazno</a:t>
            </a:r>
            <a:r>
              <a:rPr lang="en-US" dirty="0"/>
              <a:t>)</a:t>
            </a:r>
            <a:endParaRPr lang="hr-HR" dirty="0"/>
          </a:p>
          <a:p>
            <a:r>
              <a:rPr lang="hr-HR" dirty="0"/>
              <a:t>Svaki </a:t>
            </a:r>
            <a:r>
              <a:rPr lang="en-US" dirty="0" err="1"/>
              <a:t>binarni</a:t>
            </a:r>
            <a:r>
              <a:rPr lang="en-US" dirty="0"/>
              <a:t> </a:t>
            </a:r>
            <a:r>
              <a:rPr lang="en-US" dirty="0" err="1"/>
              <a:t>semafor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hr-HR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jed</a:t>
            </a:r>
            <a:r>
              <a:rPr lang="hr-HR" dirty="0"/>
              <a:t>an štapić</a:t>
            </a:r>
          </a:p>
          <a:p>
            <a:r>
              <a:rPr lang="en-US" dirty="0" err="1"/>
              <a:t>Implemntacija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acquire(int </a:t>
            </a:r>
            <a:r>
              <a:rPr lang="en-US" dirty="0" err="1"/>
              <a:t>i</a:t>
            </a:r>
            <a:r>
              <a:rPr lang="en-US" dirty="0"/>
              <a:t>) prima id </a:t>
            </a:r>
            <a:r>
              <a:rPr lang="en-US" dirty="0" err="1"/>
              <a:t>filozofa</a:t>
            </a:r>
            <a:r>
              <a:rPr lang="en-US" dirty="0"/>
              <a:t> za </a:t>
            </a:r>
            <a:r>
              <a:rPr lang="en-US" dirty="0" err="1"/>
              <a:t>kojeg</a:t>
            </a:r>
            <a:r>
              <a:rPr lang="en-US" dirty="0"/>
              <a:t> </a:t>
            </a:r>
            <a:r>
              <a:rPr lang="en-US" dirty="0" err="1"/>
              <a:t>dohvaća</a:t>
            </a:r>
            <a:r>
              <a:rPr lang="en-US" dirty="0"/>
              <a:t> </a:t>
            </a:r>
            <a:r>
              <a:rPr lang="hr-HR" dirty="0"/>
              <a:t>štapiće</a:t>
            </a:r>
            <a:r>
              <a:rPr lang="en-US" dirty="0"/>
              <a:t>. Ta </a:t>
            </a:r>
            <a:r>
              <a:rPr lang="en-US" dirty="0" err="1"/>
              <a:t>funkcija</a:t>
            </a:r>
            <a:r>
              <a:rPr lang="hr-HR" dirty="0"/>
              <a:t> </a:t>
            </a:r>
            <a:r>
              <a:rPr lang="en-US" dirty="0" err="1"/>
              <a:t>tada</a:t>
            </a:r>
            <a:r>
              <a:rPr lang="en-US" dirty="0"/>
              <a:t> </a:t>
            </a:r>
            <a:r>
              <a:rPr lang="en-US" dirty="0" err="1"/>
              <a:t>zauzme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-t</a:t>
            </a:r>
            <a:r>
              <a:rPr lang="hr-HR" dirty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((i+1)%n)-t</a:t>
            </a:r>
            <a:r>
              <a:rPr lang="hr-HR" dirty="0"/>
              <a:t>i štapić </a:t>
            </a:r>
            <a:r>
              <a:rPr lang="en-US" dirty="0" err="1"/>
              <a:t>koristeći</a:t>
            </a:r>
            <a:r>
              <a:rPr lang="en-US" dirty="0"/>
              <a:t> </a:t>
            </a:r>
            <a:r>
              <a:rPr lang="en-US" dirty="0" err="1"/>
              <a:t>funkciju</a:t>
            </a:r>
            <a:r>
              <a:rPr lang="en-US" dirty="0"/>
              <a:t> P()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BinarySemaphore</a:t>
            </a:r>
            <a:r>
              <a:rPr lang="en-US" dirty="0"/>
              <a:t>,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hr-HR" dirty="0"/>
              <a:t>štapić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hr-HR" dirty="0"/>
              <a:t> </a:t>
            </a:r>
            <a:r>
              <a:rPr lang="en-US" dirty="0" err="1"/>
              <a:t>desne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lijeve</a:t>
            </a:r>
            <a:r>
              <a:rPr lang="en-US" dirty="0"/>
              <a:t>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filozofa</a:t>
            </a:r>
            <a:r>
              <a:rPr lang="en-US" dirty="0"/>
              <a:t>. </a:t>
            </a:r>
            <a:r>
              <a:rPr lang="en-US" dirty="0" err="1"/>
              <a:t>Dijelimo</a:t>
            </a:r>
            <a:r>
              <a:rPr lang="en-US" dirty="0"/>
              <a:t> modulo n u </a:t>
            </a:r>
            <a:r>
              <a:rPr lang="en-US" dirty="0" err="1"/>
              <a:t>slučaju</a:t>
            </a:r>
            <a:r>
              <a:rPr lang="en-US" dirty="0"/>
              <a:t> da </a:t>
            </a:r>
            <a:r>
              <a:rPr lang="en-US" dirty="0" err="1"/>
              <a:t>filozof</a:t>
            </a:r>
            <a:r>
              <a:rPr lang="en-US" dirty="0"/>
              <a:t> mora </a:t>
            </a:r>
            <a:r>
              <a:rPr lang="en-US" dirty="0" err="1"/>
              <a:t>uzeti</a:t>
            </a:r>
            <a:r>
              <a:rPr lang="en-US" dirty="0"/>
              <a:t> </a:t>
            </a:r>
            <a:r>
              <a:rPr lang="en-US" dirty="0" err="1"/>
              <a:t>prv</a:t>
            </a:r>
            <a:r>
              <a:rPr lang="hr-HR" dirty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zadnj</a:t>
            </a:r>
            <a:r>
              <a:rPr lang="hr-HR" dirty="0"/>
              <a:t>i štapić </a:t>
            </a:r>
            <a:r>
              <a:rPr lang="en-US" dirty="0"/>
              <a:t>u </a:t>
            </a:r>
            <a:r>
              <a:rPr lang="en-US" dirty="0" err="1"/>
              <a:t>polju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1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850810-4065-3F6F-053D-DE60CD48C739}"/>
              </a:ext>
            </a:extLst>
          </p:cNvPr>
          <p:cNvSpPr txBox="1">
            <a:spLocks/>
          </p:cNvSpPr>
          <p:nvPr/>
        </p:nvSpPr>
        <p:spPr>
          <a:xfrm>
            <a:off x="1295401" y="933856"/>
            <a:ext cx="9601196" cy="494201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Implementacija funkcije release(int i) je veoma slična prethodnoj, samo što ovdje za dani id oslobađamo i-ti i ((i+1)%n)-ti štapić  koristeći funkciju V() iz iste klase</a:t>
            </a:r>
          </a:p>
          <a:p>
            <a:r>
              <a:rPr lang="pl-PL" dirty="0"/>
              <a:t>Za kraj klase imamo glavnu funkciju koja pokreće problem filozofa</a:t>
            </a:r>
          </a:p>
          <a:p>
            <a:r>
              <a:rPr lang="hr-HR" dirty="0"/>
              <a:t>K</a:t>
            </a:r>
            <a:r>
              <a:rPr lang="en-US" dirty="0" err="1"/>
              <a:t>lasu</a:t>
            </a:r>
            <a:r>
              <a:rPr lang="en-US" dirty="0"/>
              <a:t> </a:t>
            </a:r>
            <a:r>
              <a:rPr lang="en-US" dirty="0" err="1"/>
              <a:t>Philospher</a:t>
            </a:r>
            <a:r>
              <a:rPr lang="en-US" dirty="0"/>
              <a:t>()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za </a:t>
            </a:r>
            <a:r>
              <a:rPr lang="en-US" dirty="0" err="1"/>
              <a:t>svakog</a:t>
            </a:r>
            <a:r>
              <a:rPr lang="en-US" dirty="0"/>
              <a:t> od n </a:t>
            </a:r>
            <a:r>
              <a:rPr lang="en-US" dirty="0" err="1"/>
              <a:t>filozofa</a:t>
            </a:r>
            <a:endParaRPr lang="hr-HR" dirty="0"/>
          </a:p>
          <a:p>
            <a:r>
              <a:rPr lang="en-US" dirty="0"/>
              <a:t>Na</a:t>
            </a:r>
            <a:r>
              <a:rPr lang="hr-HR" dirty="0"/>
              <a:t> </a:t>
            </a:r>
            <a:r>
              <a:rPr lang="en-US" dirty="0" err="1"/>
              <a:t>početku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inicijaliziramo</a:t>
            </a:r>
            <a:r>
              <a:rPr lang="en-US" dirty="0"/>
              <a:t> id </a:t>
            </a:r>
            <a:r>
              <a:rPr lang="en-US" dirty="0" err="1"/>
              <a:t>svakog</a:t>
            </a:r>
            <a:r>
              <a:rPr lang="en-US" dirty="0"/>
              <a:t> </a:t>
            </a:r>
            <a:r>
              <a:rPr lang="en-US" dirty="0" err="1"/>
              <a:t>filozofa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referencu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Resoure</a:t>
            </a:r>
            <a:r>
              <a:rPr lang="en-US" dirty="0"/>
              <a:t> koji je </a:t>
            </a:r>
            <a:r>
              <a:rPr lang="en-US" dirty="0" err="1"/>
              <a:t>postavljen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hr-HR" dirty="0"/>
              <a:t> </a:t>
            </a:r>
            <a:r>
              <a:rPr lang="en-US" dirty="0"/>
              <a:t>null</a:t>
            </a:r>
            <a:endParaRPr lang="hr-HR" dirty="0"/>
          </a:p>
          <a:p>
            <a:r>
              <a:rPr lang="en-US" dirty="0" err="1"/>
              <a:t>Metoda</a:t>
            </a:r>
            <a:r>
              <a:rPr lang="en-US" dirty="0"/>
              <a:t> run u </a:t>
            </a:r>
            <a:r>
              <a:rPr lang="en-US" dirty="0" err="1"/>
              <a:t>sebi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while </a:t>
            </a:r>
            <a:r>
              <a:rPr lang="en-US" dirty="0" err="1"/>
              <a:t>petlju</a:t>
            </a:r>
            <a:r>
              <a:rPr lang="en-US" dirty="0"/>
              <a:t> u </a:t>
            </a:r>
            <a:r>
              <a:rPr lang="en-US" dirty="0" err="1"/>
              <a:t>kojoj</a:t>
            </a:r>
            <a:r>
              <a:rPr lang="en-US" dirty="0"/>
              <a:t> </a:t>
            </a:r>
            <a:r>
              <a:rPr lang="en-US" dirty="0" err="1"/>
              <a:t>prolazimo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cikluse</a:t>
            </a:r>
            <a:r>
              <a:rPr lang="en-US" dirty="0"/>
              <a:t> </a:t>
            </a:r>
            <a:r>
              <a:rPr lang="en-US" dirty="0" err="1"/>
              <a:t>razmišljanja</a:t>
            </a:r>
            <a:r>
              <a:rPr lang="en-US" dirty="0"/>
              <a:t>, </a:t>
            </a:r>
            <a:r>
              <a:rPr lang="en-US" dirty="0" err="1"/>
              <a:t>gladi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jedenja</a:t>
            </a:r>
            <a:r>
              <a:rPr lang="en-US" dirty="0"/>
              <a:t>.</a:t>
            </a:r>
            <a:r>
              <a:rPr lang="hr-HR" dirty="0"/>
              <a:t> </a:t>
            </a:r>
            <a:r>
              <a:rPr lang="en-US" dirty="0" err="1"/>
              <a:t>Thread.sleep</a:t>
            </a:r>
            <a:r>
              <a:rPr lang="en-US" dirty="0"/>
              <a:t>(3000) </a:t>
            </a:r>
            <a:r>
              <a:rPr lang="en-US" dirty="0" err="1"/>
              <a:t>simulira</a:t>
            </a:r>
            <a:r>
              <a:rPr lang="en-US" dirty="0"/>
              <a:t> </a:t>
            </a:r>
            <a:r>
              <a:rPr lang="en-US" dirty="0" err="1"/>
              <a:t>razmišljanje</a:t>
            </a:r>
            <a:r>
              <a:rPr lang="en-US" dirty="0"/>
              <a:t> </a:t>
            </a:r>
            <a:r>
              <a:rPr lang="en-US" dirty="0" err="1"/>
              <a:t>filozofa</a:t>
            </a:r>
            <a:r>
              <a:rPr lang="en-US" dirty="0"/>
              <a:t>,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hr-HR" dirty="0"/>
              <a:t>je</a:t>
            </a:r>
            <a:r>
              <a:rPr lang="en-US" dirty="0" err="1"/>
              <a:t>stiti</a:t>
            </a:r>
            <a:r>
              <a:rPr lang="en-US" dirty="0"/>
              <a:t> </a:t>
            </a:r>
            <a:r>
              <a:rPr lang="en-US" dirty="0" err="1"/>
              <a:t>dulji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kraći</a:t>
            </a:r>
            <a:r>
              <a:rPr lang="en-US" dirty="0"/>
              <a:t> period </a:t>
            </a:r>
            <a:r>
              <a:rPr lang="en-US" dirty="0" err="1"/>
              <a:t>ako</a:t>
            </a:r>
            <a:r>
              <a:rPr lang="hr-HR" dirty="0"/>
              <a:t> </a:t>
            </a:r>
            <a:r>
              <a:rPr lang="en-US" dirty="0" err="1"/>
              <a:t>želimo</a:t>
            </a:r>
            <a:endParaRPr lang="hr-HR" dirty="0"/>
          </a:p>
          <a:p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filozof</a:t>
            </a:r>
            <a:r>
              <a:rPr lang="en-US" dirty="0"/>
              <a:t> </a:t>
            </a:r>
            <a:r>
              <a:rPr lang="en-US" dirty="0" err="1"/>
              <a:t>predstane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razmišljanem</a:t>
            </a:r>
            <a:r>
              <a:rPr lang="en-US" dirty="0"/>
              <a:t>, </a:t>
            </a:r>
            <a:r>
              <a:rPr lang="en-US" dirty="0" err="1"/>
              <a:t>pokuša</a:t>
            </a:r>
            <a:r>
              <a:rPr lang="en-US" dirty="0"/>
              <a:t> </a:t>
            </a:r>
            <a:r>
              <a:rPr lang="en-US" dirty="0" err="1"/>
              <a:t>dohvatiti</a:t>
            </a:r>
            <a:r>
              <a:rPr lang="en-US" dirty="0"/>
              <a:t> </a:t>
            </a:r>
            <a:r>
              <a:rPr lang="hr-HR" dirty="0"/>
              <a:t>štapiće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r.acquire</a:t>
            </a:r>
            <a:r>
              <a:rPr lang="en-US" dirty="0"/>
              <a:t>(id) . Tek</a:t>
            </a:r>
            <a:r>
              <a:rPr lang="hr-HR" dirty="0"/>
              <a:t>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je </a:t>
            </a:r>
            <a:r>
              <a:rPr lang="en-US" dirty="0" err="1"/>
              <a:t>dohvatio</a:t>
            </a:r>
            <a:r>
              <a:rPr lang="en-US" dirty="0"/>
              <a:t> </a:t>
            </a:r>
            <a:r>
              <a:rPr lang="en-US" dirty="0" err="1"/>
              <a:t>kreće</a:t>
            </a:r>
            <a:r>
              <a:rPr lang="en-US" dirty="0"/>
              <a:t> za </a:t>
            </a:r>
            <a:r>
              <a:rPr lang="en-US" dirty="0" err="1"/>
              <a:t>jedenjem</a:t>
            </a:r>
            <a:endParaRPr lang="hr-HR" dirty="0"/>
          </a:p>
          <a:p>
            <a:r>
              <a:rPr lang="en-US" dirty="0"/>
              <a:t>Sa </a:t>
            </a:r>
            <a:r>
              <a:rPr lang="en-US" dirty="0" err="1"/>
              <a:t>Thread.sleep</a:t>
            </a:r>
            <a:r>
              <a:rPr lang="en-US" dirty="0"/>
              <a:t>(4000) </a:t>
            </a:r>
            <a:r>
              <a:rPr lang="en-US" dirty="0" err="1"/>
              <a:t>simuliramo</a:t>
            </a:r>
            <a:r>
              <a:rPr lang="en-US" dirty="0"/>
              <a:t> </a:t>
            </a:r>
            <a:r>
              <a:rPr lang="en-US" dirty="0" err="1"/>
              <a:t>vrijeme</a:t>
            </a:r>
            <a:r>
              <a:rPr lang="en-US" dirty="0"/>
              <a:t> </a:t>
            </a:r>
            <a:r>
              <a:rPr lang="en-US" dirty="0" err="1"/>
              <a:t>jedenja</a:t>
            </a:r>
            <a:r>
              <a:rPr lang="en-US" dirty="0"/>
              <a:t>,</a:t>
            </a:r>
            <a:r>
              <a:rPr lang="hr-HR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prođe</a:t>
            </a:r>
            <a:r>
              <a:rPr lang="en-US" dirty="0"/>
              <a:t> to </a:t>
            </a:r>
            <a:r>
              <a:rPr lang="en-US" dirty="0" err="1"/>
              <a:t>vrijeme</a:t>
            </a:r>
            <a:r>
              <a:rPr lang="en-US" dirty="0"/>
              <a:t> </a:t>
            </a:r>
            <a:r>
              <a:rPr lang="en-US" dirty="0" err="1"/>
              <a:t>oslobodimo</a:t>
            </a:r>
            <a:r>
              <a:rPr lang="en-US" dirty="0"/>
              <a:t> </a:t>
            </a:r>
            <a:r>
              <a:rPr lang="hr-HR" dirty="0"/>
              <a:t>štapiće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r.release</a:t>
            </a:r>
            <a:r>
              <a:rPr lang="en-US" dirty="0"/>
              <a:t>(id</a:t>
            </a:r>
            <a:r>
              <a:rPr lang="hr-H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50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2FDEA6C5-ED2B-BEEC-D21A-6BDA38FFF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49" y="911803"/>
            <a:ext cx="3055701" cy="503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0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EB64-E5D0-BE15-473A-9405FD5A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Distribuirani algoritam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9463-1342-2025-42BD-28FC4F04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 dirty="0">
                <a:solidFill>
                  <a:srgbClr val="262626"/>
                </a:solidFill>
                <a:latin typeface="Garamond"/>
              </a:rPr>
              <a:t>Problem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Garamond"/>
              </a:rPr>
              <a:t>izbora</a:t>
            </a:r>
            <a:r>
              <a:rPr lang="en-US" sz="2400" b="0" strike="noStrike" spc="-1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Garamond"/>
              </a:rPr>
              <a:t>vođe</a:t>
            </a:r>
            <a:r>
              <a:rPr lang="en-US" sz="2400" b="0" strike="noStrike" spc="-1" dirty="0">
                <a:solidFill>
                  <a:srgbClr val="262626"/>
                </a:solidFill>
                <a:latin typeface="Garamond"/>
              </a:rPr>
              <a:t> u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Garamond"/>
              </a:rPr>
              <a:t>prstenu</a:t>
            </a:r>
            <a:endParaRPr lang="en-US" sz="2400" b="0" strike="noStrike" spc="-1" dirty="0">
              <a:solidFill>
                <a:srgbClr val="262626"/>
              </a:solidFill>
              <a:latin typeface="Garamond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 err="1">
                <a:solidFill>
                  <a:srgbClr val="262626"/>
                </a:solidFill>
                <a:latin typeface="Garamond"/>
              </a:rPr>
              <a:t>Algoritam</a:t>
            </a:r>
            <a:r>
              <a:rPr lang="en-US" sz="1800" b="0" strike="noStrike" spc="-1" dirty="0">
                <a:solidFill>
                  <a:srgbClr val="262626"/>
                </a:solidFill>
                <a:latin typeface="Garamond"/>
              </a:rPr>
              <a:t> Changa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Garamond"/>
              </a:rPr>
              <a:t>i</a:t>
            </a:r>
            <a:r>
              <a:rPr lang="en-US" sz="1800" b="0" strike="noStrike" spc="-1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Garamond"/>
              </a:rPr>
              <a:t>Robertsa</a:t>
            </a:r>
            <a:endParaRPr lang="en-US" sz="1800" b="0" strike="noStrike" spc="-1" dirty="0">
              <a:solidFill>
                <a:srgbClr val="262626"/>
              </a:solidFill>
              <a:latin typeface="Garamond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 err="1">
                <a:solidFill>
                  <a:srgbClr val="262626"/>
                </a:solidFill>
                <a:latin typeface="Garamond"/>
              </a:rPr>
              <a:t>Vrijeme</a:t>
            </a:r>
            <a:r>
              <a:rPr lang="en-US" sz="1800" b="0" strike="noStrike" spc="-1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Garamond"/>
              </a:rPr>
              <a:t>koje</a:t>
            </a:r>
            <a:r>
              <a:rPr lang="en-US" sz="1800" b="0" strike="noStrike" spc="-1" dirty="0">
                <a:solidFill>
                  <a:srgbClr val="262626"/>
                </a:solidFill>
                <a:latin typeface="Garamond"/>
              </a:rPr>
              <a:t> je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Garamond"/>
              </a:rPr>
              <a:t>potrebno</a:t>
            </a:r>
            <a:r>
              <a:rPr lang="en-US" sz="1800" b="0" strike="noStrike" spc="-1" dirty="0">
                <a:solidFill>
                  <a:srgbClr val="262626"/>
                </a:solidFill>
                <a:latin typeface="Garamond"/>
              </a:rPr>
              <a:t> da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Garamond"/>
              </a:rPr>
              <a:t>pojedu</a:t>
            </a:r>
            <a:endParaRPr lang="en-US" sz="1800" b="0" strike="noStrike" spc="-1" dirty="0">
              <a:solidFill>
                <a:srgbClr val="262626"/>
              </a:solidFill>
              <a:latin typeface="Garamond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 err="1">
                <a:solidFill>
                  <a:srgbClr val="262626"/>
                </a:solidFill>
                <a:latin typeface="Garamond"/>
              </a:rPr>
              <a:t>Najmanje</a:t>
            </a:r>
            <a:r>
              <a:rPr lang="en-US" sz="1800" b="0" strike="noStrike" spc="-1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Garamond"/>
              </a:rPr>
              <a:t>vremena</a:t>
            </a:r>
            <a:r>
              <a:rPr lang="en-US" sz="1800" b="0" strike="noStrike" spc="-1" dirty="0">
                <a:solidFill>
                  <a:srgbClr val="262626"/>
                </a:solidFill>
                <a:latin typeface="Garamond"/>
              </a:rPr>
              <a:t> –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Garamond"/>
              </a:rPr>
              <a:t>najveći</a:t>
            </a:r>
            <a:r>
              <a:rPr lang="en-US" sz="1800" b="0" strike="noStrike" spc="-1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Garamond"/>
              </a:rPr>
              <a:t>prioritet</a:t>
            </a:r>
            <a:endParaRPr lang="en-US" sz="1800" b="0" strike="noStrike" spc="-1" dirty="0">
              <a:solidFill>
                <a:srgbClr val="262626"/>
              </a:solidFill>
              <a:latin typeface="Garamond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 err="1">
                <a:solidFill>
                  <a:srgbClr val="262626"/>
                </a:solidFill>
                <a:latin typeface="Garamond"/>
              </a:rPr>
              <a:t>Dodajemo</a:t>
            </a:r>
            <a:r>
              <a:rPr lang="en-US" sz="1800" b="0" strike="noStrike" spc="-1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Garamond"/>
              </a:rPr>
              <a:t>maksimum</a:t>
            </a:r>
            <a:r>
              <a:rPr lang="en-US" sz="1800" b="0" strike="noStrike" spc="-1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Garamond"/>
              </a:rPr>
              <a:t>vremena</a:t>
            </a:r>
            <a:r>
              <a:rPr lang="en-US" sz="1800" b="0" strike="noStrike" spc="-1" dirty="0">
                <a:solidFill>
                  <a:srgbClr val="262626"/>
                </a:solidFill>
                <a:latin typeface="Garamond"/>
              </a:rPr>
              <a:t> od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Garamond"/>
              </a:rPr>
              <a:t>ostalih</a:t>
            </a:r>
            <a:r>
              <a:rPr lang="en-US" sz="1800" b="0" strike="noStrike" spc="-1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Garamond"/>
              </a:rPr>
              <a:t>procesa</a:t>
            </a:r>
            <a:endParaRPr lang="en-US" sz="1800" b="0" strike="noStrike" spc="-1" dirty="0">
              <a:solidFill>
                <a:srgbClr val="262626"/>
              </a:solidFill>
              <a:latin typeface="Garamon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7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BC04-53B5-13BF-F175-198C4867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Distribuirani algoritam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F9025-35EC-4B8D-E6DF-35F6C402F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262626"/>
                </a:solidFill>
                <a:latin typeface="Garamond"/>
              </a:rPr>
              <a:t>Sučelje</a:t>
            </a:r>
            <a:r>
              <a:rPr lang="en-US" sz="2400" b="0" strike="noStrike" spc="-1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b="0" i="1" strike="noStrike" spc="-1" dirty="0">
                <a:solidFill>
                  <a:srgbClr val="262626"/>
                </a:solidFill>
                <a:latin typeface="Garamond"/>
              </a:rPr>
              <a:t>Election</a:t>
            </a:r>
            <a:endParaRPr lang="en-US" sz="2400" b="0" strike="noStrike" spc="-1" dirty="0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262626"/>
                </a:solidFill>
                <a:latin typeface="Garamond"/>
              </a:rPr>
              <a:t>Klasa</a:t>
            </a:r>
            <a:r>
              <a:rPr lang="en-US" sz="2400" b="0" strike="noStrike" spc="-1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b="0" i="1" strike="noStrike" spc="-1" dirty="0" err="1">
                <a:solidFill>
                  <a:srgbClr val="262626"/>
                </a:solidFill>
                <a:latin typeface="Garamond"/>
              </a:rPr>
              <a:t>RingLeader</a:t>
            </a:r>
            <a:endParaRPr lang="en-US" sz="2400" b="0" strike="noStrike" spc="-1" dirty="0">
              <a:solidFill>
                <a:srgbClr val="262626"/>
              </a:solidFill>
              <a:latin typeface="Garamond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i="1" strike="noStrike" spc="-1" dirty="0" err="1">
                <a:solidFill>
                  <a:srgbClr val="262626"/>
                </a:solidFill>
                <a:latin typeface="Garamond"/>
              </a:rPr>
              <a:t>startElection</a:t>
            </a:r>
            <a:r>
              <a:rPr lang="en-US" sz="1800" b="0" i="1" strike="noStrike" spc="-1" dirty="0">
                <a:solidFill>
                  <a:srgbClr val="262626"/>
                </a:solidFill>
                <a:latin typeface="Garamond"/>
              </a:rPr>
              <a:t>()</a:t>
            </a:r>
            <a:endParaRPr lang="en-US" sz="1800" b="0" strike="noStrike" spc="-1" dirty="0">
              <a:solidFill>
                <a:srgbClr val="262626"/>
              </a:solidFill>
              <a:latin typeface="Garamond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i="1" strike="noStrike" spc="-1" dirty="0" err="1">
                <a:solidFill>
                  <a:srgbClr val="262626"/>
                </a:solidFill>
                <a:latin typeface="Garamond"/>
              </a:rPr>
              <a:t>getLeader</a:t>
            </a:r>
            <a:r>
              <a:rPr lang="en-US" sz="1800" b="0" i="1" strike="noStrike" spc="-1" dirty="0">
                <a:solidFill>
                  <a:srgbClr val="262626"/>
                </a:solidFill>
                <a:latin typeface="Garamond"/>
              </a:rPr>
              <a:t>()</a:t>
            </a:r>
            <a:endParaRPr lang="en-US" sz="1800" b="0" strike="noStrike" spc="-1" dirty="0">
              <a:solidFill>
                <a:srgbClr val="262626"/>
              </a:solidFill>
              <a:latin typeface="Garamond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i="1" strike="noStrike" spc="-1" dirty="0" err="1">
                <a:solidFill>
                  <a:srgbClr val="262626"/>
                </a:solidFill>
                <a:latin typeface="Garamond"/>
              </a:rPr>
              <a:t>HandleMsg</a:t>
            </a:r>
            <a:r>
              <a:rPr lang="en-US" sz="1800" b="0" i="1" strike="noStrike" spc="-1" dirty="0">
                <a:solidFill>
                  <a:srgbClr val="262626"/>
                </a:solidFill>
                <a:latin typeface="Garamond"/>
              </a:rPr>
              <a:t>()</a:t>
            </a:r>
            <a:endParaRPr lang="en-US" sz="1800" b="0" strike="noStrike" spc="-1" dirty="0">
              <a:solidFill>
                <a:srgbClr val="262626"/>
              </a:solidFill>
              <a:latin typeface="Garamond"/>
            </a:endParaRPr>
          </a:p>
          <a:p>
            <a:pPr marL="285840" indent="-285480">
              <a:spcBef>
                <a:spcPts val="1417"/>
              </a:spcBef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262626"/>
                </a:solidFill>
                <a:latin typeface="Garamond"/>
              </a:rPr>
              <a:t>Glavna</a:t>
            </a:r>
            <a:r>
              <a:rPr lang="en-US" sz="2400" b="0" strike="noStrike" spc="-1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Garamond"/>
              </a:rPr>
              <a:t>klasa</a:t>
            </a:r>
            <a:r>
              <a:rPr lang="en-US" sz="2400" b="0" strike="noStrike" spc="-1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b="0" i="1" strike="noStrike" spc="-1" dirty="0">
                <a:solidFill>
                  <a:srgbClr val="262626"/>
                </a:solidFill>
                <a:latin typeface="Garamond"/>
              </a:rPr>
              <a:t>Philosopher</a:t>
            </a:r>
            <a:endParaRPr lang="en-US" sz="2400" b="0" strike="noStrike" spc="-1" dirty="0">
              <a:solidFill>
                <a:srgbClr val="262626"/>
              </a:solidFill>
              <a:latin typeface="Garamon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1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F07791-36AC-F2D4-E2B0-7E71E988729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219524" y="1048640"/>
            <a:ext cx="9752952" cy="454476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9443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men sitting at a table with food">
            <a:extLst>
              <a:ext uri="{FF2B5EF4-FFF2-40B4-BE49-F238E27FC236}">
                <a16:creationId xmlns:a16="http://schemas.microsoft.com/office/drawing/2014/main" id="{82084305-F7E3-A78B-0136-BE5D18679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3736"/>
            <a:ext cx="12192000" cy="90953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1990DE-78A1-19FD-A71F-B2CB85114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6756" y="1404203"/>
            <a:ext cx="6815669" cy="1515533"/>
          </a:xfrm>
        </p:spPr>
        <p:txBody>
          <a:bodyPr/>
          <a:lstStyle/>
          <a:p>
            <a:r>
              <a:rPr lang="hr-HR" dirty="0"/>
              <a:t>HVALA NA PAŽNJI!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F64787D-6D74-3413-44F4-323EEAD959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2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1B93-C920-4AA5-7739-D4E404EB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BA3EB-2695-1F03-9D39-3329A7D4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Problem filozofa koji ručaju predstavlja poopćenje problema međusobnog isključivanja</a:t>
            </a:r>
          </a:p>
          <a:p>
            <a:r>
              <a:rPr lang="en-US" dirty="0" err="1"/>
              <a:t>Osim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hr-HR" dirty="0"/>
              <a:t>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/>
              <a:t>odnosno</a:t>
            </a:r>
            <a:r>
              <a:rPr lang="en-US" dirty="0"/>
              <a:t> </a:t>
            </a:r>
            <a:r>
              <a:rPr lang="en-US" dirty="0" err="1"/>
              <a:t>dretvi</a:t>
            </a:r>
            <a:r>
              <a:rPr lang="en-US" dirty="0"/>
              <a:t>, </a:t>
            </a:r>
            <a:r>
              <a:rPr lang="en-US" dirty="0" err="1"/>
              <a:t>također</a:t>
            </a:r>
            <a:r>
              <a:rPr lang="en-US" dirty="0"/>
              <a:t>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dijeljenih</a:t>
            </a:r>
            <a:r>
              <a:rPr lang="en-US" dirty="0"/>
              <a:t> </a:t>
            </a:r>
            <a:r>
              <a:rPr lang="en-US" dirty="0" err="1"/>
              <a:t>resur</a:t>
            </a:r>
            <a:r>
              <a:rPr lang="hr-HR" dirty="0"/>
              <a:t>sa</a:t>
            </a:r>
          </a:p>
          <a:p>
            <a:r>
              <a:rPr lang="en-US" dirty="0"/>
              <a:t> U </a:t>
            </a:r>
            <a:r>
              <a:rPr lang="en-US" dirty="0" err="1"/>
              <a:t>projektu</a:t>
            </a:r>
            <a:r>
              <a:rPr lang="en-US" dirty="0"/>
              <a:t> </a:t>
            </a:r>
            <a:r>
              <a:rPr lang="en-US" dirty="0" err="1"/>
              <a:t>ćemo</a:t>
            </a:r>
            <a:r>
              <a:rPr lang="en-US" dirty="0"/>
              <a:t> </a:t>
            </a:r>
            <a:r>
              <a:rPr lang="en-US" dirty="0" err="1"/>
              <a:t>obraditi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za </a:t>
            </a:r>
            <a:r>
              <a:rPr lang="en-US" dirty="0" err="1"/>
              <a:t>rješavanje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hr-HR" dirty="0"/>
              <a:t> </a:t>
            </a:r>
            <a:r>
              <a:rPr lang="en-US" dirty="0" err="1"/>
              <a:t>filozofa</a:t>
            </a:r>
            <a:r>
              <a:rPr lang="en-US" dirty="0"/>
              <a:t> koji </a:t>
            </a:r>
            <a:r>
              <a:rPr lang="en-US" dirty="0" err="1"/>
              <a:t>ručaju</a:t>
            </a:r>
            <a:r>
              <a:rPr lang="en-US" dirty="0"/>
              <a:t>: </a:t>
            </a:r>
            <a:r>
              <a:rPr lang="en-US" dirty="0" err="1"/>
              <a:t>jedan</a:t>
            </a:r>
            <a:r>
              <a:rPr lang="en-US" dirty="0"/>
              <a:t> za </a:t>
            </a:r>
            <a:r>
              <a:rPr lang="en-US" dirty="0" err="1"/>
              <a:t>paralelni</a:t>
            </a:r>
            <a:r>
              <a:rPr lang="en-US" dirty="0"/>
              <a:t> </a:t>
            </a:r>
            <a:r>
              <a:rPr lang="en-US" dirty="0" err="1"/>
              <a:t>sustav</a:t>
            </a:r>
            <a:r>
              <a:rPr lang="en-US" dirty="0"/>
              <a:t>, </a:t>
            </a:r>
            <a:r>
              <a:rPr lang="en-US" dirty="0" err="1"/>
              <a:t>drugi</a:t>
            </a:r>
            <a:r>
              <a:rPr lang="en-US" dirty="0"/>
              <a:t> za </a:t>
            </a:r>
            <a:r>
              <a:rPr lang="en-US" dirty="0" err="1"/>
              <a:t>distribuirani</a:t>
            </a:r>
            <a:r>
              <a:rPr lang="en-US" dirty="0"/>
              <a:t> </a:t>
            </a:r>
            <a:r>
              <a:rPr lang="en-US" dirty="0" err="1"/>
              <a:t>susta</a:t>
            </a:r>
            <a:r>
              <a:rPr lang="hr-HR" dirty="0"/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5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6E98-A362-72F7-CC88-5AF8E0AA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Osnovni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F6F92-98CF-9B32-7028-230CD8C68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Imamo N filozofa od kojih svatko ima jedan štapić</a:t>
            </a:r>
          </a:p>
          <a:p>
            <a:r>
              <a:rPr lang="hr-HR" dirty="0"/>
              <a:t>Svaki filozof alternira između 3 stanja: razmišljanje, glad i jedenje</a:t>
            </a:r>
          </a:p>
          <a:p>
            <a:r>
              <a:rPr lang="hr-HR" dirty="0"/>
              <a:t>Prve dvije faze se događaju neovisno od ostalih filozofa, ali kako bi filozof mogao jesti(tj. ući u fazu jedenja) mora imati kod sebe 2 štapića, što značiu da mora dobiti jedan od jednog od svojih susjeda</a:t>
            </a:r>
          </a:p>
          <a:p>
            <a:r>
              <a:rPr lang="hr-HR" dirty="0"/>
              <a:t>Kako to riješiti?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8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A drawing of a group of people&#10;&#10;Description automatically generated">
            <a:extLst>
              <a:ext uri="{FF2B5EF4-FFF2-40B4-BE49-F238E27FC236}">
                <a16:creationId xmlns:a16="http://schemas.microsoft.com/office/drawing/2014/main" id="{80EA39CF-F393-8004-A53A-CF592025F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513" y="782125"/>
            <a:ext cx="6698974" cy="52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9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A48F-69D8-658A-4D11-871FEB30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„Očito” rješenje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E13AF-1AAC-AF3B-BCD8-8F90D1D4F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 Napravimo petlju gdje svi filozofi, pri čemu je jedan filozof ustvari jedan proces, čekaju sve dok se ne oslobode dva štapića kako bi mogli krenuti jesti</a:t>
            </a:r>
          </a:p>
          <a:p>
            <a:r>
              <a:rPr lang="hr-HR" dirty="0"/>
              <a:t>Nažalost, to neće funkcionirati,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hr-HR" dirty="0"/>
              <a:t>se </a:t>
            </a:r>
            <a:r>
              <a:rPr lang="en-US" dirty="0" err="1"/>
              <a:t>dogoditi</a:t>
            </a:r>
            <a:r>
              <a:rPr lang="en-US" dirty="0"/>
              <a:t> da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filozofi</a:t>
            </a:r>
            <a:r>
              <a:rPr lang="en-US" dirty="0"/>
              <a:t> u </a:t>
            </a:r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/>
              <a:t>vrijeme</a:t>
            </a:r>
            <a:r>
              <a:rPr lang="en-US" dirty="0"/>
              <a:t> </a:t>
            </a:r>
            <a:r>
              <a:rPr lang="en-US" dirty="0" err="1"/>
              <a:t>krenu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čekanjem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nikad</a:t>
            </a:r>
            <a:r>
              <a:rPr lang="en-US" dirty="0"/>
              <a:t> ne</a:t>
            </a:r>
            <a:r>
              <a:rPr lang="hr-HR" dirty="0"/>
              <a:t> dočekaju </a:t>
            </a:r>
            <a:r>
              <a:rPr lang="en-US" dirty="0" err="1"/>
              <a:t>dru</a:t>
            </a:r>
            <a:r>
              <a:rPr lang="hr-HR" dirty="0"/>
              <a:t>gi štapić</a:t>
            </a:r>
            <a:r>
              <a:rPr lang="en-US" dirty="0"/>
              <a:t>,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err="1"/>
              <a:t>dogodio</a:t>
            </a:r>
            <a:r>
              <a:rPr lang="en-US" dirty="0"/>
              <a:t> se </a:t>
            </a:r>
            <a:r>
              <a:rPr lang="en-US" dirty="0" err="1"/>
              <a:t>deadloc</a:t>
            </a:r>
            <a:r>
              <a:rPr lang="hr-HR" dirty="0"/>
              <a:t>k</a:t>
            </a:r>
          </a:p>
          <a:p>
            <a:r>
              <a:rPr lang="en-US" dirty="0" err="1"/>
              <a:t>Razlog</a:t>
            </a:r>
            <a:r>
              <a:rPr lang="en-US" dirty="0"/>
              <a:t> je taj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filozof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točno</a:t>
            </a:r>
            <a:r>
              <a:rPr lang="en-US" dirty="0"/>
              <a:t> </a:t>
            </a:r>
            <a:r>
              <a:rPr lang="en-US" dirty="0" err="1"/>
              <a:t>jed</a:t>
            </a:r>
            <a:r>
              <a:rPr lang="hr-HR" dirty="0"/>
              <a:t>an štapić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hr-HR" dirty="0"/>
              <a:t>"</a:t>
            </a:r>
            <a:r>
              <a:rPr lang="en-US" dirty="0" err="1"/>
              <a:t>čuva</a:t>
            </a:r>
            <a:r>
              <a:rPr lang="en-US" dirty="0"/>
              <a:t>"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zbog</a:t>
            </a:r>
            <a:r>
              <a:rPr lang="en-US" dirty="0"/>
              <a:t> toga </a:t>
            </a:r>
            <a:r>
              <a:rPr lang="en-US" dirty="0" err="1"/>
              <a:t>nijedan</a:t>
            </a:r>
            <a:r>
              <a:rPr lang="en-US" dirty="0"/>
              <a:t> </a:t>
            </a:r>
            <a:r>
              <a:rPr lang="en-US" dirty="0" err="1"/>
              <a:t>drugi</a:t>
            </a:r>
            <a:r>
              <a:rPr lang="en-US" dirty="0"/>
              <a:t> </a:t>
            </a:r>
            <a:r>
              <a:rPr lang="en-US" dirty="0" err="1"/>
              <a:t>filozof</a:t>
            </a:r>
            <a:r>
              <a:rPr lang="en-US" dirty="0"/>
              <a:t> </a:t>
            </a:r>
            <a:r>
              <a:rPr lang="en-US" dirty="0" err="1"/>
              <a:t>neće</a:t>
            </a:r>
            <a:r>
              <a:rPr lang="en-US" dirty="0"/>
              <a:t> </a:t>
            </a:r>
            <a:r>
              <a:rPr lang="en-US" dirty="0" err="1"/>
              <a:t>imat</a:t>
            </a:r>
            <a:r>
              <a:rPr lang="en-US" dirty="0"/>
              <a:t> drug</a:t>
            </a:r>
            <a:r>
              <a:rPr lang="hr-HR" dirty="0"/>
              <a:t>i štapić </a:t>
            </a:r>
            <a:r>
              <a:rPr lang="en-US" dirty="0"/>
              <a:t>za </a:t>
            </a:r>
            <a:r>
              <a:rPr lang="en-US" dirty="0" err="1"/>
              <a:t>uze</a:t>
            </a:r>
            <a:r>
              <a:rPr lang="hr-HR" dirty="0"/>
              <a:t>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5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116E-88C8-6507-8718-F6861A69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Paralelni algoritam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7B792-21BB-5D35-FE7F-584B920A8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Koristimo binarne semafore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B8666-7771-95B9-D2C7-E6835E251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133" y="3101009"/>
            <a:ext cx="5513734" cy="28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4872-CF78-8ACF-8BCA-51F732FC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Binarni semafori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80C32-4F0F-4455-9EFE-51BC4AEA8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Imamo po jedan binarni semafor za svaki štapić</a:t>
            </a:r>
          </a:p>
          <a:p>
            <a:r>
              <a:rPr lang="hr-HR" dirty="0"/>
              <a:t>Pri pokušaju uzimanja štapića koji je zauzet(tj. semafor je neprolazan), filozofa(dretvu) koji ga pokušava uzeti stavljamo u red čekanja</a:t>
            </a:r>
          </a:p>
          <a:p>
            <a:r>
              <a:rPr lang="hr-HR" dirty="0"/>
              <a:t>Kada se štapić oslobodi, tj. neki drugi filozof završi sa jedenjem, javimo svim filozofima koji čekaju na red da se taj štapić oslobodio, te prvi filozof u redu dobiva pravo korištenja štapića</a:t>
            </a:r>
          </a:p>
          <a:p>
            <a:r>
              <a:rPr lang="hr-HR" dirty="0"/>
              <a:t>Pri uzimanju štapića postavimo da je dani semafor neprolazan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0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2EED0E4C-000A-3146-6255-386019D77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309" y="1948046"/>
            <a:ext cx="8013381" cy="296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5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F99F-7CCE-8670-E788-E8EBD93E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A96C-C280-4DB3-D57D-107DD7053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15A74-5B31-088B-CD77-3B55E4309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53" y="1634065"/>
            <a:ext cx="5286913" cy="1303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9ED1C2-F691-7575-1B7D-8F8B473F4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066" y="1020864"/>
            <a:ext cx="5286912" cy="4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64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</TotalTime>
  <Words>687</Words>
  <Application>Microsoft Office PowerPoint</Application>
  <PresentationFormat>Widescreen</PresentationFormat>
  <Paragraphs>51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Garamond</vt:lpstr>
      <vt:lpstr>Symbol</vt:lpstr>
      <vt:lpstr>Organic</vt:lpstr>
      <vt:lpstr>Filozofi koji ručaju</vt:lpstr>
      <vt:lpstr>Uvod</vt:lpstr>
      <vt:lpstr>Osnovni problem</vt:lpstr>
      <vt:lpstr>PowerPoint Presentation</vt:lpstr>
      <vt:lpstr>„Očito” rješenje</vt:lpstr>
      <vt:lpstr>Paralelni algoritam</vt:lpstr>
      <vt:lpstr>Binarni semafori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Distribuirani algoritam</vt:lpstr>
      <vt:lpstr>Distribuirani algoritam</vt:lpstr>
      <vt:lpstr>PowerPoint Presentation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Nikola Kašnar</dc:creator>
  <cp:lastModifiedBy>Nikola Kašnar</cp:lastModifiedBy>
  <cp:revision>30</cp:revision>
  <dcterms:created xsi:type="dcterms:W3CDTF">2024-07-12T21:32:38Z</dcterms:created>
  <dcterms:modified xsi:type="dcterms:W3CDTF">2024-07-15T07:57:51Z</dcterms:modified>
</cp:coreProperties>
</file>