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84" r:id="rId8"/>
    <p:sldId id="285" r:id="rId9"/>
    <p:sldId id="286" r:id="rId10"/>
    <p:sldId id="288" r:id="rId11"/>
    <p:sldId id="287" r:id="rId12"/>
    <p:sldId id="289" r:id="rId13"/>
    <p:sldId id="290" r:id="rId14"/>
    <p:sldId id="291" r:id="rId15"/>
    <p:sldId id="292" r:id="rId16"/>
    <p:sldId id="261" r:id="rId17"/>
    <p:sldId id="262" r:id="rId18"/>
    <p:sldId id="267" r:id="rId19"/>
    <p:sldId id="268" r:id="rId20"/>
    <p:sldId id="269" r:id="rId21"/>
    <p:sldId id="270" r:id="rId22"/>
    <p:sldId id="293" r:id="rId23"/>
    <p:sldId id="294" r:id="rId24"/>
    <p:sldId id="265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91" autoAdjust="0"/>
  </p:normalViewPr>
  <p:slideViewPr>
    <p:cSldViewPr snapToGrid="0" showGuides="1">
      <p:cViewPr varScale="1">
        <p:scale>
          <a:sx n="75" d="100"/>
          <a:sy n="75" d="100"/>
        </p:scale>
        <p:origin x="67" y="19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02.03.2025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02.03.2025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3033191" y="0"/>
            <a:ext cx="9155634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Kompresija slike pomoću tenzora</a:t>
            </a:r>
            <a:br>
              <a:rPr lang="hr-HR" dirty="0"/>
            </a:b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r-HR" dirty="0"/>
              <a:t>Tim: Glitch u matrici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0021" y="5105536"/>
            <a:ext cx="4367531" cy="324417"/>
          </a:xfrm>
        </p:spPr>
        <p:txBody>
          <a:bodyPr/>
          <a:lstStyle/>
          <a:p>
            <a:r>
              <a:rPr lang="hr-HR" dirty="0"/>
              <a:t>Željka Baća</a:t>
            </a:r>
            <a:endParaRPr lang="ru-RU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BD8FCFA-5A6F-40D3-981E-0570C3FA356B}"/>
              </a:ext>
            </a:extLst>
          </p:cNvPr>
          <p:cNvSpPr txBox="1">
            <a:spLocks/>
          </p:cNvSpPr>
          <p:nvPr/>
        </p:nvSpPr>
        <p:spPr>
          <a:xfrm>
            <a:off x="770020" y="5497829"/>
            <a:ext cx="4367531" cy="324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Nikola Kašnar</a:t>
            </a:r>
            <a:endParaRPr lang="ru-RU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34581A5-AABD-454A-A6FB-8ED14C0B96DC}"/>
              </a:ext>
            </a:extLst>
          </p:cNvPr>
          <p:cNvSpPr txBox="1">
            <a:spLocks/>
          </p:cNvSpPr>
          <p:nvPr/>
        </p:nvSpPr>
        <p:spPr>
          <a:xfrm>
            <a:off x="770019" y="5853497"/>
            <a:ext cx="4367531" cy="324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0" i="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Ivana Kristić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2354A-B7C3-D19F-DA2E-FA37D7460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7EDDC-9F6D-97A9-7105-D888A0F8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1" y="1032746"/>
            <a:ext cx="10318841" cy="782638"/>
          </a:xfrm>
        </p:spPr>
        <p:txBody>
          <a:bodyPr>
            <a:normAutofit/>
          </a:bodyPr>
          <a:lstStyle/>
          <a:p>
            <a:r>
              <a:rPr lang="hr-HR" sz="3200" dirty="0"/>
              <a:t>CP(CANDECOMP/PARAFAC) kompresija</a:t>
            </a:r>
            <a:endParaRPr lang="ru-RU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A819B-4C21-0EC6-3036-1661283016E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453980"/>
            <a:ext cx="9956130" cy="2967765"/>
          </a:xfrm>
        </p:spPr>
        <p:txBody>
          <a:bodyPr>
            <a:noAutofit/>
          </a:bodyPr>
          <a:lstStyle/>
          <a:p>
            <a:r>
              <a:rPr lang="en-US" sz="2400" dirty="0"/>
              <a:t>CP </a:t>
            </a:r>
            <a:r>
              <a:rPr lang="en-US" sz="2400" dirty="0" err="1"/>
              <a:t>dekompozicija</a:t>
            </a:r>
            <a:r>
              <a:rPr lang="en-US" sz="2400" dirty="0"/>
              <a:t> </a:t>
            </a:r>
            <a:r>
              <a:rPr lang="en-US" sz="2400" dirty="0" err="1"/>
              <a:t>omogućava</a:t>
            </a:r>
            <a:r>
              <a:rPr lang="en-US" sz="2400" dirty="0"/>
              <a:t> </a:t>
            </a:r>
            <a:r>
              <a:rPr lang="en-US" sz="2400" dirty="0" err="1"/>
              <a:t>kompresiju</a:t>
            </a:r>
            <a:r>
              <a:rPr lang="en-US" sz="2400" dirty="0"/>
              <a:t> </a:t>
            </a:r>
            <a:r>
              <a:rPr lang="en-US" sz="2400" dirty="0" err="1"/>
              <a:t>tenzora</a:t>
            </a:r>
            <a:r>
              <a:rPr lang="en-US" sz="2400" dirty="0"/>
              <a:t> </a:t>
            </a:r>
            <a:r>
              <a:rPr lang="en-US" sz="2400" dirty="0" err="1"/>
              <a:t>tako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ga </a:t>
            </a:r>
            <a:r>
              <a:rPr lang="en-US" sz="2400" dirty="0" err="1"/>
              <a:t>razlaže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konačnu</a:t>
            </a:r>
            <a:r>
              <a:rPr lang="hr-HR" sz="2400" dirty="0"/>
              <a:t> </a:t>
            </a:r>
            <a:r>
              <a:rPr lang="en-US" sz="2400" dirty="0" err="1"/>
              <a:t>sumu</a:t>
            </a:r>
            <a:r>
              <a:rPr lang="en-US" sz="2400" dirty="0"/>
              <a:t> </a:t>
            </a:r>
            <a:r>
              <a:rPr lang="en-US" sz="2400" dirty="0" err="1"/>
              <a:t>tenzora</a:t>
            </a:r>
            <a:r>
              <a:rPr lang="en-US" sz="2400" dirty="0"/>
              <a:t> </a:t>
            </a:r>
            <a:r>
              <a:rPr lang="en-US" sz="2400" dirty="0" err="1"/>
              <a:t>ranga</a:t>
            </a:r>
            <a:r>
              <a:rPr lang="en-US" sz="2400" dirty="0"/>
              <a:t> 1, </a:t>
            </a:r>
            <a:r>
              <a:rPr lang="en-US" sz="2400" dirty="0" err="1"/>
              <a:t>čime</a:t>
            </a:r>
            <a:r>
              <a:rPr lang="en-US" sz="2400" dirty="0"/>
              <a:t> se </a:t>
            </a:r>
            <a:r>
              <a:rPr lang="en-US" sz="2400" dirty="0" err="1"/>
              <a:t>smanjuje</a:t>
            </a:r>
            <a:r>
              <a:rPr lang="en-US" sz="2400" dirty="0"/>
              <a:t> </a:t>
            </a:r>
            <a:r>
              <a:rPr lang="en-US" sz="2400" dirty="0" err="1"/>
              <a:t>količina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</a:t>
            </a:r>
            <a:r>
              <a:rPr lang="en-US" sz="2400" dirty="0" err="1"/>
              <a:t>potrebnih</a:t>
            </a:r>
            <a:r>
              <a:rPr lang="en-US" sz="2400" dirty="0"/>
              <a:t> za </a:t>
            </a:r>
            <a:r>
              <a:rPr lang="en-US" sz="2400" dirty="0" err="1"/>
              <a:t>pohranu</a:t>
            </a:r>
            <a:endParaRPr lang="hr-HR" sz="2400" dirty="0"/>
          </a:p>
          <a:p>
            <a:r>
              <a:rPr lang="en-US" sz="2400" dirty="0" err="1"/>
              <a:t>Tenzor</a:t>
            </a:r>
            <a:r>
              <a:rPr lang="en-US" sz="2400" dirty="0"/>
              <a:t> 𝒳 </a:t>
            </a:r>
            <a:r>
              <a:rPr lang="en-US" sz="2400" dirty="0" err="1"/>
              <a:t>može</a:t>
            </a:r>
            <a:r>
              <a:rPr lang="en-US" sz="2400" dirty="0"/>
              <a:t> se </a:t>
            </a:r>
            <a:r>
              <a:rPr lang="en-US" sz="2400" dirty="0" err="1"/>
              <a:t>aproksimirati</a:t>
            </a:r>
            <a:r>
              <a:rPr lang="en-US" sz="2400" dirty="0"/>
              <a:t> </a:t>
            </a:r>
            <a:r>
              <a:rPr lang="en-US" sz="2400" dirty="0" err="1"/>
              <a:t>kao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hr-HR" sz="2400" dirty="0"/>
              <a:t>			</a:t>
            </a:r>
            <a:r>
              <a:rPr lang="en-US" sz="2400" dirty="0"/>
              <a:t>𝒳 ≈ ∑ᵣ₌₁ᴿ </a:t>
            </a:r>
            <a:r>
              <a:rPr lang="el-GR" sz="2400" dirty="0"/>
              <a:t>λ</a:t>
            </a:r>
            <a:r>
              <a:rPr lang="en-US" sz="2400" dirty="0"/>
              <a:t>ᵣ · 𝐚ᵣ⁽¹⁾ ∘ 𝐚ᵣ⁽²⁾ ∘ ... ∘ 𝐚ᵣ⁽ᴺ⁾</a:t>
            </a:r>
          </a:p>
          <a:p>
            <a:r>
              <a:rPr lang="en-US" sz="2400" dirty="0" err="1"/>
              <a:t>gdje</a:t>
            </a:r>
            <a:r>
              <a:rPr lang="en-US" sz="2400" dirty="0"/>
              <a:t> je:</a:t>
            </a:r>
          </a:p>
          <a:p>
            <a:pPr marL="0" indent="0">
              <a:buNone/>
            </a:pPr>
            <a:r>
              <a:rPr lang="hr-HR" sz="2400" b="1" dirty="0"/>
              <a:t>	</a:t>
            </a:r>
            <a:r>
              <a:rPr lang="hr-HR" sz="2000" b="1" dirty="0"/>
              <a:t>- </a:t>
            </a:r>
            <a:r>
              <a:rPr lang="en-US" sz="2000" b="1" dirty="0"/>
              <a:t>R</a:t>
            </a:r>
            <a:r>
              <a:rPr lang="en-US" sz="2000" dirty="0"/>
              <a:t> - </a:t>
            </a:r>
            <a:r>
              <a:rPr lang="en-US" sz="2000" b="1" dirty="0"/>
              <a:t>rang </a:t>
            </a:r>
            <a:r>
              <a:rPr lang="en-US" sz="2000" b="1" dirty="0" err="1"/>
              <a:t>dekompozicije</a:t>
            </a:r>
            <a:r>
              <a:rPr lang="en-US" sz="2000" dirty="0"/>
              <a:t>, </a:t>
            </a:r>
            <a:r>
              <a:rPr lang="en-US" sz="2000" dirty="0" err="1"/>
              <a:t>odnosno</a:t>
            </a:r>
            <a:r>
              <a:rPr lang="en-US" sz="2000" dirty="0"/>
              <a:t> </a:t>
            </a:r>
            <a:r>
              <a:rPr lang="en-US" sz="2000" dirty="0" err="1"/>
              <a:t>broj</a:t>
            </a:r>
            <a:r>
              <a:rPr lang="en-US" sz="2000" dirty="0"/>
              <a:t> </a:t>
            </a:r>
            <a:r>
              <a:rPr lang="en-US" sz="2000" dirty="0" err="1"/>
              <a:t>komponenti</a:t>
            </a:r>
            <a:r>
              <a:rPr lang="en-US" sz="2000" dirty="0"/>
              <a:t> u </a:t>
            </a:r>
            <a:r>
              <a:rPr lang="en-US" sz="2000" dirty="0" err="1"/>
              <a:t>aproksimaciji</a:t>
            </a:r>
            <a:endParaRPr lang="en-US" sz="2000" dirty="0"/>
          </a:p>
          <a:p>
            <a:pPr marL="0" indent="0">
              <a:buNone/>
            </a:pPr>
            <a:r>
              <a:rPr lang="hr-HR" sz="2000" b="1" dirty="0"/>
              <a:t>	- </a:t>
            </a:r>
            <a:r>
              <a:rPr lang="el-GR" sz="2000" b="1" dirty="0"/>
              <a:t>λ</a:t>
            </a:r>
            <a:r>
              <a:rPr lang="en-US" sz="2000" b="1" dirty="0"/>
              <a:t>ᵣ</a:t>
            </a:r>
            <a:r>
              <a:rPr lang="en-US" sz="2000" dirty="0"/>
              <a:t> - </a:t>
            </a:r>
            <a:r>
              <a:rPr lang="en-US" sz="2000" b="1" dirty="0" err="1"/>
              <a:t>skalarni</a:t>
            </a:r>
            <a:r>
              <a:rPr lang="en-US" sz="2000" b="1" dirty="0"/>
              <a:t> </a:t>
            </a:r>
            <a:r>
              <a:rPr lang="en-US" sz="2000" b="1" dirty="0" err="1"/>
              <a:t>koeficijenti</a:t>
            </a:r>
            <a:endParaRPr lang="en-US" sz="2000" dirty="0"/>
          </a:p>
          <a:p>
            <a:pPr marL="0" indent="0">
              <a:buNone/>
            </a:pPr>
            <a:r>
              <a:rPr lang="hr-HR" sz="2000" b="1" dirty="0"/>
              <a:t>	- </a:t>
            </a:r>
            <a:r>
              <a:rPr lang="en-US" sz="2000" b="1" dirty="0"/>
              <a:t>𝐚ᵣ⁽ⁿ⁾</a:t>
            </a:r>
            <a:r>
              <a:rPr lang="en-US" sz="2000" dirty="0"/>
              <a:t> - </a:t>
            </a:r>
            <a:r>
              <a:rPr lang="en-US" sz="2000" b="1" dirty="0" err="1"/>
              <a:t>faktorski</a:t>
            </a:r>
            <a:r>
              <a:rPr lang="en-US" sz="2000" b="1" dirty="0"/>
              <a:t> </a:t>
            </a:r>
            <a:r>
              <a:rPr lang="en-US" sz="2000" b="1" dirty="0" err="1"/>
              <a:t>vektori</a:t>
            </a:r>
            <a:r>
              <a:rPr lang="en-US" sz="2000" dirty="0"/>
              <a:t> za </a:t>
            </a:r>
            <a:r>
              <a:rPr lang="en-US" sz="2000" dirty="0" err="1"/>
              <a:t>svaku</a:t>
            </a:r>
            <a:r>
              <a:rPr lang="en-US" sz="2000" dirty="0"/>
              <a:t> </a:t>
            </a:r>
            <a:r>
              <a:rPr lang="en-US" sz="2000" dirty="0" err="1"/>
              <a:t>dimenziju</a:t>
            </a:r>
            <a:r>
              <a:rPr lang="en-US" sz="2000" dirty="0"/>
              <a:t> n</a:t>
            </a:r>
          </a:p>
          <a:p>
            <a:pPr marL="0" indent="0">
              <a:buNone/>
            </a:pPr>
            <a:r>
              <a:rPr lang="hr-HR" sz="2000" b="1" dirty="0"/>
              <a:t>	- </a:t>
            </a:r>
            <a:r>
              <a:rPr lang="en-US" sz="2000" b="1" dirty="0"/>
              <a:t>∘</a:t>
            </a:r>
            <a:r>
              <a:rPr lang="en-US" sz="2000" dirty="0"/>
              <a:t> - </a:t>
            </a:r>
            <a:r>
              <a:rPr lang="en-US" sz="2000" b="1" dirty="0" err="1"/>
              <a:t>vanjski</a:t>
            </a:r>
            <a:r>
              <a:rPr lang="en-US" sz="2000" b="1" dirty="0"/>
              <a:t> </a:t>
            </a:r>
            <a:r>
              <a:rPr lang="en-US" sz="2000" b="1" dirty="0" err="1"/>
              <a:t>produkt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3D9B3-7786-527E-4194-B54CB7C031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642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67DAA-9ACC-3D05-8A8D-20C01386E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65F3F3-FF2B-290F-C79A-819923BE4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1" y="1032746"/>
            <a:ext cx="10318841" cy="782638"/>
          </a:xfrm>
        </p:spPr>
        <p:txBody>
          <a:bodyPr>
            <a:normAutofit/>
          </a:bodyPr>
          <a:lstStyle/>
          <a:p>
            <a:r>
              <a:rPr lang="hr-HR" sz="3200" dirty="0"/>
              <a:t>CP(CANDECOMP/PARAFAC) kompresija</a:t>
            </a:r>
            <a:endParaRPr lang="ru-RU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5C36-5306-179B-FD02-85577C72C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453980"/>
            <a:ext cx="9956130" cy="2967765"/>
          </a:xfrm>
        </p:spPr>
        <p:txBody>
          <a:bodyPr>
            <a:noAutofit/>
          </a:bodyPr>
          <a:lstStyle/>
          <a:p>
            <a:r>
              <a:rPr lang="en-US" sz="2400" dirty="0" err="1"/>
              <a:t>Proces</a:t>
            </a:r>
            <a:r>
              <a:rPr lang="en-US" sz="2400" dirty="0"/>
              <a:t> </a:t>
            </a:r>
            <a:r>
              <a:rPr lang="en-US" sz="2400" dirty="0" err="1"/>
              <a:t>kompresije</a:t>
            </a:r>
            <a:r>
              <a:rPr lang="en-US" sz="2400" dirty="0"/>
              <a:t> </a:t>
            </a:r>
            <a:r>
              <a:rPr lang="en-US" sz="2400" dirty="0" err="1"/>
              <a:t>pomoću</a:t>
            </a:r>
            <a:r>
              <a:rPr lang="en-US" sz="2400" dirty="0"/>
              <a:t> CP </a:t>
            </a:r>
            <a:r>
              <a:rPr lang="en-US" sz="2400" dirty="0" err="1"/>
              <a:t>dekompozicije</a:t>
            </a:r>
            <a:r>
              <a:rPr lang="en-US" sz="2400" dirty="0"/>
              <a:t> </a:t>
            </a:r>
            <a:r>
              <a:rPr lang="en-US" sz="2400" dirty="0" err="1"/>
              <a:t>sastoji</a:t>
            </a:r>
            <a:r>
              <a:rPr lang="en-US" sz="2400" dirty="0"/>
              <a:t> se od </a:t>
            </a:r>
            <a:r>
              <a:rPr lang="en-US" sz="2400" dirty="0" err="1"/>
              <a:t>slijedećih</a:t>
            </a:r>
            <a:r>
              <a:rPr lang="en-US" sz="2400" dirty="0"/>
              <a:t> </a:t>
            </a:r>
            <a:r>
              <a:rPr lang="en-US" sz="2400" dirty="0" err="1"/>
              <a:t>koraka</a:t>
            </a:r>
            <a:r>
              <a:rPr lang="en-US" sz="2400" dirty="0"/>
              <a:t>:</a:t>
            </a:r>
            <a:endParaRPr lang="hr-HR" sz="2400" dirty="0"/>
          </a:p>
          <a:p>
            <a:pPr marL="0" indent="0">
              <a:buNone/>
            </a:pPr>
            <a:r>
              <a:rPr lang="en-US" sz="2400" b="1" dirty="0"/>
              <a:t>1. </a:t>
            </a:r>
            <a:r>
              <a:rPr lang="en-US" sz="2400" b="1" dirty="0" err="1"/>
              <a:t>Računanje</a:t>
            </a:r>
            <a:r>
              <a:rPr lang="en-US" sz="2400" b="1" dirty="0"/>
              <a:t> CP </a:t>
            </a:r>
            <a:r>
              <a:rPr lang="en-US" sz="2400" b="1" dirty="0" err="1"/>
              <a:t>dekompozicije</a:t>
            </a:r>
            <a:br>
              <a:rPr lang="en-US" sz="2400" dirty="0"/>
            </a:br>
            <a:r>
              <a:rPr lang="en-US" sz="2400" dirty="0"/>
              <a:t>Za </a:t>
            </a:r>
            <a:r>
              <a:rPr lang="en-US" sz="2400" dirty="0" err="1"/>
              <a:t>dani</a:t>
            </a:r>
            <a:r>
              <a:rPr lang="en-US" sz="2400" dirty="0"/>
              <a:t> </a:t>
            </a:r>
            <a:r>
              <a:rPr lang="en-US" sz="2400" dirty="0" err="1"/>
              <a:t>tenzor</a:t>
            </a:r>
            <a:r>
              <a:rPr lang="en-US" sz="2400" dirty="0"/>
              <a:t> 𝒳 ∈ ℝ^(I₁ × I₂ × ... × Iₙ), </a:t>
            </a:r>
            <a:r>
              <a:rPr lang="en-US" sz="2400" dirty="0" err="1"/>
              <a:t>tražimo</a:t>
            </a:r>
            <a:r>
              <a:rPr lang="en-US" sz="2400" dirty="0"/>
              <a:t> </a:t>
            </a:r>
            <a:r>
              <a:rPr lang="en-US" sz="2400" dirty="0" err="1"/>
              <a:t>faktorske</a:t>
            </a:r>
            <a:r>
              <a:rPr lang="en-US" sz="2400" dirty="0"/>
              <a:t> </a:t>
            </a:r>
            <a:r>
              <a:rPr lang="en-US" sz="2400" dirty="0" err="1"/>
              <a:t>matrice</a:t>
            </a:r>
            <a:r>
              <a:rPr lang="en-US" sz="2400" dirty="0"/>
              <a:t> A⁽¹⁾, A⁽²⁾, ..., A⁽ᴺ⁾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vektore</a:t>
            </a:r>
            <a:r>
              <a:rPr lang="en-US" sz="2400" dirty="0"/>
              <a:t> </a:t>
            </a:r>
            <a:r>
              <a:rPr lang="el-GR" sz="2400" dirty="0"/>
              <a:t>λ</a:t>
            </a:r>
            <a:r>
              <a:rPr lang="en-US" sz="2400" dirty="0"/>
              <a:t>ᵣ.</a:t>
            </a:r>
            <a:r>
              <a:rPr lang="hr-HR" sz="2400" dirty="0"/>
              <a:t> </a:t>
            </a:r>
            <a:r>
              <a:rPr lang="en-US" sz="2400" dirty="0" err="1"/>
              <a:t>Najčešće</a:t>
            </a:r>
            <a:r>
              <a:rPr lang="en-US" sz="2400" dirty="0"/>
              <a:t> se </a:t>
            </a:r>
            <a:r>
              <a:rPr lang="en-US" sz="2400" dirty="0" err="1"/>
              <a:t>koristi</a:t>
            </a:r>
            <a:r>
              <a:rPr lang="en-US" sz="2400" dirty="0"/>
              <a:t> </a:t>
            </a:r>
            <a:r>
              <a:rPr lang="en-US" sz="2400" b="1" dirty="0"/>
              <a:t>Alternating Least Squares (ALS)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,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minimizira</a:t>
            </a:r>
            <a:r>
              <a:rPr lang="en-US" sz="2400" dirty="0"/>
              <a:t> </a:t>
            </a:r>
            <a:r>
              <a:rPr lang="en-US" sz="2400" dirty="0" err="1"/>
              <a:t>grešku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</a:t>
            </a:r>
            <a:r>
              <a:rPr lang="en-US" sz="2400" dirty="0" err="1"/>
              <a:t>originalnog</a:t>
            </a:r>
            <a:r>
              <a:rPr lang="en-US" sz="2400" dirty="0"/>
              <a:t> </a:t>
            </a:r>
            <a:r>
              <a:rPr lang="en-US" sz="2400" dirty="0" err="1"/>
              <a:t>tenzora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njegove</a:t>
            </a:r>
            <a:r>
              <a:rPr lang="en-US" sz="2400" dirty="0"/>
              <a:t> </a:t>
            </a:r>
            <a:r>
              <a:rPr lang="en-US" sz="2400" dirty="0" err="1"/>
              <a:t>aproksimacije</a:t>
            </a:r>
            <a:r>
              <a:rPr lang="en-US" sz="2400" dirty="0"/>
              <a:t>: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35AFA9-41CD-39EF-39BF-C7905AB2CE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11</a:t>
            </a:fld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413E82-5141-3740-481E-B0774319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34" y="5211797"/>
            <a:ext cx="48101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6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B5508-7DB5-1085-D4E1-CE73358F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811C21-96B2-0C29-BDDC-1296FAAC8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1" y="1032746"/>
            <a:ext cx="10318841" cy="782638"/>
          </a:xfrm>
        </p:spPr>
        <p:txBody>
          <a:bodyPr>
            <a:normAutofit/>
          </a:bodyPr>
          <a:lstStyle/>
          <a:p>
            <a:r>
              <a:rPr lang="hr-HR" sz="3200" dirty="0"/>
              <a:t>CP(CANDECOMP/PARAFAC) kompresija</a:t>
            </a:r>
            <a:endParaRPr lang="ru-RU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E3FA9-BA24-CDB9-E2B3-599DF7133B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453980"/>
            <a:ext cx="9956130" cy="29677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2. </a:t>
            </a:r>
            <a:r>
              <a:rPr lang="en-US" sz="2800" b="1" dirty="0" err="1"/>
              <a:t>Spremanje</a:t>
            </a:r>
            <a:r>
              <a:rPr lang="en-US" sz="2800" b="1" dirty="0"/>
              <a:t> </a:t>
            </a:r>
            <a:r>
              <a:rPr lang="en-US" sz="2800" b="1" dirty="0" err="1"/>
              <a:t>podataka</a:t>
            </a:r>
            <a:br>
              <a:rPr lang="en-US" sz="2800" dirty="0"/>
            </a:br>
            <a:r>
              <a:rPr lang="en-US" sz="2800" dirty="0" err="1"/>
              <a:t>Spremamo</a:t>
            </a:r>
            <a:r>
              <a:rPr lang="en-US" sz="2800" dirty="0"/>
              <a:t> </a:t>
            </a:r>
            <a:r>
              <a:rPr lang="en-US" sz="2800" dirty="0" err="1"/>
              <a:t>faktorske</a:t>
            </a:r>
            <a:r>
              <a:rPr lang="en-US" sz="2800" dirty="0"/>
              <a:t> </a:t>
            </a:r>
            <a:r>
              <a:rPr lang="en-US" sz="2800" dirty="0" err="1"/>
              <a:t>matrice</a:t>
            </a:r>
            <a:r>
              <a:rPr lang="en-US" sz="2800" dirty="0"/>
              <a:t> </a:t>
            </a:r>
            <a:r>
              <a:rPr lang="en-US" sz="2800" dirty="0" err="1"/>
              <a:t>i</a:t>
            </a:r>
            <a:r>
              <a:rPr lang="en-US" sz="2800" dirty="0"/>
              <a:t> </a:t>
            </a:r>
            <a:r>
              <a:rPr lang="en-US" sz="2800" dirty="0" err="1"/>
              <a:t>skalarne</a:t>
            </a:r>
            <a:r>
              <a:rPr lang="en-US" sz="2800" dirty="0"/>
              <a:t> </a:t>
            </a:r>
            <a:r>
              <a:rPr lang="en-US" sz="2800" dirty="0" err="1"/>
              <a:t>koeficijente</a:t>
            </a:r>
            <a:r>
              <a:rPr lang="en-US" sz="2800" dirty="0"/>
              <a:t> </a:t>
            </a:r>
            <a:r>
              <a:rPr lang="en-US" sz="2800" dirty="0" err="1"/>
              <a:t>dobivene</a:t>
            </a:r>
            <a:r>
              <a:rPr lang="en-US" sz="2800" dirty="0"/>
              <a:t> CP </a:t>
            </a:r>
            <a:r>
              <a:rPr lang="en-US" sz="2800" dirty="0" err="1"/>
              <a:t>dekompozicijom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b="1" dirty="0"/>
              <a:t>3. </a:t>
            </a:r>
            <a:r>
              <a:rPr lang="en-US" sz="2800" b="1" dirty="0" err="1"/>
              <a:t>Dekompresija</a:t>
            </a:r>
            <a:r>
              <a:rPr lang="en-US" sz="2800" b="1" dirty="0"/>
              <a:t> </a:t>
            </a:r>
            <a:r>
              <a:rPr lang="en-US" sz="2800" b="1" dirty="0" err="1"/>
              <a:t>podataka</a:t>
            </a:r>
            <a:br>
              <a:rPr lang="en-US" sz="2800" dirty="0"/>
            </a:br>
            <a:r>
              <a:rPr lang="en-US" sz="2800" dirty="0"/>
              <a:t>Kada </a:t>
            </a:r>
            <a:r>
              <a:rPr lang="en-US" sz="2800" dirty="0" err="1"/>
              <a:t>trebamo</a:t>
            </a:r>
            <a:r>
              <a:rPr lang="en-US" sz="2800" dirty="0"/>
              <a:t> </a:t>
            </a:r>
            <a:r>
              <a:rPr lang="en-US" sz="2800" dirty="0" err="1"/>
              <a:t>rekonstruirati</a:t>
            </a:r>
            <a:r>
              <a:rPr lang="en-US" sz="2800" dirty="0"/>
              <a:t> </a:t>
            </a:r>
            <a:r>
              <a:rPr lang="en-US" sz="2800" dirty="0" err="1"/>
              <a:t>podatke</a:t>
            </a:r>
            <a:r>
              <a:rPr lang="en-US" sz="2800" dirty="0"/>
              <a:t>, </a:t>
            </a:r>
            <a:r>
              <a:rPr lang="en-US" sz="2800" dirty="0" err="1"/>
              <a:t>jednostavno</a:t>
            </a:r>
            <a:r>
              <a:rPr lang="en-US" sz="2800" dirty="0"/>
              <a:t> </a:t>
            </a:r>
            <a:r>
              <a:rPr lang="en-US" sz="2800" dirty="0" err="1"/>
              <a:t>koristimo</a:t>
            </a:r>
            <a:r>
              <a:rPr lang="en-US" sz="2800" dirty="0"/>
              <a:t>: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09A5A2-5094-B0E9-A1BE-95EC09A15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12</a:t>
            </a:fld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12C38F-9626-CBCA-54C6-62028613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232" y="4863516"/>
            <a:ext cx="5029536" cy="130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2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E3E42-BD20-4379-871F-3E4B83D6838A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742938"/>
            <a:ext cx="5450305" cy="1524185"/>
          </a:xfrm>
        </p:spPr>
        <p:txBody>
          <a:bodyPr>
            <a:normAutofit/>
          </a:bodyPr>
          <a:lstStyle/>
          <a:p>
            <a:r>
              <a:rPr lang="hr-HR" dirty="0"/>
              <a:t>Eksperimentalni rezultati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E1CCEE-5676-4586-8866-FA5BE5CA5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1626A-DC1A-4DC4-D87B-37E2A03D1091}"/>
              </a:ext>
            </a:extLst>
          </p:cNvPr>
          <p:cNvSpPr txBox="1"/>
          <p:nvPr/>
        </p:nvSpPr>
        <p:spPr>
          <a:xfrm>
            <a:off x="267855" y="3177308"/>
            <a:ext cx="41840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Kako</a:t>
            </a:r>
            <a:r>
              <a:rPr lang="en-US" dirty="0">
                <a:solidFill>
                  <a:schemeClr val="bg1"/>
                </a:solidFill>
              </a:rPr>
              <a:t> bi </a:t>
            </a:r>
            <a:r>
              <a:rPr lang="en-US" dirty="0" err="1">
                <a:solidFill>
                  <a:schemeClr val="bg1"/>
                </a:solidFill>
              </a:rPr>
              <a:t>analizirali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utjecaj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ranga</a:t>
            </a:r>
            <a:r>
              <a:rPr lang="en-US" dirty="0">
                <a:solidFill>
                  <a:schemeClr val="bg1"/>
                </a:solidFill>
              </a:rPr>
              <a:t> CP </a:t>
            </a:r>
            <a:r>
              <a:rPr lang="en-US" dirty="0" err="1">
                <a:solidFill>
                  <a:schemeClr val="bg1"/>
                </a:solidFill>
              </a:rPr>
              <a:t>dekompozicije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kvalitetu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rekonstrukcije</a:t>
            </a:r>
            <a:r>
              <a:rPr lang="hr-HR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slike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izvršili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smo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testiranje</a:t>
            </a:r>
            <a:r>
              <a:rPr lang="hr-HR" dirty="0">
                <a:solidFill>
                  <a:schemeClr val="bg1"/>
                </a:solidFill>
              </a:rPr>
              <a:t>(kod se nalazi u Github repozitoriju)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različitim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vrijednostima</a:t>
            </a:r>
            <a:r>
              <a:rPr lang="en-US" dirty="0">
                <a:solidFill>
                  <a:schemeClr val="bg1"/>
                </a:solidFill>
              </a:rPr>
              <a:t> R </a:t>
            </a:r>
            <a:r>
              <a:rPr lang="en-US" dirty="0" err="1">
                <a:solidFill>
                  <a:schemeClr val="bg1"/>
                </a:solidFill>
              </a:rPr>
              <a:t>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slijedećog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slici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B9FA43-E4A5-F477-1D4E-132860BF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84" y="2506658"/>
            <a:ext cx="6648450" cy="3095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AAE1EE-083B-F4A6-B899-97C952253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7309" y="6002372"/>
            <a:ext cx="21336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4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42CC9AD-CA84-4E7A-A8E9-09C5252F284F}"/>
              </a:ext>
            </a:extLst>
          </p:cNvPr>
          <p:cNvSpPr txBox="1">
            <a:spLocks/>
          </p:cNvSpPr>
          <p:nvPr/>
        </p:nvSpPr>
        <p:spPr bwMode="grayWhite">
          <a:xfrm>
            <a:off x="774032" y="742938"/>
            <a:ext cx="5450305" cy="1524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/>
              <a:t>Eksperimentalni rezultati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A316A7-AAD9-A2FD-1C76-4721A147E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415" y="2267123"/>
            <a:ext cx="7552484" cy="34732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9E6033-A9CB-101F-7216-5219249E9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8157" y="6041107"/>
            <a:ext cx="19050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42CC9AD-CA84-4E7A-A8E9-09C5252F284F}"/>
              </a:ext>
            </a:extLst>
          </p:cNvPr>
          <p:cNvSpPr txBox="1">
            <a:spLocks/>
          </p:cNvSpPr>
          <p:nvPr/>
        </p:nvSpPr>
        <p:spPr bwMode="grayWhite">
          <a:xfrm>
            <a:off x="774032" y="742938"/>
            <a:ext cx="5450305" cy="1524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/>
              <a:t>Eksperimentalni rezultati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65689-E15A-8C24-4A65-178C43D01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904" y="2132012"/>
            <a:ext cx="7606485" cy="33747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1BD3B2-FF99-17F7-1EC6-077DF0F3A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258" y="5938872"/>
            <a:ext cx="200977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7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42CC9AD-CA84-4E7A-A8E9-09C5252F284F}"/>
              </a:ext>
            </a:extLst>
          </p:cNvPr>
          <p:cNvSpPr txBox="1">
            <a:spLocks/>
          </p:cNvSpPr>
          <p:nvPr/>
        </p:nvSpPr>
        <p:spPr bwMode="grayWhite">
          <a:xfrm>
            <a:off x="774032" y="742938"/>
            <a:ext cx="5450305" cy="1524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/>
              <a:t>Eksperimentalni rezultati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5728F-0F3C-9A39-4927-43ED6B1B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814" y="2022157"/>
            <a:ext cx="7195185" cy="3638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88A3EF-88FD-7015-5666-667865F99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56" y="6139214"/>
            <a:ext cx="18669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02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42CC9AD-CA84-4E7A-A8E9-09C5252F284F}"/>
              </a:ext>
            </a:extLst>
          </p:cNvPr>
          <p:cNvSpPr txBox="1">
            <a:spLocks/>
          </p:cNvSpPr>
          <p:nvPr/>
        </p:nvSpPr>
        <p:spPr bwMode="grayWhite">
          <a:xfrm>
            <a:off x="774032" y="742938"/>
            <a:ext cx="5450305" cy="1524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/>
              <a:t>Eksperimentalni rezultati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F8917-77ED-2991-611B-45FC99821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718" y="1978342"/>
            <a:ext cx="7334250" cy="3571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96252-E6B7-0CC2-EC87-48EB82768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55" y="5999699"/>
            <a:ext cx="19335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614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342CC9AD-CA84-4E7A-A8E9-09C5252F284F}"/>
              </a:ext>
            </a:extLst>
          </p:cNvPr>
          <p:cNvSpPr txBox="1">
            <a:spLocks/>
          </p:cNvSpPr>
          <p:nvPr/>
        </p:nvSpPr>
        <p:spPr bwMode="grayWhite">
          <a:xfrm>
            <a:off x="774032" y="742938"/>
            <a:ext cx="5450305" cy="1524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Analiza rezultata</a:t>
            </a:r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E3B9F1-5DC0-16A3-C67F-E7D52819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21" y="2491925"/>
            <a:ext cx="11815558" cy="278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78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32E21-7159-F961-BE6B-1DB650E11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B2F3EB-247F-14AD-058F-CE715124E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C2207D9E-54F7-A4D3-30FF-A3E37515E398}"/>
              </a:ext>
            </a:extLst>
          </p:cNvPr>
          <p:cNvSpPr txBox="1">
            <a:spLocks/>
          </p:cNvSpPr>
          <p:nvPr/>
        </p:nvSpPr>
        <p:spPr bwMode="grayWhite">
          <a:xfrm>
            <a:off x="774032" y="742938"/>
            <a:ext cx="5450305" cy="1524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Analiza rezultata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702F41-3FAF-4D96-5651-01A56914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350" y="1988820"/>
            <a:ext cx="81153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68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9829800" cy="749047"/>
          </a:xfrm>
        </p:spPr>
        <p:txBody>
          <a:bodyPr>
            <a:noAutofit/>
          </a:bodyPr>
          <a:lstStyle/>
          <a:p>
            <a:r>
              <a:rPr lang="hr-HR" dirty="0"/>
              <a:t>U današnje vrijeme, s porastom količine podataka u različitim područjima, poput satelitskih snimaka, medicinskih slika ili video zapisa, postaje sve važnije razvijati učinkovite metode za pohranu i prijenos ovih podataka.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3C4B1A2-32A8-4F37-9CCC-FC9483C95033}"/>
              </a:ext>
            </a:extLst>
          </p:cNvPr>
          <p:cNvSpPr txBox="1">
            <a:spLocks/>
          </p:cNvSpPr>
          <p:nvPr/>
        </p:nvSpPr>
        <p:spPr>
          <a:xfrm>
            <a:off x="774032" y="3509038"/>
            <a:ext cx="9829800" cy="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Kompresija ovih podataka ključna je kako bi se smanjili zahtjevi za pohranom i brzinom prijenosa, a istovremeno zadržala što veća kvaliteta podataka. </a:t>
            </a:r>
            <a:endParaRPr lang="ru-RU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7CCDE5CB-3C3D-A35B-9770-9D48EAFEF0E4}"/>
              </a:ext>
            </a:extLst>
          </p:cNvPr>
          <p:cNvSpPr txBox="1">
            <a:spLocks/>
          </p:cNvSpPr>
          <p:nvPr/>
        </p:nvSpPr>
        <p:spPr>
          <a:xfrm>
            <a:off x="774032" y="4548129"/>
            <a:ext cx="9829800" cy="7490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U ovom seminaru predstavit ćemo metodu tenzorske dekompozicije za kom-</a:t>
            </a:r>
          </a:p>
          <a:p>
            <a:r>
              <a:rPr lang="hr-HR" dirty="0"/>
              <a:t>presiju slika.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7F646-6444-EF4C-5227-4863B6361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92535F-63CE-BC17-E78B-5D1AF65017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49BC717D-59C9-1A19-71F8-56DA3F1516F5}"/>
              </a:ext>
            </a:extLst>
          </p:cNvPr>
          <p:cNvSpPr txBox="1">
            <a:spLocks/>
          </p:cNvSpPr>
          <p:nvPr/>
        </p:nvSpPr>
        <p:spPr bwMode="grayWhite">
          <a:xfrm>
            <a:off x="774032" y="742938"/>
            <a:ext cx="5450305" cy="1524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r-HR" dirty="0"/>
              <a:t>Analiza rezultata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08958-0B46-05BC-AD2D-4270E2CE4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861820"/>
            <a:ext cx="83439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250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>
          <a:xfrm>
            <a:off x="-818146" y="0"/>
            <a:ext cx="9155429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979" y="1425810"/>
            <a:ext cx="6033452" cy="4006380"/>
          </a:xfrm>
        </p:spPr>
        <p:txBody>
          <a:bodyPr/>
          <a:lstStyle/>
          <a:p>
            <a:pPr algn="ctr"/>
            <a:r>
              <a:rPr lang="hr-HR" sz="8800" dirty="0"/>
              <a:t>HVALA NA PAŽNJI</a:t>
            </a:r>
            <a:r>
              <a:rPr lang="en-US" sz="8800" dirty="0"/>
              <a:t>!</a:t>
            </a:r>
            <a:endParaRPr lang="ru-RU" sz="8800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8097252" cy="782638"/>
          </a:xfrm>
        </p:spPr>
        <p:txBody>
          <a:bodyPr>
            <a:normAutofit/>
          </a:bodyPr>
          <a:lstStyle/>
          <a:p>
            <a:r>
              <a:rPr lang="hr-HR" dirty="0"/>
              <a:t>Tenzori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453980"/>
            <a:ext cx="9956130" cy="2967765"/>
          </a:xfrm>
        </p:spPr>
        <p:txBody>
          <a:bodyPr>
            <a:noAutofit/>
          </a:bodyPr>
          <a:lstStyle/>
          <a:p>
            <a:r>
              <a:rPr lang="it-IT" sz="2000" dirty="0"/>
              <a:t>Tenzori su generalizacija vektora i matrica na višedimenzionalne prostore</a:t>
            </a:r>
            <a:endParaRPr lang="hr-HR" sz="2000" dirty="0"/>
          </a:p>
          <a:p>
            <a:r>
              <a:rPr lang="en-US" sz="2000" dirty="0"/>
              <a:t>Neka </a:t>
            </a:r>
            <a:r>
              <a:rPr lang="en-US" sz="2000" dirty="0" err="1"/>
              <a:t>su</a:t>
            </a:r>
            <a:r>
              <a:rPr lang="en-US" sz="2000" dirty="0"/>
              <a:t> I₁, I₂, ..., Iₙ </a:t>
            </a:r>
            <a:r>
              <a:rPr lang="en-US" sz="2000" dirty="0" err="1"/>
              <a:t>dimenzije</a:t>
            </a:r>
            <a:r>
              <a:rPr lang="en-US" sz="2000" dirty="0"/>
              <a:t> </a:t>
            </a:r>
            <a:r>
              <a:rPr lang="en-US" sz="2000" dirty="0" err="1"/>
              <a:t>tenzora</a:t>
            </a:r>
            <a:r>
              <a:rPr lang="en-US" sz="2000" dirty="0"/>
              <a:t>. </a:t>
            </a:r>
            <a:r>
              <a:rPr lang="en-US" sz="2000" dirty="0" err="1"/>
              <a:t>Tenzor</a:t>
            </a:r>
            <a:r>
              <a:rPr lang="en-US" sz="2000" dirty="0"/>
              <a:t> 𝒳 </a:t>
            </a:r>
            <a:r>
              <a:rPr lang="en-US" sz="2000" dirty="0" err="1"/>
              <a:t>reda</a:t>
            </a:r>
            <a:r>
              <a:rPr lang="en-US" sz="2000" dirty="0"/>
              <a:t> N </a:t>
            </a:r>
            <a:r>
              <a:rPr lang="en-US" sz="2000" dirty="0" err="1"/>
              <a:t>može</a:t>
            </a:r>
            <a:r>
              <a:rPr lang="en-US" sz="2000" dirty="0"/>
              <a:t> se </a:t>
            </a:r>
            <a:r>
              <a:rPr lang="en-US" sz="2000" dirty="0" err="1"/>
              <a:t>predstaviti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funkcija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hr-HR" sz="2000" dirty="0"/>
              <a:t>				</a:t>
            </a:r>
            <a:r>
              <a:rPr lang="en-US" sz="2000" dirty="0"/>
              <a:t>𝒳 : I₁ × I₂ × ... × Iₙ → ℝ,</a:t>
            </a:r>
          </a:p>
          <a:p>
            <a:endParaRPr lang="en-US" sz="2000" dirty="0"/>
          </a:p>
          <a:p>
            <a:r>
              <a:rPr lang="en-US" sz="2000" dirty="0" err="1"/>
              <a:t>gdje</a:t>
            </a:r>
            <a:r>
              <a:rPr lang="en-US" sz="2000" dirty="0"/>
              <a:t> je 𝒳ᵢ₁,ᵢ₂,...,ᵢₙ </a:t>
            </a:r>
            <a:r>
              <a:rPr lang="en-US" sz="2000" dirty="0" err="1"/>
              <a:t>vrijednost</a:t>
            </a:r>
            <a:r>
              <a:rPr lang="en-US" sz="2000" dirty="0"/>
              <a:t> </a:t>
            </a:r>
            <a:r>
              <a:rPr lang="en-US" sz="2000" dirty="0" err="1"/>
              <a:t>tenzora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poziciji</a:t>
            </a:r>
            <a:r>
              <a:rPr lang="en-US" sz="2000" dirty="0"/>
              <a:t> (</a:t>
            </a:r>
            <a:r>
              <a:rPr lang="en-US" sz="2000" dirty="0" err="1"/>
              <a:t>i</a:t>
            </a:r>
            <a:r>
              <a:rPr lang="en-US" sz="2000" dirty="0"/>
              <a:t>₁, </a:t>
            </a:r>
            <a:r>
              <a:rPr lang="en-US" sz="2000" dirty="0" err="1"/>
              <a:t>i</a:t>
            </a:r>
            <a:r>
              <a:rPr lang="en-US" sz="2000" dirty="0"/>
              <a:t>₂, ..., </a:t>
            </a:r>
            <a:r>
              <a:rPr lang="en-US" sz="2000" dirty="0" err="1"/>
              <a:t>i</a:t>
            </a:r>
            <a:r>
              <a:rPr lang="en-US" sz="2000" dirty="0"/>
              <a:t>ₙ). </a:t>
            </a:r>
            <a:r>
              <a:rPr lang="en-US" sz="2000" dirty="0" err="1"/>
              <a:t>Tenzor</a:t>
            </a:r>
            <a:r>
              <a:rPr lang="en-US" sz="2000" dirty="0"/>
              <a:t> se </a:t>
            </a:r>
            <a:r>
              <a:rPr lang="en-US" sz="2000" dirty="0" err="1"/>
              <a:t>može</a:t>
            </a:r>
            <a:r>
              <a:rPr lang="en-US" sz="2000" dirty="0"/>
              <a:t> </a:t>
            </a:r>
            <a:r>
              <a:rPr lang="en-US" sz="2000" dirty="0" err="1"/>
              <a:t>zapisati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 </a:t>
            </a:r>
            <a:r>
              <a:rPr lang="en-US" sz="2000" dirty="0" err="1"/>
              <a:t>višedimenzionalni</a:t>
            </a:r>
            <a:r>
              <a:rPr lang="en-US" sz="2000" dirty="0"/>
              <a:t> </a:t>
            </a:r>
            <a:r>
              <a:rPr lang="en-US" sz="2000" dirty="0" err="1"/>
              <a:t>niz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hr-HR" sz="2000" dirty="0"/>
              <a:t>				</a:t>
            </a:r>
            <a:r>
              <a:rPr lang="en-US" sz="2000" dirty="0"/>
              <a:t>𝒳 ∈ ℝ^(I₁ × I₂ × ... × Iₙ).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F67BF-2447-E17C-592A-B0442ADC7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DF3AB8-BD7D-1B0F-A501-3BE4D0A1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8097252" cy="782638"/>
          </a:xfrm>
        </p:spPr>
        <p:txBody>
          <a:bodyPr>
            <a:normAutofit/>
          </a:bodyPr>
          <a:lstStyle/>
          <a:p>
            <a:r>
              <a:rPr lang="hr-HR" dirty="0"/>
              <a:t>Svojstva tenzora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6158A-B046-05F6-778A-42DC30B331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453980"/>
            <a:ext cx="9956130" cy="2967765"/>
          </a:xfrm>
        </p:spPr>
        <p:txBody>
          <a:bodyPr>
            <a:noAutofit/>
          </a:bodyPr>
          <a:lstStyle/>
          <a:p>
            <a:r>
              <a:rPr lang="it-IT" sz="2400" b="1" dirty="0"/>
              <a:t>Multilinearnost</a:t>
            </a:r>
            <a:r>
              <a:rPr lang="it-IT" sz="2400" dirty="0"/>
              <a:t>: Tenzori su linearni u odnosu na svaku dimenziju. To znači</a:t>
            </a:r>
            <a:r>
              <a:rPr lang="hr-HR" sz="2400" dirty="0"/>
              <a:t> </a:t>
            </a:r>
            <a:r>
              <a:rPr lang="it-IT" sz="2400" dirty="0"/>
              <a:t>da se operacije na tenzorima mogu izvoditi nezavisno po svakoj dimenziji</a:t>
            </a:r>
            <a:endParaRPr lang="hr-HR" sz="2400" dirty="0"/>
          </a:p>
          <a:p>
            <a:r>
              <a:rPr lang="en-US" sz="2400" b="1" dirty="0" err="1"/>
              <a:t>Strukturna</a:t>
            </a:r>
            <a:r>
              <a:rPr lang="en-US" sz="2400" b="1" dirty="0"/>
              <a:t> </a:t>
            </a:r>
            <a:r>
              <a:rPr lang="en-US" sz="2400" b="1" dirty="0" err="1"/>
              <a:t>informacija</a:t>
            </a:r>
            <a:r>
              <a:rPr lang="en-US" sz="2400" dirty="0"/>
              <a:t>: </a:t>
            </a:r>
            <a:r>
              <a:rPr lang="en-US" sz="2400" dirty="0" err="1"/>
              <a:t>Tenzori</a:t>
            </a:r>
            <a:r>
              <a:rPr lang="en-US" sz="2400" dirty="0"/>
              <a:t> </a:t>
            </a:r>
            <a:r>
              <a:rPr lang="en-US" sz="2400" dirty="0" err="1"/>
              <a:t>mogu</a:t>
            </a:r>
            <a:r>
              <a:rPr lang="en-US" sz="2400" dirty="0"/>
              <a:t> </a:t>
            </a:r>
            <a:r>
              <a:rPr lang="en-US" sz="2400" dirty="0" err="1"/>
              <a:t>pohraniti</a:t>
            </a:r>
            <a:r>
              <a:rPr lang="en-US" sz="2400" dirty="0"/>
              <a:t> </a:t>
            </a:r>
            <a:r>
              <a:rPr lang="en-US" sz="2400" dirty="0" err="1"/>
              <a:t>složene</a:t>
            </a:r>
            <a:r>
              <a:rPr lang="en-US" sz="2400" dirty="0"/>
              <a:t> </a:t>
            </a:r>
            <a:r>
              <a:rPr lang="en-US" sz="2400" dirty="0" err="1"/>
              <a:t>odnose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, </a:t>
            </a:r>
            <a:r>
              <a:rPr lang="en-US" sz="2400" dirty="0" err="1"/>
              <a:t>poput</a:t>
            </a:r>
            <a:r>
              <a:rPr lang="en-US" sz="2400" dirty="0"/>
              <a:t> </a:t>
            </a:r>
            <a:r>
              <a:rPr lang="en-US" sz="2400" dirty="0" err="1"/>
              <a:t>prostornih</a:t>
            </a:r>
            <a:r>
              <a:rPr lang="en-US" sz="2400" dirty="0"/>
              <a:t>, </a:t>
            </a:r>
            <a:r>
              <a:rPr lang="en-US" sz="2400" dirty="0" err="1"/>
              <a:t>vremenskih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spektralnih</a:t>
            </a:r>
            <a:r>
              <a:rPr lang="en-US" sz="2400" dirty="0"/>
              <a:t> </a:t>
            </a:r>
            <a:r>
              <a:rPr lang="en-US" sz="2400" dirty="0" err="1"/>
              <a:t>ovisnosti</a:t>
            </a:r>
            <a:endParaRPr lang="hr-HR" sz="2400" dirty="0"/>
          </a:p>
          <a:p>
            <a:r>
              <a:rPr lang="en-US" sz="2400" b="1" dirty="0" err="1"/>
              <a:t>Kompaktnost</a:t>
            </a:r>
            <a:r>
              <a:rPr lang="en-US" sz="2400" dirty="0"/>
              <a:t>: </a:t>
            </a:r>
            <a:r>
              <a:rPr lang="en-US" sz="2400" dirty="0" err="1"/>
              <a:t>Tenzorska</a:t>
            </a:r>
            <a:r>
              <a:rPr lang="en-US" sz="2400" dirty="0"/>
              <a:t> </a:t>
            </a:r>
            <a:r>
              <a:rPr lang="en-US" sz="2400" dirty="0" err="1"/>
              <a:t>dekompozicija</a:t>
            </a:r>
            <a:r>
              <a:rPr lang="en-US" sz="2400" dirty="0"/>
              <a:t> </a:t>
            </a:r>
            <a:r>
              <a:rPr lang="en-US" sz="2400" dirty="0" err="1"/>
              <a:t>omogućuje</a:t>
            </a:r>
            <a:r>
              <a:rPr lang="en-US" sz="2400" dirty="0"/>
              <a:t> </a:t>
            </a:r>
            <a:r>
              <a:rPr lang="en-US" sz="2400" dirty="0" err="1"/>
              <a:t>smanjenje</a:t>
            </a:r>
            <a:r>
              <a:rPr lang="en-US" sz="2400" dirty="0"/>
              <a:t> </a:t>
            </a:r>
            <a:r>
              <a:rPr lang="en-US" sz="2400" dirty="0" err="1"/>
              <a:t>redundancije</a:t>
            </a:r>
            <a:r>
              <a:rPr lang="hr-HR" sz="2400" dirty="0"/>
              <a:t> </a:t>
            </a:r>
            <a:r>
              <a:rPr lang="en-US" sz="2400" dirty="0"/>
              <a:t>u </a:t>
            </a:r>
            <a:r>
              <a:rPr lang="en-US" sz="2400" dirty="0" err="1"/>
              <a:t>podacima</a:t>
            </a:r>
            <a:r>
              <a:rPr lang="en-US" sz="2400" dirty="0"/>
              <a:t>, </a:t>
            </a:r>
            <a:r>
              <a:rPr lang="en-US" sz="2400" dirty="0" err="1"/>
              <a:t>što</a:t>
            </a:r>
            <a:r>
              <a:rPr lang="en-US" sz="2400" dirty="0"/>
              <a:t> je </a:t>
            </a:r>
            <a:r>
              <a:rPr lang="en-US" sz="2400" dirty="0" err="1"/>
              <a:t>korisno</a:t>
            </a:r>
            <a:r>
              <a:rPr lang="en-US" sz="2400" dirty="0"/>
              <a:t> za </a:t>
            </a:r>
            <a:r>
              <a:rPr lang="en-US" sz="2400" dirty="0" err="1"/>
              <a:t>kompresiju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analizu</a:t>
            </a:r>
            <a:r>
              <a:rPr lang="en-US" sz="24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91E2F5-0E08-58C3-FB5B-2427ECC74F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804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CE797-131B-81D3-1D60-136AD5B0B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A4830DF-9479-53DD-0C38-FD0354A4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8097252" cy="782638"/>
          </a:xfrm>
        </p:spPr>
        <p:txBody>
          <a:bodyPr>
            <a:normAutofit/>
          </a:bodyPr>
          <a:lstStyle/>
          <a:p>
            <a:r>
              <a:rPr lang="hr-HR" dirty="0"/>
              <a:t>Primjena tenzora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77C73-1187-F295-F479-EB78190A3D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453980"/>
            <a:ext cx="9956130" cy="2967765"/>
          </a:xfrm>
        </p:spPr>
        <p:txBody>
          <a:bodyPr>
            <a:noAutofit/>
          </a:bodyPr>
          <a:lstStyle/>
          <a:p>
            <a:r>
              <a:rPr lang="en-US" sz="2400" b="1" dirty="0" err="1"/>
              <a:t>Obrad</a:t>
            </a:r>
            <a:r>
              <a:rPr lang="hr-HR" sz="2400" b="1" dirty="0"/>
              <a:t>a</a:t>
            </a:r>
            <a:r>
              <a:rPr lang="en-US" sz="2400" b="1" dirty="0"/>
              <a:t> </a:t>
            </a:r>
            <a:r>
              <a:rPr lang="en-US" sz="2400" b="1" dirty="0" err="1"/>
              <a:t>signala</a:t>
            </a:r>
            <a:r>
              <a:rPr lang="en-US" sz="2400" dirty="0"/>
              <a:t>: Za </a:t>
            </a:r>
            <a:r>
              <a:rPr lang="en-US" sz="2400" dirty="0" err="1"/>
              <a:t>analizu</a:t>
            </a:r>
            <a:r>
              <a:rPr lang="en-US" sz="2400" dirty="0"/>
              <a:t> </a:t>
            </a:r>
            <a:r>
              <a:rPr lang="en-US" sz="2400" dirty="0" err="1"/>
              <a:t>višedimenzionalnih</a:t>
            </a:r>
            <a:r>
              <a:rPr lang="en-US" sz="2400" dirty="0"/>
              <a:t> </a:t>
            </a:r>
            <a:r>
              <a:rPr lang="en-US" sz="2400" dirty="0" err="1"/>
              <a:t>signala</a:t>
            </a:r>
            <a:r>
              <a:rPr lang="en-US" sz="2400" dirty="0"/>
              <a:t> </a:t>
            </a:r>
            <a:r>
              <a:rPr lang="en-US" sz="2400" dirty="0" err="1"/>
              <a:t>poput</a:t>
            </a:r>
            <a:r>
              <a:rPr lang="en-US" sz="2400" dirty="0"/>
              <a:t> video </a:t>
            </a:r>
            <a:r>
              <a:rPr lang="en-US" sz="2400" dirty="0" err="1"/>
              <a:t>zapisa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hr-HR" sz="2400" dirty="0"/>
              <a:t> </a:t>
            </a:r>
            <a:r>
              <a:rPr lang="en-US" sz="2400" dirty="0" err="1"/>
              <a:t>multispektralnih</a:t>
            </a:r>
            <a:r>
              <a:rPr lang="en-US" sz="2400" dirty="0"/>
              <a:t> </a:t>
            </a:r>
            <a:r>
              <a:rPr lang="en-US" sz="2400" dirty="0" err="1"/>
              <a:t>slika</a:t>
            </a:r>
            <a:r>
              <a:rPr lang="en-US" sz="2400" dirty="0"/>
              <a:t>.</a:t>
            </a:r>
            <a:endParaRPr lang="hr-HR" sz="2400" dirty="0"/>
          </a:p>
          <a:p>
            <a:r>
              <a:rPr lang="en-US" sz="2400" b="1" dirty="0" err="1"/>
              <a:t>Strojno</a:t>
            </a:r>
            <a:r>
              <a:rPr lang="en-US" sz="2400" b="1" dirty="0"/>
              <a:t> </a:t>
            </a:r>
            <a:r>
              <a:rPr lang="en-US" sz="2400" b="1" dirty="0" err="1"/>
              <a:t>učenje</a:t>
            </a:r>
            <a:r>
              <a:rPr lang="en-US" sz="2400" dirty="0"/>
              <a:t>: Za </a:t>
            </a:r>
            <a:r>
              <a:rPr lang="en-US" sz="2400" dirty="0" err="1"/>
              <a:t>predstavljanje</a:t>
            </a:r>
            <a:r>
              <a:rPr lang="en-US" sz="2400" dirty="0"/>
              <a:t> </a:t>
            </a:r>
            <a:r>
              <a:rPr lang="en-US" sz="2400" dirty="0" err="1"/>
              <a:t>složenih</a:t>
            </a:r>
            <a:r>
              <a:rPr lang="en-US" sz="2400" dirty="0"/>
              <a:t> </a:t>
            </a:r>
            <a:r>
              <a:rPr lang="en-US" sz="2400" dirty="0" err="1"/>
              <a:t>podataka</a:t>
            </a:r>
            <a:r>
              <a:rPr lang="en-US" sz="2400" dirty="0"/>
              <a:t> u </a:t>
            </a:r>
            <a:r>
              <a:rPr lang="en-US" sz="2400" dirty="0" err="1"/>
              <a:t>modelima</a:t>
            </a:r>
            <a:r>
              <a:rPr lang="en-US" sz="2400" dirty="0"/>
              <a:t> </a:t>
            </a:r>
            <a:r>
              <a:rPr lang="en-US" sz="2400" dirty="0" err="1"/>
              <a:t>dubokog</a:t>
            </a:r>
            <a:r>
              <a:rPr lang="hr-HR" sz="2400" dirty="0"/>
              <a:t> </a:t>
            </a:r>
            <a:r>
              <a:rPr lang="en-US" sz="2400" dirty="0" err="1"/>
              <a:t>učenja</a:t>
            </a:r>
            <a:endParaRPr lang="hr-HR" sz="2400" dirty="0"/>
          </a:p>
          <a:p>
            <a:r>
              <a:rPr lang="en-US" sz="2400" b="1" dirty="0" err="1"/>
              <a:t>Fizik</a:t>
            </a:r>
            <a:r>
              <a:rPr lang="hr-HR" sz="2400" b="1" dirty="0"/>
              <a:t>a</a:t>
            </a:r>
            <a:r>
              <a:rPr lang="en-US" sz="2400" b="1" dirty="0"/>
              <a:t> </a:t>
            </a:r>
            <a:r>
              <a:rPr lang="en-US" sz="2400" b="1" dirty="0" err="1"/>
              <a:t>i</a:t>
            </a:r>
            <a:r>
              <a:rPr lang="en-US" sz="2400" b="1" dirty="0"/>
              <a:t> </a:t>
            </a:r>
            <a:r>
              <a:rPr lang="en-US" sz="2400" b="1" dirty="0" err="1"/>
              <a:t>inženjerstvo</a:t>
            </a:r>
            <a:r>
              <a:rPr lang="en-US" sz="2400" dirty="0"/>
              <a:t>: Za </a:t>
            </a:r>
            <a:r>
              <a:rPr lang="en-US" sz="2400" dirty="0" err="1"/>
              <a:t>modeliranje</a:t>
            </a:r>
            <a:r>
              <a:rPr lang="en-US" sz="2400" dirty="0"/>
              <a:t> </a:t>
            </a:r>
            <a:r>
              <a:rPr lang="en-US" sz="2400" dirty="0" err="1"/>
              <a:t>fizikalnih</a:t>
            </a:r>
            <a:r>
              <a:rPr lang="en-US" sz="2400" dirty="0"/>
              <a:t> </a:t>
            </a:r>
            <a:r>
              <a:rPr lang="en-US" sz="2400" dirty="0" err="1"/>
              <a:t>sustava</a:t>
            </a:r>
            <a:r>
              <a:rPr lang="en-US" sz="2400" dirty="0"/>
              <a:t> s </a:t>
            </a:r>
            <a:r>
              <a:rPr lang="en-US" sz="2400" dirty="0" err="1"/>
              <a:t>višestrukim</a:t>
            </a:r>
            <a:r>
              <a:rPr lang="en-US" sz="2400" dirty="0"/>
              <a:t> </a:t>
            </a:r>
            <a:r>
              <a:rPr lang="en-US" sz="2400" dirty="0" err="1"/>
              <a:t>dimenzijama</a:t>
            </a:r>
            <a:r>
              <a:rPr lang="en-US" sz="2400" dirty="0"/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3EE693-2143-07C1-0F63-5FE2F5A59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710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27325-F0E0-6F3A-5334-3F3A53970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996248-7E14-4BCC-F9FD-BE40F1EE0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8097252" cy="782638"/>
          </a:xfrm>
        </p:spPr>
        <p:txBody>
          <a:bodyPr>
            <a:normAutofit/>
          </a:bodyPr>
          <a:lstStyle/>
          <a:p>
            <a:r>
              <a:rPr lang="hr-HR" dirty="0"/>
              <a:t>Tenzorska dekompozicija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809620-D234-E95E-9A4E-D896790C43A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453980"/>
            <a:ext cx="9956130" cy="2967765"/>
          </a:xfrm>
        </p:spPr>
        <p:txBody>
          <a:bodyPr>
            <a:noAutofit/>
          </a:bodyPr>
          <a:lstStyle/>
          <a:p>
            <a:r>
              <a:rPr lang="hr-HR" sz="2000" dirty="0"/>
              <a:t>M</a:t>
            </a:r>
            <a:r>
              <a:rPr lang="en-US" sz="2000" dirty="0" err="1"/>
              <a:t>atematička</a:t>
            </a:r>
            <a:r>
              <a:rPr lang="en-US" sz="2000" dirty="0"/>
              <a:t> </a:t>
            </a:r>
            <a:r>
              <a:rPr lang="en-US" sz="2000" dirty="0" err="1"/>
              <a:t>tehnika</a:t>
            </a:r>
            <a:r>
              <a:rPr lang="en-US" sz="2000" dirty="0"/>
              <a:t> </a:t>
            </a:r>
            <a:r>
              <a:rPr lang="en-US" sz="2000" dirty="0" err="1"/>
              <a:t>koja</a:t>
            </a:r>
            <a:r>
              <a:rPr lang="en-US" sz="2000" dirty="0"/>
              <a:t> se </a:t>
            </a:r>
            <a:r>
              <a:rPr lang="en-US" sz="2000" dirty="0" err="1"/>
              <a:t>koristi</a:t>
            </a:r>
            <a:r>
              <a:rPr lang="en-US" sz="2000" dirty="0"/>
              <a:t> za </a:t>
            </a:r>
            <a:r>
              <a:rPr lang="en-US" sz="2000" dirty="0" err="1"/>
              <a:t>razlaganje</a:t>
            </a:r>
            <a:r>
              <a:rPr lang="en-US" sz="2000" dirty="0"/>
              <a:t> </a:t>
            </a:r>
            <a:r>
              <a:rPr lang="en-US" sz="2000" dirty="0" err="1"/>
              <a:t>tenzora</a:t>
            </a:r>
            <a:r>
              <a:rPr lang="hr-HR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manje</a:t>
            </a:r>
            <a:r>
              <a:rPr lang="en-US" sz="2000" dirty="0"/>
              <a:t> </a:t>
            </a:r>
            <a:r>
              <a:rPr lang="en-US" sz="2000" dirty="0" err="1"/>
              <a:t>komponente</a:t>
            </a:r>
            <a:r>
              <a:rPr lang="en-US" sz="2000" dirty="0"/>
              <a:t>, </a:t>
            </a:r>
            <a:r>
              <a:rPr lang="en-US" sz="2000" dirty="0" err="1"/>
              <a:t>čime</a:t>
            </a:r>
            <a:r>
              <a:rPr lang="en-US" sz="2000" dirty="0"/>
              <a:t> se </a:t>
            </a:r>
            <a:r>
              <a:rPr lang="en-US" sz="2000" dirty="0" err="1"/>
              <a:t>otkrivaju</a:t>
            </a:r>
            <a:r>
              <a:rPr lang="en-US" sz="2000" dirty="0"/>
              <a:t> </a:t>
            </a:r>
            <a:r>
              <a:rPr lang="en-US" sz="2000" dirty="0" err="1"/>
              <a:t>skrivene</a:t>
            </a:r>
            <a:r>
              <a:rPr lang="en-US" sz="2000" dirty="0"/>
              <a:t> </a:t>
            </a:r>
            <a:r>
              <a:rPr lang="en-US" sz="2000" dirty="0" err="1"/>
              <a:t>strukture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obrasci</a:t>
            </a:r>
            <a:r>
              <a:rPr lang="en-US" sz="2000" dirty="0"/>
              <a:t> u </a:t>
            </a:r>
            <a:r>
              <a:rPr lang="en-US" sz="2000" dirty="0" err="1"/>
              <a:t>višedimenzionalnim</a:t>
            </a:r>
            <a:r>
              <a:rPr lang="en-US" sz="2000" dirty="0"/>
              <a:t> </a:t>
            </a:r>
            <a:r>
              <a:rPr lang="en-US" sz="2000" dirty="0" err="1"/>
              <a:t>podacima</a:t>
            </a:r>
            <a:endParaRPr lang="hr-HR" sz="2000" dirty="0"/>
          </a:p>
          <a:p>
            <a:r>
              <a:rPr lang="en-US" sz="2000" dirty="0"/>
              <a:t>Neka je 𝒳 ∈ ℝ^(I₁ × I₂ × ... × Iₙ) </a:t>
            </a:r>
            <a:r>
              <a:rPr lang="en-US" sz="2000" dirty="0" err="1"/>
              <a:t>tenzor</a:t>
            </a:r>
            <a:r>
              <a:rPr lang="en-US" sz="2000" dirty="0"/>
              <a:t> </a:t>
            </a:r>
            <a:r>
              <a:rPr lang="en-US" sz="2000" dirty="0" err="1"/>
              <a:t>reda</a:t>
            </a:r>
            <a:r>
              <a:rPr lang="en-US" sz="2000" dirty="0"/>
              <a:t> N. </a:t>
            </a:r>
            <a:r>
              <a:rPr lang="en-US" sz="2000" dirty="0" err="1"/>
              <a:t>Tenzorska</a:t>
            </a:r>
            <a:r>
              <a:rPr lang="en-US" sz="2000" dirty="0"/>
              <a:t> </a:t>
            </a:r>
            <a:r>
              <a:rPr lang="en-US" sz="2000" dirty="0" err="1"/>
              <a:t>dekompozicija</a:t>
            </a:r>
            <a:r>
              <a:rPr lang="en-US" sz="2000" dirty="0"/>
              <a:t> </a:t>
            </a:r>
            <a:r>
              <a:rPr lang="en-US" sz="2000" dirty="0" err="1"/>
              <a:t>ovog</a:t>
            </a:r>
            <a:r>
              <a:rPr lang="en-US" sz="2000" dirty="0"/>
              <a:t> </a:t>
            </a:r>
            <a:r>
              <a:rPr lang="en-US" sz="2000" dirty="0" err="1"/>
              <a:t>tenzora</a:t>
            </a:r>
            <a:r>
              <a:rPr lang="en-US" sz="2000" dirty="0"/>
              <a:t> </a:t>
            </a:r>
            <a:r>
              <a:rPr lang="en-US" sz="2000" dirty="0" err="1"/>
              <a:t>može</a:t>
            </a:r>
            <a:r>
              <a:rPr lang="en-US" sz="2000" dirty="0"/>
              <a:t> se </a:t>
            </a:r>
            <a:r>
              <a:rPr lang="en-US" sz="2000" dirty="0" err="1"/>
              <a:t>zapisati</a:t>
            </a:r>
            <a:r>
              <a:rPr lang="en-US" sz="2000" dirty="0"/>
              <a:t> </a:t>
            </a:r>
            <a:r>
              <a:rPr lang="en-US" sz="2000" dirty="0" err="1"/>
              <a:t>kao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hr-HR" sz="2000" dirty="0"/>
              <a:t>			</a:t>
            </a:r>
            <a:r>
              <a:rPr lang="en-US" sz="2000" dirty="0"/>
              <a:t>𝒳 ≈ 𝒢 ×₁ 𝐔⁽¹⁾ ×₂ 𝐔⁽²⁾ ×₃ ... ×ₙ 𝐔⁽ᴺ⁾,</a:t>
            </a:r>
          </a:p>
          <a:p>
            <a:r>
              <a:rPr lang="en-US" sz="2000" dirty="0" err="1"/>
              <a:t>gdje</a:t>
            </a:r>
            <a:r>
              <a:rPr lang="en-US" sz="2000" dirty="0"/>
              <a:t> je:</a:t>
            </a:r>
          </a:p>
          <a:p>
            <a:pPr marL="0" indent="0">
              <a:buNone/>
            </a:pPr>
            <a:r>
              <a:rPr lang="hr-HR" sz="2000" dirty="0"/>
              <a:t>	- </a:t>
            </a:r>
            <a:r>
              <a:rPr lang="en-US" sz="2000" dirty="0"/>
              <a:t>𝒢 ∈ ℝ^(R₁ × R₂ × ... × Rₙ) </a:t>
            </a:r>
            <a:r>
              <a:rPr lang="en-US" sz="2000" b="1" dirty="0" err="1"/>
              <a:t>tenzor</a:t>
            </a:r>
            <a:r>
              <a:rPr lang="en-US" sz="2000" b="1" dirty="0"/>
              <a:t> </a:t>
            </a:r>
            <a:r>
              <a:rPr lang="en-US" sz="2000" b="1" dirty="0" err="1"/>
              <a:t>jezgre</a:t>
            </a:r>
            <a:r>
              <a:rPr lang="en-US" sz="2000" dirty="0"/>
              <a:t> (core tensor) </a:t>
            </a:r>
            <a:r>
              <a:rPr lang="en-US" sz="2000" dirty="0" err="1"/>
              <a:t>manjih</a:t>
            </a:r>
            <a:r>
              <a:rPr lang="en-US" sz="2000" dirty="0"/>
              <a:t> </a:t>
            </a:r>
            <a:r>
              <a:rPr lang="en-US" sz="2000" dirty="0" err="1"/>
              <a:t>dimenzija</a:t>
            </a:r>
            <a:r>
              <a:rPr lang="en-US" sz="2000" dirty="0"/>
              <a:t>,</a:t>
            </a:r>
          </a:p>
          <a:p>
            <a:pPr marL="0" indent="0">
              <a:buNone/>
            </a:pPr>
            <a:r>
              <a:rPr lang="hr-HR" sz="2000" dirty="0"/>
              <a:t>	- </a:t>
            </a:r>
            <a:r>
              <a:rPr lang="en-US" sz="2000" dirty="0"/>
              <a:t>𝐔⁽ⁿ⁾ ∈ ℝ^(Iₙ × Rₙ)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b="1" dirty="0" err="1"/>
              <a:t>faktorske</a:t>
            </a:r>
            <a:r>
              <a:rPr lang="en-US" sz="2000" b="1" dirty="0"/>
              <a:t> </a:t>
            </a:r>
            <a:r>
              <a:rPr lang="en-US" sz="2000" b="1" dirty="0" err="1"/>
              <a:t>matrice</a:t>
            </a:r>
            <a:r>
              <a:rPr lang="en-US" sz="2000" dirty="0"/>
              <a:t> za </a:t>
            </a:r>
            <a:r>
              <a:rPr lang="en-US" sz="2000" dirty="0" err="1"/>
              <a:t>svaku</a:t>
            </a:r>
            <a:r>
              <a:rPr lang="en-US" sz="2000" dirty="0"/>
              <a:t> </a:t>
            </a:r>
            <a:r>
              <a:rPr lang="en-US" sz="2000" dirty="0" err="1"/>
              <a:t>dimenziju</a:t>
            </a:r>
            <a:r>
              <a:rPr lang="en-US" sz="2000" dirty="0"/>
              <a:t> n,</a:t>
            </a:r>
          </a:p>
          <a:p>
            <a:pPr marL="0" indent="0">
              <a:buNone/>
            </a:pPr>
            <a:r>
              <a:rPr lang="hr-HR" sz="2000" dirty="0"/>
              <a:t>	- </a:t>
            </a:r>
            <a:r>
              <a:rPr lang="en-US" sz="2000" dirty="0"/>
              <a:t>×ₙ </a:t>
            </a:r>
            <a:r>
              <a:rPr lang="en-US" sz="2000" dirty="0" err="1"/>
              <a:t>označava</a:t>
            </a:r>
            <a:r>
              <a:rPr lang="en-US" sz="2000" dirty="0"/>
              <a:t> </a:t>
            </a:r>
            <a:r>
              <a:rPr lang="en-US" sz="2000" dirty="0" err="1"/>
              <a:t>tenzorsko-matrično</a:t>
            </a:r>
            <a:r>
              <a:rPr lang="en-US" sz="2000" dirty="0"/>
              <a:t> </a:t>
            </a:r>
            <a:r>
              <a:rPr lang="en-US" sz="2000" dirty="0" err="1"/>
              <a:t>množenje</a:t>
            </a:r>
            <a:r>
              <a:rPr lang="en-US" sz="2000" dirty="0"/>
              <a:t> po n-</a:t>
            </a:r>
            <a:r>
              <a:rPr lang="en-US" sz="2000" dirty="0" err="1"/>
              <a:t>toj</a:t>
            </a:r>
            <a:r>
              <a:rPr lang="en-US" sz="2000" dirty="0"/>
              <a:t> </a:t>
            </a:r>
            <a:r>
              <a:rPr lang="en-US" sz="2000" dirty="0" err="1"/>
              <a:t>dimenziji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AB481D-446A-6849-9760-DC0CFB745A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083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A3A30-9F86-0F0E-017E-F092F5EBB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429B5E-64A9-4F96-D37B-2FEC89BD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8097252" cy="782638"/>
          </a:xfrm>
        </p:spPr>
        <p:txBody>
          <a:bodyPr>
            <a:normAutofit/>
          </a:bodyPr>
          <a:lstStyle/>
          <a:p>
            <a:r>
              <a:rPr lang="hr-HR" dirty="0"/>
              <a:t>Kompresija slike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CA4A9-07AE-5E3A-53F5-638E1658DD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453980"/>
            <a:ext cx="9956130" cy="2967765"/>
          </a:xfrm>
        </p:spPr>
        <p:txBody>
          <a:bodyPr>
            <a:noAutofit/>
          </a:bodyPr>
          <a:lstStyle/>
          <a:p>
            <a:r>
              <a:rPr lang="hr-HR" sz="3200" dirty="0"/>
              <a:t>P</a:t>
            </a:r>
            <a:r>
              <a:rPr lang="en-US" sz="3200" dirty="0" err="1"/>
              <a:t>roces</a:t>
            </a:r>
            <a:r>
              <a:rPr lang="en-US" sz="3200" dirty="0"/>
              <a:t> </a:t>
            </a:r>
            <a:r>
              <a:rPr lang="en-US" sz="3200" dirty="0" err="1"/>
              <a:t>smanjenja</a:t>
            </a:r>
            <a:r>
              <a:rPr lang="en-US" sz="3200" dirty="0"/>
              <a:t> </a:t>
            </a:r>
            <a:r>
              <a:rPr lang="en-US" sz="3200" dirty="0" err="1"/>
              <a:t>količine</a:t>
            </a:r>
            <a:r>
              <a:rPr lang="en-US" sz="3200" dirty="0"/>
              <a:t> </a:t>
            </a:r>
            <a:r>
              <a:rPr lang="en-US" sz="3200" dirty="0" err="1"/>
              <a:t>podataka</a:t>
            </a:r>
            <a:r>
              <a:rPr lang="en-US" sz="3200" dirty="0"/>
              <a:t> </a:t>
            </a:r>
            <a:r>
              <a:rPr lang="en-US" sz="3200" dirty="0" err="1"/>
              <a:t>potrebnih</a:t>
            </a:r>
            <a:r>
              <a:rPr lang="en-US" sz="3200" dirty="0"/>
              <a:t> za </a:t>
            </a:r>
            <a:r>
              <a:rPr lang="en-US" sz="3200" dirty="0" err="1"/>
              <a:t>pohranu</a:t>
            </a:r>
            <a:r>
              <a:rPr lang="en-US" sz="3200" dirty="0"/>
              <a:t> </a:t>
            </a:r>
            <a:r>
              <a:rPr lang="en-US" sz="3200" dirty="0" err="1"/>
              <a:t>ili</a:t>
            </a:r>
            <a:r>
              <a:rPr lang="en-US" sz="3200" dirty="0"/>
              <a:t> </a:t>
            </a:r>
            <a:r>
              <a:rPr lang="en-US" sz="3200" dirty="0" err="1"/>
              <a:t>prijenos</a:t>
            </a:r>
            <a:r>
              <a:rPr lang="en-US" sz="3200" dirty="0"/>
              <a:t> </a:t>
            </a:r>
            <a:r>
              <a:rPr lang="en-US" sz="3200" dirty="0" err="1"/>
              <a:t>slike</a:t>
            </a:r>
            <a:r>
              <a:rPr lang="en-US" sz="3200" dirty="0"/>
              <a:t>, </a:t>
            </a:r>
            <a:r>
              <a:rPr lang="en-US" sz="3200" dirty="0" err="1"/>
              <a:t>uz</a:t>
            </a:r>
            <a:r>
              <a:rPr lang="en-US" sz="3200" dirty="0"/>
              <a:t> </a:t>
            </a:r>
            <a:r>
              <a:rPr lang="en-US" sz="3200" dirty="0" err="1"/>
              <a:t>minimalni</a:t>
            </a:r>
            <a:r>
              <a:rPr lang="en-US" sz="3200" dirty="0"/>
              <a:t> </a:t>
            </a:r>
            <a:r>
              <a:rPr lang="en-US" sz="3200" dirty="0" err="1"/>
              <a:t>gubitak</a:t>
            </a:r>
            <a:r>
              <a:rPr lang="en-US" sz="3200" dirty="0"/>
              <a:t> </a:t>
            </a:r>
            <a:r>
              <a:rPr lang="en-US" sz="3200" dirty="0" err="1"/>
              <a:t>kvalitete</a:t>
            </a:r>
            <a:endParaRPr lang="hr-HR" sz="3200" dirty="0"/>
          </a:p>
          <a:p>
            <a:r>
              <a:rPr lang="en-US" sz="3200" dirty="0" err="1"/>
              <a:t>Cilj</a:t>
            </a:r>
            <a:r>
              <a:rPr lang="en-US" sz="3200" dirty="0"/>
              <a:t> je </a:t>
            </a:r>
            <a:r>
              <a:rPr lang="en-US" sz="3200" dirty="0" err="1"/>
              <a:t>smanjiti</a:t>
            </a:r>
            <a:r>
              <a:rPr lang="en-US" sz="3200" dirty="0"/>
              <a:t> </a:t>
            </a:r>
            <a:r>
              <a:rPr lang="en-US" sz="3200" dirty="0" err="1"/>
              <a:t>veličinu</a:t>
            </a:r>
            <a:r>
              <a:rPr lang="en-US" sz="3200" dirty="0"/>
              <a:t> </a:t>
            </a:r>
            <a:r>
              <a:rPr lang="en-US" sz="3200" dirty="0" err="1"/>
              <a:t>datoteke</a:t>
            </a:r>
            <a:r>
              <a:rPr lang="en-US" sz="3200" dirty="0"/>
              <a:t> </a:t>
            </a:r>
            <a:r>
              <a:rPr lang="en-US" sz="3200" dirty="0" err="1"/>
              <a:t>slike</a:t>
            </a:r>
            <a:r>
              <a:rPr lang="en-US" sz="3200" dirty="0"/>
              <a:t> </a:t>
            </a:r>
            <a:r>
              <a:rPr lang="en-US" sz="3200" dirty="0" err="1"/>
              <a:t>kako</a:t>
            </a:r>
            <a:r>
              <a:rPr lang="en-US" sz="3200" dirty="0"/>
              <a:t> bi se </a:t>
            </a:r>
            <a:r>
              <a:rPr lang="en-US" sz="3200" dirty="0" err="1"/>
              <a:t>uštedio</a:t>
            </a:r>
            <a:r>
              <a:rPr lang="en-US" sz="3200" dirty="0"/>
              <a:t> </a:t>
            </a:r>
            <a:r>
              <a:rPr lang="en-US" sz="3200" dirty="0" err="1"/>
              <a:t>prostor</a:t>
            </a:r>
            <a:r>
              <a:rPr lang="en-US" sz="3200" dirty="0"/>
              <a:t> za </a:t>
            </a:r>
            <a:r>
              <a:rPr lang="en-US" sz="3200" dirty="0" err="1"/>
              <a:t>pohranu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smanjilo</a:t>
            </a:r>
            <a:r>
              <a:rPr lang="en-US" sz="3200" dirty="0"/>
              <a:t> </a:t>
            </a:r>
            <a:r>
              <a:rPr lang="en-US" sz="3200" dirty="0" err="1"/>
              <a:t>vrijeme</a:t>
            </a:r>
            <a:r>
              <a:rPr lang="en-US" sz="3200" dirty="0"/>
              <a:t> </a:t>
            </a:r>
            <a:r>
              <a:rPr lang="en-US" sz="3200" dirty="0" err="1"/>
              <a:t>prijenosa</a:t>
            </a:r>
            <a:r>
              <a:rPr lang="en-US" sz="3200" dirty="0"/>
              <a:t>, </a:t>
            </a:r>
            <a:r>
              <a:rPr lang="en-US" sz="3200" dirty="0" err="1"/>
              <a:t>posebno</a:t>
            </a:r>
            <a:r>
              <a:rPr lang="en-US" sz="3200" dirty="0"/>
              <a:t> </a:t>
            </a:r>
            <a:r>
              <a:rPr lang="en-US" sz="3200" dirty="0" err="1"/>
              <a:t>važno</a:t>
            </a:r>
            <a:r>
              <a:rPr lang="en-US" sz="3200" dirty="0"/>
              <a:t> u </a:t>
            </a:r>
            <a:r>
              <a:rPr lang="en-US" sz="3200" dirty="0" err="1"/>
              <a:t>aplikacijama</a:t>
            </a:r>
            <a:r>
              <a:rPr lang="en-US" sz="3200" dirty="0"/>
              <a:t> </a:t>
            </a:r>
            <a:r>
              <a:rPr lang="en-US" sz="3200" dirty="0" err="1"/>
              <a:t>kao</a:t>
            </a:r>
            <a:r>
              <a:rPr lang="en-US" sz="3200" dirty="0"/>
              <a:t> </a:t>
            </a:r>
            <a:r>
              <a:rPr lang="en-US" sz="3200" dirty="0" err="1"/>
              <a:t>što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web </a:t>
            </a:r>
            <a:r>
              <a:rPr lang="en-US" sz="3200" dirty="0" err="1"/>
              <a:t>stranice</a:t>
            </a:r>
            <a:r>
              <a:rPr lang="en-US" sz="3200" dirty="0"/>
              <a:t>, </a:t>
            </a:r>
            <a:r>
              <a:rPr lang="en-US" sz="3200" dirty="0" err="1"/>
              <a:t>mobilne</a:t>
            </a:r>
            <a:r>
              <a:rPr lang="en-US" sz="3200" dirty="0"/>
              <a:t> </a:t>
            </a:r>
            <a:r>
              <a:rPr lang="en-US" sz="3200" dirty="0" err="1"/>
              <a:t>aplikacije</a:t>
            </a:r>
            <a:r>
              <a:rPr lang="en-US" sz="3200" dirty="0"/>
              <a:t> </a:t>
            </a:r>
            <a:r>
              <a:rPr lang="en-US" sz="3200" dirty="0" err="1"/>
              <a:t>i</a:t>
            </a:r>
            <a:r>
              <a:rPr lang="en-US" sz="3200" dirty="0"/>
              <a:t> </a:t>
            </a:r>
            <a:r>
              <a:rPr lang="en-US" sz="3200" dirty="0" err="1"/>
              <a:t>prijenos</a:t>
            </a:r>
            <a:r>
              <a:rPr lang="en-US" sz="3200" dirty="0"/>
              <a:t> </a:t>
            </a:r>
            <a:r>
              <a:rPr lang="en-US" sz="3200" dirty="0" err="1"/>
              <a:t>multimedijskih</a:t>
            </a:r>
            <a:r>
              <a:rPr lang="en-US" sz="3200" dirty="0"/>
              <a:t> </a:t>
            </a:r>
            <a:r>
              <a:rPr lang="en-US" sz="3200" dirty="0" err="1"/>
              <a:t>sadržaja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EB023F-D602-69E3-1B34-60E64A24B0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75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DE9EC-76F6-B8D0-5512-22634CE9E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7F3540-FFB6-BC72-A6F1-EFE5F9B0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8097252" cy="78263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03BEF-D5C5-742D-30D4-76E4DC6901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453980"/>
            <a:ext cx="9956130" cy="2967765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B0A35B-D935-3265-3348-64C51A35F0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pic>
        <p:nvPicPr>
          <p:cNvPr id="6" name="Picture 5" descr="A diagram of a basic algorithm&#10;&#10;AI-generated content may be incorrect.">
            <a:extLst>
              <a:ext uri="{FF2B5EF4-FFF2-40B4-BE49-F238E27FC236}">
                <a16:creationId xmlns:a16="http://schemas.microsoft.com/office/drawing/2014/main" id="{FCEC7C2A-2015-90C3-6496-3EA7C137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86" y="741680"/>
            <a:ext cx="10882901" cy="526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42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97E39-C5C5-2B30-9D8D-EFF476A6C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21F4600-9C9D-26A1-4DD0-34132C944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032" y="1032746"/>
            <a:ext cx="8097252" cy="782638"/>
          </a:xfrm>
        </p:spPr>
        <p:txBody>
          <a:bodyPr>
            <a:normAutofit/>
          </a:bodyPr>
          <a:lstStyle/>
          <a:p>
            <a:r>
              <a:rPr lang="hr-HR" dirty="0"/>
              <a:t>Tucker kompresija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390DE-5FDC-E55D-4779-B76F6DBDE0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2453980"/>
            <a:ext cx="9956130" cy="2967765"/>
          </a:xfrm>
        </p:spPr>
        <p:txBody>
          <a:bodyPr>
            <a:noAutofit/>
          </a:bodyPr>
          <a:lstStyle/>
          <a:p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629FBA-E1C1-23EB-CD8D-38F20FDFD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0687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sharepoint/v3"/>
    <ds:schemaRef ds:uri="http://schemas.openxmlformats.org/package/2006/metadata/core-properties"/>
    <ds:schemaRef ds:uri="http://purl.org/dc/terms/"/>
    <ds:schemaRef ds:uri="http://www.w3.org/XML/1998/namespace"/>
    <ds:schemaRef ds:uri="6dc4bcd6-49db-4c07-9060-8acfc67cef9f"/>
    <ds:schemaRef ds:uri="fb0879af-3eba-417a-a55a-ffe6dcd6ca77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797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Lucida Grande</vt:lpstr>
      <vt:lpstr>Verdana</vt:lpstr>
      <vt:lpstr>Wingdings</vt:lpstr>
      <vt:lpstr>Office Theme</vt:lpstr>
      <vt:lpstr>Kompresija slike pomoću tenzora </vt:lpstr>
      <vt:lpstr>Uvod</vt:lpstr>
      <vt:lpstr>Tenzori</vt:lpstr>
      <vt:lpstr>Svojstva tenzora</vt:lpstr>
      <vt:lpstr>Primjena tenzora</vt:lpstr>
      <vt:lpstr>Tenzorska dekompozicija</vt:lpstr>
      <vt:lpstr>Kompresija slike</vt:lpstr>
      <vt:lpstr>PowerPoint Presentation</vt:lpstr>
      <vt:lpstr>Tucker kompresija</vt:lpstr>
      <vt:lpstr>CP(CANDECOMP/PARAFAC) kompresija</vt:lpstr>
      <vt:lpstr>CP(CANDECOMP/PARAFAC) kompresija</vt:lpstr>
      <vt:lpstr>CP(CANDECOMP/PARAFAC) kompresija</vt:lpstr>
      <vt:lpstr>Eksperimentalni rezultati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2024-12-03T11:08:33Z</dcterms:created>
  <dcterms:modified xsi:type="dcterms:W3CDTF">2025-03-02T17:13:40Z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