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 Petani" initials="FP" lastIdx="1" clrIdx="0">
    <p:extLst>
      <p:ext uri="{19B8F6BF-5375-455C-9EA6-DF929625EA0E}">
        <p15:presenceInfo xmlns:p15="http://schemas.microsoft.com/office/powerpoint/2012/main" userId="S::fp51605@fer.hr::6f39cfe6-7207-40df-b7a9-94479cab2a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4684-9A4C-4395-9BAD-E8BE1181105B}" type="datetimeFigureOut">
              <a:rPr lang="hr-HR" smtClean="0"/>
              <a:t>18.12.2021.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07A-D838-47D2-AA16-62558E344DC5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2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4684-9A4C-4395-9BAD-E8BE1181105B}" type="datetimeFigureOut">
              <a:rPr lang="hr-HR" smtClean="0"/>
              <a:t>18.12.2021.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07A-D838-47D2-AA16-62558E344D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286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4684-9A4C-4395-9BAD-E8BE1181105B}" type="datetimeFigureOut">
              <a:rPr lang="hr-HR" smtClean="0"/>
              <a:t>18.12.2021.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07A-D838-47D2-AA16-62558E344D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150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4684-9A4C-4395-9BAD-E8BE1181105B}" type="datetimeFigureOut">
              <a:rPr lang="hr-HR" smtClean="0"/>
              <a:t>18.12.2021.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07A-D838-47D2-AA16-62558E344D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413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4684-9A4C-4395-9BAD-E8BE1181105B}" type="datetimeFigureOut">
              <a:rPr lang="hr-HR" smtClean="0"/>
              <a:t>18.12.2021.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07A-D838-47D2-AA16-62558E344DC5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4684-9A4C-4395-9BAD-E8BE1181105B}" type="datetimeFigureOut">
              <a:rPr lang="hr-HR" smtClean="0"/>
              <a:t>18.12.2021.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07A-D838-47D2-AA16-62558E344D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599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4684-9A4C-4395-9BAD-E8BE1181105B}" type="datetimeFigureOut">
              <a:rPr lang="hr-HR" smtClean="0"/>
              <a:t>18.12.2021.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07A-D838-47D2-AA16-62558E344D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242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4684-9A4C-4395-9BAD-E8BE1181105B}" type="datetimeFigureOut">
              <a:rPr lang="hr-HR" smtClean="0"/>
              <a:t>18.12.2021.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07A-D838-47D2-AA16-62558E344D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564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4684-9A4C-4395-9BAD-E8BE1181105B}" type="datetimeFigureOut">
              <a:rPr lang="hr-HR" smtClean="0"/>
              <a:t>18.12.2021.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07A-D838-47D2-AA16-62558E344D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677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9B4684-9A4C-4395-9BAD-E8BE1181105B}" type="datetimeFigureOut">
              <a:rPr lang="hr-HR" smtClean="0"/>
              <a:t>18.12.2021.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09A07A-D838-47D2-AA16-62558E344D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043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4684-9A4C-4395-9BAD-E8BE1181105B}" type="datetimeFigureOut">
              <a:rPr lang="hr-HR" smtClean="0"/>
              <a:t>18.12.2021.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A07A-D838-47D2-AA16-62558E344D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112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9B4684-9A4C-4395-9BAD-E8BE1181105B}" type="datetimeFigureOut">
              <a:rPr lang="hr-HR" smtClean="0"/>
              <a:t>18.12.2021.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09A07A-D838-47D2-AA16-62558E344DC5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C545-54E5-4507-A05A-65DA1A794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fontAlgn="base"/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Would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you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notice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if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fake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news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changed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your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behavior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? An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experiment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​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</a:b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the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unconscious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effects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of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disinformation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.</a:t>
            </a:r>
            <a:r>
              <a:rPr lang="hr-HR" sz="24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​</a:t>
            </a:r>
            <a:br>
              <a:rPr lang="hr-HR" sz="24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</a:b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Zach</a:t>
            </a:r>
            <a:r>
              <a:rPr lang="hr-HR" sz="2400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hr-HR" sz="2400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Bastick</a:t>
            </a:r>
            <a:r>
              <a:rPr lang="hr-HR" sz="24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​</a:t>
            </a:r>
            <a:br>
              <a:rPr lang="hr-HR" sz="2400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</a:br>
            <a:br>
              <a:rPr lang="hr-HR" sz="105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</a:br>
            <a:endParaRPr lang="hr-HR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09308-ED09-4A2A-A49F-0E43337C2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4358936"/>
            <a:ext cx="9154990" cy="1279864"/>
          </a:xfrm>
        </p:spPr>
        <p:txBody>
          <a:bodyPr>
            <a:normAutofit fontScale="55000" lnSpcReduction="20000"/>
          </a:bodyPr>
          <a:lstStyle/>
          <a:p>
            <a:pPr algn="ctr" rtl="0" fontAlgn="base"/>
            <a:r>
              <a:rPr lang="hr-HR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Društvene mreže 2021./2022.</a:t>
            </a:r>
            <a:r>
              <a:rPr lang="en-US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hr-HR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Vedran </a:t>
            </a:r>
            <a:r>
              <a:rPr lang="hr-HR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Hernaus</a:t>
            </a:r>
            <a:r>
              <a:rPr lang="hr-HR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, Nikola </a:t>
            </a:r>
            <a:r>
              <a:rPr lang="hr-HR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Kešćec</a:t>
            </a:r>
            <a:r>
              <a:rPr lang="hr-HR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, Ivan </a:t>
            </a:r>
            <a:r>
              <a:rPr lang="hr-HR" b="0" i="0" u="none" strike="noStrike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Kikić</a:t>
            </a:r>
            <a:r>
              <a:rPr lang="hr-HR" b="0" i="0" u="none" strike="noStrike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, Filip Petani</a:t>
            </a:r>
            <a:r>
              <a:rPr lang="hr-HR" b="0" i="0" dirty="0"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hr-HR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hr-HR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Sveučilište u Zagrebu Fakultet elektrotehnike i računarstva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hr-HR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21.12.2021.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65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4A61-F33C-4073-AF93-8F76FBC2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C066-64F1-4302-831C-49AF61C4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Problem </a:t>
            </a:r>
            <a:r>
              <a:rPr lang="en-US" dirty="0" err="1"/>
              <a:t>utjecaja</a:t>
            </a:r>
            <a:r>
              <a:rPr lang="en-US" dirty="0"/>
              <a:t> </a:t>
            </a:r>
            <a:r>
              <a:rPr lang="en-US" dirty="0" err="1"/>
              <a:t>dezinformacija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važne</a:t>
            </a:r>
            <a:r>
              <a:rPr lang="en-US" dirty="0"/>
              <a:t> </a:t>
            </a:r>
            <a:r>
              <a:rPr lang="en-US" dirty="0" err="1"/>
              <a:t>događaje</a:t>
            </a:r>
            <a:r>
              <a:rPr lang="en-US" dirty="0"/>
              <a:t> u </a:t>
            </a:r>
            <a:r>
              <a:rPr lang="en-US" dirty="0" err="1"/>
              <a:t>stvarnom</a:t>
            </a:r>
            <a:r>
              <a:rPr lang="en-US" dirty="0"/>
              <a:t> </a:t>
            </a:r>
            <a:r>
              <a:rPr lang="en-US" dirty="0" err="1"/>
              <a:t>svijetu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put </a:t>
            </a:r>
            <a:r>
              <a:rPr lang="en-US" dirty="0" err="1"/>
              <a:t>privlači</a:t>
            </a:r>
            <a:r>
              <a:rPr lang="en-US" dirty="0"/>
              <a:t> </a:t>
            </a:r>
            <a:r>
              <a:rPr lang="en-US" dirty="0" err="1"/>
              <a:t>pozornost</a:t>
            </a:r>
            <a:r>
              <a:rPr lang="en-US" dirty="0"/>
              <a:t> </a:t>
            </a:r>
            <a:r>
              <a:rPr lang="en-US" dirty="0" err="1"/>
              <a:t>javnosti</a:t>
            </a:r>
            <a:r>
              <a:rPr lang="en-US" dirty="0"/>
              <a:t> 2018. </a:t>
            </a:r>
            <a:r>
              <a:rPr lang="en-US" dirty="0" err="1"/>
              <a:t>godine</a:t>
            </a:r>
            <a:r>
              <a:rPr lang="en-US" dirty="0"/>
              <a:t> (</a:t>
            </a:r>
            <a:r>
              <a:rPr lang="en-US" dirty="0" err="1"/>
              <a:t>skandal</a:t>
            </a:r>
            <a:r>
              <a:rPr lang="en-US" dirty="0"/>
              <a:t> Cambridge Analytica-e)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Primjeri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Predsjednički</a:t>
            </a:r>
            <a:r>
              <a:rPr lang="en-US" dirty="0"/>
              <a:t> </a:t>
            </a:r>
            <a:r>
              <a:rPr lang="en-US" dirty="0" err="1"/>
              <a:t>izbori</a:t>
            </a:r>
            <a:r>
              <a:rPr lang="en-US" dirty="0"/>
              <a:t> u SAD-u 2016.-e </a:t>
            </a:r>
            <a:r>
              <a:rPr lang="en-US" dirty="0" err="1"/>
              <a:t>godine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Pizzagate</a:t>
            </a:r>
            <a:r>
              <a:rPr lang="en-US" dirty="0"/>
              <a:t> conspiracy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Dezinformacije</a:t>
            </a:r>
            <a:r>
              <a:rPr lang="en-US" dirty="0"/>
              <a:t> o </a:t>
            </a:r>
            <a:r>
              <a:rPr lang="en-US" dirty="0" err="1"/>
              <a:t>koronavirusu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 </a:t>
            </a:r>
            <a:r>
              <a:rPr lang="en-US" dirty="0" err="1"/>
              <a:t>radu</a:t>
            </a:r>
            <a:r>
              <a:rPr lang="en-US" dirty="0"/>
              <a:t> se s </a:t>
            </a:r>
            <a:r>
              <a:rPr lang="en-US" dirty="0" err="1"/>
              <a:t>eksperimentom</a:t>
            </a:r>
            <a:r>
              <a:rPr lang="en-US" dirty="0"/>
              <a:t> </a:t>
            </a:r>
            <a:r>
              <a:rPr lang="en-US" dirty="0" err="1"/>
              <a:t>pokušava</a:t>
            </a:r>
            <a:r>
              <a:rPr lang="en-US" dirty="0"/>
              <a:t> </a:t>
            </a:r>
            <a:r>
              <a:rPr lang="en-US" dirty="0" err="1"/>
              <a:t>dokazati</a:t>
            </a:r>
            <a:r>
              <a:rPr lang="en-US" dirty="0"/>
              <a:t> </a:t>
            </a:r>
            <a:r>
              <a:rPr lang="en-US" dirty="0" err="1"/>
              <a:t>postojanje</a:t>
            </a:r>
            <a:r>
              <a:rPr lang="en-US" dirty="0"/>
              <a:t> </a:t>
            </a:r>
            <a:r>
              <a:rPr lang="en-US" dirty="0" err="1"/>
              <a:t>utjecaja</a:t>
            </a:r>
            <a:r>
              <a:rPr lang="en-US" dirty="0"/>
              <a:t> </a:t>
            </a:r>
            <a:r>
              <a:rPr lang="en-US" dirty="0" err="1"/>
              <a:t>dezinformacija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podsvijest</a:t>
            </a:r>
            <a:r>
              <a:rPr lang="en-US" dirty="0"/>
              <a:t> </a:t>
            </a:r>
            <a:r>
              <a:rPr lang="en-US" dirty="0" err="1"/>
              <a:t>pojedinca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9120B-F585-497C-A5D4-3E02B2CA2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574" y="4572000"/>
            <a:ext cx="2601157" cy="16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8452-3634-49A0-A745-B6A7E1A8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dezinformacija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649C-0257-48EB-AA3C-E44F3FE2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mjere</a:t>
            </a:r>
            <a:r>
              <a:rPr lang="en-US" dirty="0"/>
              <a:t> </a:t>
            </a:r>
            <a:r>
              <a:rPr lang="en-US" dirty="0" err="1"/>
              <a:t>dezinformacije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modificrati</a:t>
            </a:r>
            <a:r>
              <a:rPr lang="en-US" dirty="0"/>
              <a:t> </a:t>
            </a:r>
            <a:r>
              <a:rPr lang="en-US" dirty="0" err="1"/>
              <a:t>ponašanje</a:t>
            </a:r>
            <a:r>
              <a:rPr lang="en-US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Utječu</a:t>
            </a:r>
            <a:r>
              <a:rPr lang="en-US" dirty="0"/>
              <a:t> li </a:t>
            </a:r>
            <a:r>
              <a:rPr lang="en-US" dirty="0" err="1"/>
              <a:t>dezinformacije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implicitne</a:t>
            </a:r>
            <a:r>
              <a:rPr lang="en-US" dirty="0"/>
              <a:t> </a:t>
            </a:r>
            <a:r>
              <a:rPr lang="en-US" dirty="0" err="1"/>
              <a:t>stavove</a:t>
            </a:r>
            <a:r>
              <a:rPr lang="en-US" dirty="0"/>
              <a:t> </a:t>
            </a:r>
            <a:r>
              <a:rPr lang="en-US" dirty="0" err="1"/>
              <a:t>pojedinca</a:t>
            </a:r>
            <a:r>
              <a:rPr lang="en-US" dirty="0"/>
              <a:t> (</a:t>
            </a:r>
            <a:r>
              <a:rPr lang="en-US" dirty="0" err="1"/>
              <a:t>podsvjesni</a:t>
            </a:r>
            <a:r>
              <a:rPr lang="en-US" dirty="0"/>
              <a:t> </a:t>
            </a:r>
            <a:r>
              <a:rPr lang="en-US" dirty="0" err="1"/>
              <a:t>stavovi</a:t>
            </a:r>
            <a:r>
              <a:rPr lang="en-US" dirty="0"/>
              <a:t>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pokazati</a:t>
            </a:r>
            <a:r>
              <a:rPr lang="en-US" dirty="0"/>
              <a:t> </a:t>
            </a:r>
            <a:r>
              <a:rPr lang="en-US" dirty="0" err="1"/>
              <a:t>postojanje</a:t>
            </a:r>
            <a:r>
              <a:rPr lang="en-US" dirty="0"/>
              <a:t> </a:t>
            </a:r>
            <a:r>
              <a:rPr lang="en-US" dirty="0" err="1"/>
              <a:t>utjecaja</a:t>
            </a:r>
            <a:r>
              <a:rPr lang="en-US" dirty="0"/>
              <a:t> </a:t>
            </a:r>
            <a:r>
              <a:rPr lang="en-US" dirty="0" err="1"/>
              <a:t>dezinformacija</a:t>
            </a:r>
            <a:r>
              <a:rPr lang="en-US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2116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28ED-D293-41F3-8670-71FA7C7C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Eksperiment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F431-2EDB-45AE-824C-317B5B6B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Sudionici</a:t>
            </a:r>
            <a:r>
              <a:rPr lang="en-US" b="1" dirty="0"/>
              <a:t> </a:t>
            </a:r>
            <a:r>
              <a:rPr lang="en-US" dirty="0"/>
              <a:t>- 233 </a:t>
            </a:r>
            <a:r>
              <a:rPr lang="en-US" dirty="0" err="1"/>
              <a:t>studenta</a:t>
            </a:r>
            <a:r>
              <a:rPr lang="en-US" dirty="0"/>
              <a:t> </a:t>
            </a:r>
            <a:r>
              <a:rPr lang="en-US" dirty="0" err="1"/>
              <a:t>političkih</a:t>
            </a:r>
            <a:r>
              <a:rPr lang="en-US" dirty="0"/>
              <a:t> </a:t>
            </a:r>
            <a:r>
              <a:rPr lang="en-US" dirty="0" err="1"/>
              <a:t>znanosti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Francuske</a:t>
            </a:r>
            <a:r>
              <a:rPr lang="en-US" dirty="0"/>
              <a:t> </a:t>
            </a:r>
            <a:r>
              <a:rPr lang="en-US" dirty="0" err="1"/>
              <a:t>starosti</a:t>
            </a:r>
            <a:r>
              <a:rPr lang="en-US" dirty="0"/>
              <a:t> od 17 do 21-e </a:t>
            </a:r>
            <a:r>
              <a:rPr lang="en-US" dirty="0" err="1"/>
              <a:t>godine</a:t>
            </a:r>
            <a:r>
              <a:rPr lang="en-US" dirty="0"/>
              <a:t> (</a:t>
            </a:r>
            <a:r>
              <a:rPr lang="hr-HR" dirty="0"/>
              <a:t>M = 18.45, STD = 0.65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Test</a:t>
            </a:r>
            <a:r>
              <a:rPr lang="en-US" dirty="0"/>
              <a:t> – FTT (Finger Tapping Test) –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dokazi</a:t>
            </a:r>
            <a:r>
              <a:rPr lang="en-US" dirty="0"/>
              <a:t> </a:t>
            </a:r>
            <a:r>
              <a:rPr lang="en-US" dirty="0" err="1"/>
              <a:t>vjerodostojnosti</a:t>
            </a:r>
            <a:r>
              <a:rPr lang="en-US" dirty="0"/>
              <a:t> u </a:t>
            </a:r>
            <a:r>
              <a:rPr lang="en-US" dirty="0" err="1"/>
              <a:t>neuropsihološkim</a:t>
            </a:r>
            <a:r>
              <a:rPr lang="en-US" dirty="0"/>
              <a:t> </a:t>
            </a:r>
            <a:r>
              <a:rPr lang="en-US" dirty="0" err="1"/>
              <a:t>istraživanjima</a:t>
            </a:r>
            <a:r>
              <a:rPr lang="en-US" dirty="0"/>
              <a:t> (6. </a:t>
            </a:r>
            <a:r>
              <a:rPr lang="en-US" dirty="0" err="1"/>
              <a:t>najpopularniji</a:t>
            </a:r>
            <a:r>
              <a:rPr lang="en-US" dirty="0"/>
              <a:t> test </a:t>
            </a:r>
            <a:r>
              <a:rPr lang="en-US" dirty="0" err="1"/>
              <a:t>generalne</a:t>
            </a:r>
            <a:r>
              <a:rPr lang="en-US" dirty="0"/>
              <a:t> </a:t>
            </a:r>
            <a:r>
              <a:rPr lang="en-US" dirty="0" err="1"/>
              <a:t>procjene</a:t>
            </a:r>
            <a:r>
              <a:rPr lang="en-US" dirty="0"/>
              <a:t> </a:t>
            </a:r>
            <a:r>
              <a:rPr lang="en-US" dirty="0" err="1"/>
              <a:t>među</a:t>
            </a:r>
            <a:r>
              <a:rPr lang="en-US" dirty="0"/>
              <a:t> </a:t>
            </a:r>
            <a:r>
              <a:rPr lang="en-US" dirty="0" err="1"/>
              <a:t>neuropsiholozima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podijeljeni</a:t>
            </a:r>
            <a:r>
              <a:rPr lang="en-US" dirty="0"/>
              <a:t> u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eksperimentalne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kontrolnu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Eksperimentalne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 </a:t>
            </a:r>
            <a:r>
              <a:rPr lang="en-US" dirty="0" err="1"/>
              <a:t>kratko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izložene</a:t>
            </a:r>
            <a:r>
              <a:rPr lang="en-US" dirty="0"/>
              <a:t> </a:t>
            </a:r>
            <a:r>
              <a:rPr lang="en-US" dirty="0" err="1"/>
              <a:t>dezinformacijama</a:t>
            </a:r>
            <a:r>
              <a:rPr lang="en-US" dirty="0"/>
              <a:t> (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</a:t>
            </a:r>
            <a:r>
              <a:rPr lang="en-US" dirty="0" err="1"/>
              <a:t>pozitivnim</a:t>
            </a:r>
            <a:r>
              <a:rPr lang="en-US" dirty="0"/>
              <a:t>,  </a:t>
            </a:r>
            <a:r>
              <a:rPr lang="en-US" dirty="0" err="1"/>
              <a:t>druga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</a:t>
            </a:r>
            <a:r>
              <a:rPr lang="en-US" dirty="0" err="1"/>
              <a:t>negativnim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Snimljene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MTS (Maximum tapping speed)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poslije</a:t>
            </a:r>
            <a:r>
              <a:rPr lang="en-US" dirty="0"/>
              <a:t> </a:t>
            </a:r>
            <a:r>
              <a:rPr lang="en-US" dirty="0" err="1"/>
              <a:t>čitanja</a:t>
            </a:r>
            <a:r>
              <a:rPr lang="en-US" dirty="0"/>
              <a:t> </a:t>
            </a:r>
            <a:r>
              <a:rPr lang="en-US" dirty="0" err="1"/>
              <a:t>dezinformirajućeg</a:t>
            </a:r>
            <a:r>
              <a:rPr lang="en-US" dirty="0"/>
              <a:t> </a:t>
            </a:r>
            <a:r>
              <a:rPr lang="en-US" dirty="0" err="1"/>
              <a:t>članka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Također</a:t>
            </a:r>
            <a:r>
              <a:rPr lang="en-US" dirty="0"/>
              <a:t> je </a:t>
            </a:r>
            <a:r>
              <a:rPr lang="en-US" dirty="0" err="1"/>
              <a:t>zabilježena</a:t>
            </a:r>
            <a:r>
              <a:rPr lang="en-US" dirty="0"/>
              <a:t> </a:t>
            </a:r>
            <a:r>
              <a:rPr lang="en-US" dirty="0" err="1"/>
              <a:t>procjena</a:t>
            </a:r>
            <a:r>
              <a:rPr lang="en-US" dirty="0"/>
              <a:t> MTS-a u </a:t>
            </a:r>
            <a:r>
              <a:rPr lang="en-US" dirty="0" err="1"/>
              <a:t>sve</a:t>
            </a:r>
            <a:r>
              <a:rPr lang="en-US" dirty="0"/>
              <a:t> tri </a:t>
            </a:r>
            <a:r>
              <a:rPr lang="en-US" dirty="0" err="1"/>
              <a:t>grupe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poslije</a:t>
            </a:r>
            <a:r>
              <a:rPr lang="en-US" dirty="0"/>
              <a:t> </a:t>
            </a:r>
            <a:r>
              <a:rPr lang="en-US" dirty="0" err="1"/>
              <a:t>čitanja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Nul-hipoteza</a:t>
            </a:r>
            <a:r>
              <a:rPr lang="en-US" dirty="0"/>
              <a:t> – </a:t>
            </a:r>
            <a:r>
              <a:rPr lang="en-US" dirty="0" err="1"/>
              <a:t>izloženost</a:t>
            </a:r>
            <a:r>
              <a:rPr lang="en-US" dirty="0"/>
              <a:t> </a:t>
            </a:r>
            <a:r>
              <a:rPr lang="en-US" dirty="0" err="1"/>
              <a:t>dezinformacijama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utjecati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MTS </a:t>
            </a:r>
            <a:r>
              <a:rPr lang="en-US" dirty="0" err="1"/>
              <a:t>sudionika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603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A24E-58DB-48D5-957C-998FF91D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Eksperiment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F5B3F-83FE-45D4-B66E-CBC02547E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737360"/>
            <a:ext cx="8179885" cy="41485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8CFA7-14ED-4613-A618-2D9FB696314D}"/>
              </a:ext>
            </a:extLst>
          </p:cNvPr>
          <p:cNvSpPr txBox="1"/>
          <p:nvPr/>
        </p:nvSpPr>
        <p:spPr>
          <a:xfrm>
            <a:off x="1171852" y="5885896"/>
            <a:ext cx="751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err="1"/>
              <a:t>Slika</a:t>
            </a:r>
            <a:r>
              <a:rPr lang="en-US" b="1" dirty="0"/>
              <a:t> 1. </a:t>
            </a:r>
            <a:r>
              <a:rPr lang="en-US" dirty="0" err="1"/>
              <a:t>Riječi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dezinformiranih</a:t>
            </a:r>
            <a:r>
              <a:rPr lang="en-US" dirty="0"/>
              <a:t> </a:t>
            </a:r>
            <a:r>
              <a:rPr lang="en-US" dirty="0" err="1"/>
              <a:t>članaka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naglašene</a:t>
            </a:r>
            <a:r>
              <a:rPr lang="en-US" dirty="0"/>
              <a:t> </a:t>
            </a:r>
            <a:r>
              <a:rPr lang="en-US" dirty="0" err="1"/>
              <a:t>ključne</a:t>
            </a:r>
            <a:r>
              <a:rPr lang="en-US" dirty="0"/>
              <a:t> </a:t>
            </a:r>
            <a:r>
              <a:rPr lang="en-US" dirty="0" err="1"/>
              <a:t>riječi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994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4A85-A817-41E2-A617-F4F77A86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eksperimenta</a:t>
            </a:r>
            <a:endParaRPr lang="hr-H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70C25E-8A9A-42AB-A33A-E588D215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Dokazan</a:t>
            </a:r>
            <a:r>
              <a:rPr lang="en-US" dirty="0"/>
              <a:t> je </a:t>
            </a:r>
            <a:r>
              <a:rPr lang="en-US" dirty="0" err="1"/>
              <a:t>utjecaj</a:t>
            </a:r>
            <a:r>
              <a:rPr lang="en-US" dirty="0"/>
              <a:t> </a:t>
            </a:r>
            <a:r>
              <a:rPr lang="en-US" dirty="0" err="1"/>
              <a:t>pozitivnih</a:t>
            </a:r>
            <a:r>
              <a:rPr lang="en-US" dirty="0"/>
              <a:t> </a:t>
            </a:r>
            <a:r>
              <a:rPr lang="en-US" dirty="0" err="1"/>
              <a:t>dezinformacija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podsvijest</a:t>
            </a:r>
            <a:r>
              <a:rPr lang="en-US" dirty="0"/>
              <a:t> </a:t>
            </a:r>
            <a:r>
              <a:rPr lang="en-US" dirty="0" err="1"/>
              <a:t>ispitanika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Nul-hipoteza</a:t>
            </a:r>
            <a:r>
              <a:rPr lang="en-US" dirty="0"/>
              <a:t> je </a:t>
            </a:r>
            <a:r>
              <a:rPr lang="en-US" dirty="0" err="1"/>
              <a:t>odbijena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se ne </a:t>
            </a:r>
            <a:r>
              <a:rPr lang="en-US" dirty="0" err="1"/>
              <a:t>vidi</a:t>
            </a:r>
            <a:r>
              <a:rPr lang="en-US" dirty="0"/>
              <a:t> da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utjecaj</a:t>
            </a:r>
            <a:r>
              <a:rPr lang="en-US" dirty="0"/>
              <a:t> </a:t>
            </a:r>
            <a:r>
              <a:rPr lang="en-US" dirty="0" err="1"/>
              <a:t>negativnih</a:t>
            </a:r>
            <a:r>
              <a:rPr lang="en-US" dirty="0"/>
              <a:t> </a:t>
            </a:r>
            <a:r>
              <a:rPr lang="en-US" dirty="0" err="1"/>
              <a:t>dezinformacija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podsvijest</a:t>
            </a:r>
            <a:endParaRPr lang="hr-H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C95B30-0F80-4CE4-81BC-E32AF8E0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3" y="3084869"/>
            <a:ext cx="5792008" cy="3067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BDF7AA-C7A3-455A-96D9-02C76FBF6AE8}"/>
              </a:ext>
            </a:extLst>
          </p:cNvPr>
          <p:cNvSpPr txBox="1"/>
          <p:nvPr/>
        </p:nvSpPr>
        <p:spPr>
          <a:xfrm>
            <a:off x="159798" y="6312023"/>
            <a:ext cx="584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b="1" dirty="0" err="1"/>
              <a:t>Slika</a:t>
            </a:r>
            <a:r>
              <a:rPr lang="en-US" b="1" dirty="0"/>
              <a:t> 2. </a:t>
            </a:r>
            <a:r>
              <a:rPr lang="en-US" dirty="0" err="1"/>
              <a:t>Grafički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eksperimenta</a:t>
            </a:r>
            <a:endParaRPr lang="hr-H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7D2811-F9B0-4523-A572-E19C94768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44" y="3500949"/>
            <a:ext cx="4911168" cy="18434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E5D491-FAA5-4E36-8E5D-073B21CA57CA}"/>
              </a:ext>
            </a:extLst>
          </p:cNvPr>
          <p:cNvSpPr txBox="1"/>
          <p:nvPr/>
        </p:nvSpPr>
        <p:spPr>
          <a:xfrm>
            <a:off x="6818050" y="5655076"/>
            <a:ext cx="479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b="1" dirty="0" err="1"/>
              <a:t>Slika</a:t>
            </a:r>
            <a:r>
              <a:rPr lang="en-US" b="1" dirty="0"/>
              <a:t> 3. </a:t>
            </a:r>
            <a:r>
              <a:rPr lang="en-US" dirty="0" err="1"/>
              <a:t>Tablični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eksperimenta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8588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883B-677F-4534-8FA1-CBAF7D18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 err="1"/>
              <a:t>Limitacija</a:t>
            </a:r>
            <a:r>
              <a:rPr lang="en-US" dirty="0"/>
              <a:t> </a:t>
            </a:r>
            <a:r>
              <a:rPr lang="en-US" dirty="0" err="1"/>
              <a:t>eksperimenta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B9B7-B7F4-4DF4-A1D5-70300968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uzorka</a:t>
            </a:r>
            <a:r>
              <a:rPr lang="en-US" dirty="0"/>
              <a:t> </a:t>
            </a:r>
            <a:r>
              <a:rPr lang="en-US" dirty="0" err="1"/>
              <a:t>ispitanika</a:t>
            </a:r>
            <a:r>
              <a:rPr lang="en-US" dirty="0"/>
              <a:t> ne </a:t>
            </a:r>
            <a:r>
              <a:rPr lang="en-US" dirty="0" err="1"/>
              <a:t>moraju</a:t>
            </a:r>
            <a:r>
              <a:rPr lang="en-US" dirty="0"/>
              <a:t> se </a:t>
            </a:r>
            <a:r>
              <a:rPr lang="en-US" dirty="0" err="1"/>
              <a:t>nužno</a:t>
            </a:r>
            <a:r>
              <a:rPr lang="en-US" dirty="0"/>
              <a:t> </a:t>
            </a:r>
            <a:r>
              <a:rPr lang="en-US" dirty="0" err="1"/>
              <a:t>poklapati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generalnom</a:t>
            </a:r>
            <a:r>
              <a:rPr lang="en-US" dirty="0"/>
              <a:t> </a:t>
            </a:r>
            <a:r>
              <a:rPr lang="en-US" dirty="0" err="1"/>
              <a:t>populacijom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Negativne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pozitivne</a:t>
            </a:r>
            <a:r>
              <a:rPr lang="en-US" dirty="0"/>
              <a:t> </a:t>
            </a:r>
            <a:r>
              <a:rPr lang="en-US" dirty="0" err="1"/>
              <a:t>ključne</a:t>
            </a:r>
            <a:r>
              <a:rPr lang="en-US" dirty="0"/>
              <a:t> </a:t>
            </a:r>
            <a:r>
              <a:rPr lang="en-US" dirty="0" err="1"/>
              <a:t>riječi</a:t>
            </a:r>
            <a:r>
              <a:rPr lang="en-US" dirty="0"/>
              <a:t> </a:t>
            </a:r>
            <a:r>
              <a:rPr lang="en-US" dirty="0" err="1"/>
              <a:t>možda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jednak</a:t>
            </a:r>
            <a:r>
              <a:rPr lang="en-US" dirty="0"/>
              <a:t> </a:t>
            </a:r>
            <a:r>
              <a:rPr lang="en-US" dirty="0" err="1"/>
              <a:t>utjecaj</a:t>
            </a:r>
            <a:r>
              <a:rPr lang="en-US" dirty="0"/>
              <a:t> </a:t>
            </a:r>
            <a:r>
              <a:rPr lang="en-US" dirty="0" err="1"/>
              <a:t>među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podgrupama</a:t>
            </a:r>
            <a:r>
              <a:rPr lang="en-US" dirty="0"/>
              <a:t> </a:t>
            </a:r>
            <a:r>
              <a:rPr lang="en-US" dirty="0" err="1"/>
              <a:t>populacije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Pozitivni</a:t>
            </a:r>
            <a:r>
              <a:rPr lang="en-US" dirty="0"/>
              <a:t> i </a:t>
            </a:r>
            <a:r>
              <a:rPr lang="en-US" dirty="0" err="1"/>
              <a:t>negativni</a:t>
            </a:r>
            <a:r>
              <a:rPr lang="en-US" dirty="0"/>
              <a:t> </a:t>
            </a:r>
            <a:r>
              <a:rPr lang="en-US" dirty="0" err="1"/>
              <a:t>podražaji</a:t>
            </a:r>
            <a:r>
              <a:rPr lang="en-US" dirty="0"/>
              <a:t> ne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inverzni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da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jedni</a:t>
            </a:r>
            <a:r>
              <a:rPr lang="en-US" dirty="0"/>
              <a:t> </a:t>
            </a:r>
            <a:r>
              <a:rPr lang="en-US" dirty="0" err="1"/>
              <a:t>izazvati</a:t>
            </a:r>
            <a:r>
              <a:rPr lang="en-US" dirty="0"/>
              <a:t> </a:t>
            </a:r>
            <a:r>
              <a:rPr lang="en-US" dirty="0" err="1"/>
              <a:t>veću</a:t>
            </a:r>
            <a:r>
              <a:rPr lang="en-US" dirty="0"/>
              <a:t> </a:t>
            </a:r>
            <a:r>
              <a:rPr lang="en-US" dirty="0" err="1"/>
              <a:t>reakciju</a:t>
            </a:r>
            <a:r>
              <a:rPr lang="en-US" dirty="0"/>
              <a:t> od </a:t>
            </a:r>
            <a:r>
              <a:rPr lang="en-US" dirty="0" err="1"/>
              <a:t>drugih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Eksperiment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isključivo</a:t>
            </a:r>
            <a:r>
              <a:rPr lang="en-US" dirty="0"/>
              <a:t> za  </a:t>
            </a:r>
            <a:r>
              <a:rPr lang="en-US" dirty="0" err="1"/>
              <a:t>neposredno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kratkotrajno</a:t>
            </a:r>
            <a:r>
              <a:rPr lang="en-US" dirty="0"/>
              <a:t> </a:t>
            </a:r>
            <a:r>
              <a:rPr lang="en-US" dirty="0" err="1"/>
              <a:t>izlaganje</a:t>
            </a:r>
            <a:r>
              <a:rPr lang="en-US" dirty="0"/>
              <a:t> </a:t>
            </a:r>
            <a:r>
              <a:rPr lang="en-US" dirty="0" err="1"/>
              <a:t>dezinformaciji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504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C74-FB1E-49F8-B7AB-6B824049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Zaključak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DBA7-B898-4410-8068-19902576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Eksperiment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dokaze</a:t>
            </a:r>
            <a:r>
              <a:rPr lang="en-US" dirty="0"/>
              <a:t> o </a:t>
            </a:r>
            <a:r>
              <a:rPr lang="en-US" dirty="0" err="1"/>
              <a:t>direktnim</a:t>
            </a:r>
            <a:r>
              <a:rPr lang="en-US" dirty="0"/>
              <a:t> </a:t>
            </a:r>
            <a:r>
              <a:rPr lang="en-US" dirty="0" err="1"/>
              <a:t>učincima</a:t>
            </a:r>
            <a:r>
              <a:rPr lang="en-US" dirty="0"/>
              <a:t> </a:t>
            </a:r>
            <a:r>
              <a:rPr lang="en-US" dirty="0" err="1"/>
              <a:t>dezinformacija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ponašanje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pokazuju</a:t>
            </a:r>
            <a:r>
              <a:rPr lang="en-US" dirty="0"/>
              <a:t> da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kratka</a:t>
            </a:r>
            <a:r>
              <a:rPr lang="en-US" dirty="0"/>
              <a:t> </a:t>
            </a:r>
            <a:r>
              <a:rPr lang="en-US" dirty="0" err="1"/>
              <a:t>izloženost</a:t>
            </a:r>
            <a:r>
              <a:rPr lang="en-US" dirty="0"/>
              <a:t> </a:t>
            </a:r>
            <a:r>
              <a:rPr lang="en-US" dirty="0" err="1"/>
              <a:t>dezinformaciji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umjerene</a:t>
            </a:r>
            <a:r>
              <a:rPr lang="en-US" dirty="0"/>
              <a:t> </a:t>
            </a:r>
            <a:r>
              <a:rPr lang="en-US" dirty="0" err="1"/>
              <a:t>učinke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podsvijest</a:t>
            </a:r>
            <a:r>
              <a:rPr lang="en-US" dirty="0"/>
              <a:t> </a:t>
            </a:r>
            <a:r>
              <a:rPr lang="en-US" dirty="0" err="1"/>
              <a:t>osobe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Istraživanje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provesti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većim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dužim</a:t>
            </a:r>
            <a:r>
              <a:rPr lang="en-US" dirty="0"/>
              <a:t> </a:t>
            </a:r>
            <a:r>
              <a:rPr lang="en-US" dirty="0" err="1"/>
              <a:t>izloženostima</a:t>
            </a:r>
            <a:r>
              <a:rPr lang="en-US" dirty="0"/>
              <a:t> </a:t>
            </a:r>
            <a:r>
              <a:rPr lang="en-US" dirty="0" err="1"/>
              <a:t>dezinformaciji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podgrupama</a:t>
            </a:r>
            <a:r>
              <a:rPr lang="en-US" dirty="0"/>
              <a:t> </a:t>
            </a:r>
            <a:r>
              <a:rPr lang="en-US" dirty="0" err="1"/>
              <a:t>populacije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dobio</a:t>
            </a:r>
            <a:r>
              <a:rPr lang="en-US" dirty="0"/>
              <a:t> </a:t>
            </a:r>
            <a:r>
              <a:rPr lang="en-US" dirty="0" err="1"/>
              <a:t>bolji</a:t>
            </a:r>
            <a:r>
              <a:rPr lang="en-US" dirty="0"/>
              <a:t> </a:t>
            </a:r>
            <a:r>
              <a:rPr lang="en-US" dirty="0" err="1"/>
              <a:t>uvid</a:t>
            </a:r>
            <a:r>
              <a:rPr lang="en-US" dirty="0"/>
              <a:t> u </a:t>
            </a:r>
            <a:r>
              <a:rPr lang="en-US" dirty="0" err="1"/>
              <a:t>stvarne</a:t>
            </a:r>
            <a:r>
              <a:rPr lang="en-US" dirty="0"/>
              <a:t> </a:t>
            </a:r>
            <a:r>
              <a:rPr lang="en-US" dirty="0" err="1"/>
              <a:t>posljedice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69486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431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Retrospect</vt:lpstr>
      <vt:lpstr>Would you notice if fake news changed your behavior? An experiment on​ the unconscious effects of disinformation.​ Zach Bastick​  </vt:lpstr>
      <vt:lpstr>Uvod</vt:lpstr>
      <vt:lpstr>Problem dezinformacija</vt:lpstr>
      <vt:lpstr>Eksperiment</vt:lpstr>
      <vt:lpstr>Eksperiment</vt:lpstr>
      <vt:lpstr>Rezultati eksperimenta</vt:lpstr>
      <vt:lpstr>Limitacija eksperimenta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Would you notice if fake news changed your behavior? An experiment on​ the unconscious effects of disinformation.​ Zach Bastick​  </dc:title>
  <dc:creator>Filip Petani</dc:creator>
  <cp:lastModifiedBy>Filip Petani</cp:lastModifiedBy>
  <cp:revision>2</cp:revision>
  <dcterms:created xsi:type="dcterms:W3CDTF">2021-12-18T15:23:11Z</dcterms:created>
  <dcterms:modified xsi:type="dcterms:W3CDTF">2021-12-18T19:54:03Z</dcterms:modified>
</cp:coreProperties>
</file>