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0" roundtripDataSignature="AMtx7mh65c/HjxPBfieud1aZ6Mgd0wLz2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bg-BG"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bg-BG" sz="1200" u="none" strike="noStrike">
                <a:solidFill>
                  <a:schemeClr val="dk1"/>
                </a:solidFill>
                <a:latin typeface="Calibri"/>
                <a:ea typeface="Calibri"/>
                <a:cs typeface="Calibri"/>
                <a:sym typeface="Calibri"/>
              </a:rPr>
              <a:t>The first search problem is one with 5 nodes where the least-cost path is one</a:t>
            </a:r>
            <a:endParaRPr/>
          </a:p>
          <a:p>
            <a:pPr indent="0" lvl="0" marL="0" rtl="0" algn="l">
              <a:spcBef>
                <a:spcPts val="0"/>
              </a:spcBef>
              <a:spcAft>
                <a:spcPts val="0"/>
              </a:spcAft>
              <a:buNone/>
            </a:pPr>
            <a:r>
              <a:rPr b="0" i="0" lang="bg-BG" sz="1200" u="none" strike="noStrike">
                <a:solidFill>
                  <a:schemeClr val="dk1"/>
                </a:solidFill>
                <a:latin typeface="Calibri"/>
                <a:ea typeface="Calibri"/>
                <a:cs typeface="Calibri"/>
                <a:sym typeface="Calibri"/>
              </a:rPr>
              <a:t>with many arcs. See Figure 3.1. Note that this example is used for the unit tests,</a:t>
            </a:r>
            <a:endParaRPr/>
          </a:p>
          <a:p>
            <a:pPr indent="0" lvl="0" marL="0" rtl="0" algn="l">
              <a:spcBef>
                <a:spcPts val="0"/>
              </a:spcBef>
              <a:spcAft>
                <a:spcPts val="0"/>
              </a:spcAft>
              <a:buNone/>
            </a:pPr>
            <a:r>
              <a:rPr b="0" i="0" lang="bg-BG" sz="1200" u="none" strike="noStrike">
                <a:solidFill>
                  <a:schemeClr val="dk1"/>
                </a:solidFill>
                <a:latin typeface="Calibri"/>
                <a:ea typeface="Calibri"/>
                <a:cs typeface="Calibri"/>
                <a:sym typeface="Calibri"/>
              </a:rPr>
              <a:t>so the test (in searchGeneric) will need to be changed if this is changed.</a:t>
            </a:r>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bg-BG" sz="1200" u="none" strike="noStrike">
                <a:solidFill>
                  <a:schemeClr val="dk1"/>
                </a:solidFill>
                <a:latin typeface="Calibri"/>
                <a:ea typeface="Calibri"/>
                <a:cs typeface="Calibri"/>
                <a:sym typeface="Calibri"/>
              </a:rPr>
              <a:t>The second search problem is one with 8 nodes where many paths do not lead</a:t>
            </a:r>
            <a:endParaRPr/>
          </a:p>
          <a:p>
            <a:pPr indent="0" lvl="0" marL="0" rtl="0" algn="l">
              <a:spcBef>
                <a:spcPts val="0"/>
              </a:spcBef>
              <a:spcAft>
                <a:spcPts val="0"/>
              </a:spcAft>
              <a:buNone/>
            </a:pPr>
            <a:r>
              <a:rPr b="0" i="0" lang="bg-BG" sz="1200" u="none" strike="noStrike">
                <a:solidFill>
                  <a:schemeClr val="dk1"/>
                </a:solidFill>
                <a:latin typeface="Calibri"/>
                <a:ea typeface="Calibri"/>
                <a:cs typeface="Calibri"/>
                <a:sym typeface="Calibri"/>
              </a:rPr>
              <a:t>to the goal. See Figure 3.2.</a:t>
            </a:r>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223" name="Google Shape;223;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bg-BG"/>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bg-BG" sz="1200" u="none" strike="noStrike">
                <a:solidFill>
                  <a:schemeClr val="dk1"/>
                </a:solidFill>
                <a:latin typeface="Calibri"/>
                <a:ea typeface="Calibri"/>
                <a:cs typeface="Calibri"/>
                <a:sym typeface="Calibri"/>
              </a:rPr>
              <a:t>The third search problem is a disconnected graph (contains no arcs), where the</a:t>
            </a:r>
            <a:endParaRPr/>
          </a:p>
          <a:p>
            <a:pPr indent="0" lvl="0" marL="0" rtl="0" algn="l">
              <a:spcBef>
                <a:spcPts val="0"/>
              </a:spcBef>
              <a:spcAft>
                <a:spcPts val="0"/>
              </a:spcAft>
              <a:buNone/>
            </a:pPr>
            <a:r>
              <a:rPr b="0" i="0" lang="bg-BG" sz="1200" u="none" strike="noStrike">
                <a:solidFill>
                  <a:schemeClr val="dk1"/>
                </a:solidFill>
                <a:latin typeface="Calibri"/>
                <a:ea typeface="Calibri"/>
                <a:cs typeface="Calibri"/>
                <a:sym typeface="Calibri"/>
              </a:rPr>
              <a:t>start node is a goal node. This is a boundary case to make sure that weird cases</a:t>
            </a:r>
            <a:endParaRPr/>
          </a:p>
          <a:p>
            <a:pPr indent="0" lvl="0" marL="0" rtl="0" algn="l">
              <a:spcBef>
                <a:spcPts val="0"/>
              </a:spcBef>
              <a:spcAft>
                <a:spcPts val="0"/>
              </a:spcAft>
              <a:buNone/>
            </a:pPr>
            <a:r>
              <a:rPr b="0" i="0" lang="bg-BG" sz="1200" u="none" strike="noStrike">
                <a:solidFill>
                  <a:schemeClr val="dk1"/>
                </a:solidFill>
                <a:latin typeface="Calibri"/>
                <a:ea typeface="Calibri"/>
                <a:cs typeface="Calibri"/>
                <a:sym typeface="Calibri"/>
              </a:rPr>
              <a:t>work.</a:t>
            </a:r>
            <a:endParaRPr/>
          </a:p>
        </p:txBody>
      </p:sp>
      <p:sp>
        <p:nvSpPr>
          <p:cNvPr id="234" name="Google Shape;234;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bg-BG"/>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bg-BG"/>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bg-BG"/>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bg-BG" sz="1200" u="none" strike="noStrike">
                <a:solidFill>
                  <a:schemeClr val="dk1"/>
                </a:solidFill>
                <a:latin typeface="Calibri"/>
                <a:ea typeface="Calibri"/>
                <a:cs typeface="Calibri"/>
                <a:sym typeface="Calibri"/>
              </a:rPr>
              <a:t>The acyclic delivery problem is the delivery problem described in Example</a:t>
            </a:r>
            <a:endParaRPr/>
          </a:p>
          <a:p>
            <a:pPr indent="0" lvl="0" marL="0" rtl="0" algn="l">
              <a:spcBef>
                <a:spcPts val="0"/>
              </a:spcBef>
              <a:spcAft>
                <a:spcPts val="0"/>
              </a:spcAft>
              <a:buNone/>
            </a:pPr>
            <a:r>
              <a:rPr b="0" i="0" lang="bg-BG" sz="1200" u="none" strike="noStrike">
                <a:solidFill>
                  <a:schemeClr val="dk1"/>
                </a:solidFill>
                <a:latin typeface="Calibri"/>
                <a:ea typeface="Calibri"/>
                <a:cs typeface="Calibri"/>
                <a:sym typeface="Calibri"/>
              </a:rPr>
              <a:t>3.4 and shown in Figure 3.2 of the second edition of the textbook.</a:t>
            </a:r>
            <a:endParaRPr/>
          </a:p>
        </p:txBody>
      </p:sp>
      <p:sp>
        <p:nvSpPr>
          <p:cNvPr id="264" name="Google Shape;264;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bg-BG"/>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bg-BG" sz="1200" u="none" strike="noStrike">
                <a:solidFill>
                  <a:schemeClr val="dk1"/>
                </a:solidFill>
                <a:latin typeface="Calibri"/>
                <a:ea typeface="Calibri"/>
                <a:cs typeface="Calibri"/>
                <a:sym typeface="Calibri"/>
              </a:rPr>
              <a:t>The cyclic delivery problem is the delivery problem described in Example</a:t>
            </a:r>
            <a:endParaRPr/>
          </a:p>
          <a:p>
            <a:pPr indent="0" lvl="0" marL="0" rtl="0" algn="l">
              <a:spcBef>
                <a:spcPts val="0"/>
              </a:spcBef>
              <a:spcAft>
                <a:spcPts val="0"/>
              </a:spcAft>
              <a:buNone/>
            </a:pPr>
            <a:r>
              <a:rPr b="0" i="0" lang="bg-BG" sz="1200" u="none" strike="noStrike">
                <a:solidFill>
                  <a:schemeClr val="dk1"/>
                </a:solidFill>
                <a:latin typeface="Calibri"/>
                <a:ea typeface="Calibri"/>
                <a:cs typeface="Calibri"/>
                <a:sym typeface="Calibri"/>
              </a:rPr>
              <a:t>3.8 and shown in Figure 3.6 of the textbook. This is the same as acyclic delivery problem,</a:t>
            </a:r>
            <a:endParaRPr/>
          </a:p>
          <a:p>
            <a:pPr indent="0" lvl="0" marL="0" rtl="0" algn="l">
              <a:spcBef>
                <a:spcPts val="0"/>
              </a:spcBef>
              <a:spcAft>
                <a:spcPts val="0"/>
              </a:spcAft>
              <a:buNone/>
            </a:pPr>
            <a:r>
              <a:rPr b="0" i="0" lang="bg-BG" sz="1200" u="none" strike="noStrike">
                <a:solidFill>
                  <a:schemeClr val="dk1"/>
                </a:solidFill>
                <a:latin typeface="Calibri"/>
                <a:ea typeface="Calibri"/>
                <a:cs typeface="Calibri"/>
                <a:sym typeface="Calibri"/>
              </a:rPr>
              <a:t>but almost every arc also has its inverse.</a:t>
            </a:r>
            <a:endParaRPr/>
          </a:p>
        </p:txBody>
      </p:sp>
      <p:sp>
        <p:nvSpPr>
          <p:cNvPr id="271" name="Google Shape;271;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bg-BG"/>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bg-BG" sz="1200" u="none" strike="noStrike">
                <a:solidFill>
                  <a:schemeClr val="dk1"/>
                </a:solidFill>
                <a:latin typeface="Calibri"/>
                <a:ea typeface="Calibri"/>
                <a:cs typeface="Calibri"/>
                <a:sym typeface="Calibri"/>
              </a:rPr>
              <a:t>To run the search demos, in folder “aipython”, load</a:t>
            </a:r>
            <a:endParaRPr/>
          </a:p>
          <a:p>
            <a:pPr indent="0" lvl="0" marL="0" rtl="0" algn="l">
              <a:spcBef>
                <a:spcPts val="0"/>
              </a:spcBef>
              <a:spcAft>
                <a:spcPts val="0"/>
              </a:spcAft>
              <a:buNone/>
            </a:pPr>
            <a:r>
              <a:rPr b="0" i="0" lang="bg-BG" sz="1200" u="none" strike="noStrike">
                <a:solidFill>
                  <a:schemeClr val="dk1"/>
                </a:solidFill>
                <a:latin typeface="Calibri"/>
                <a:ea typeface="Calibri"/>
                <a:cs typeface="Calibri"/>
                <a:sym typeface="Calibri"/>
              </a:rPr>
              <a:t>“searchGeneric.py” , using e.g., ipython -i searchGeneric.py,</a:t>
            </a:r>
            <a:endParaRPr/>
          </a:p>
          <a:p>
            <a:pPr indent="0" lvl="0" marL="0" rtl="0" algn="l">
              <a:spcBef>
                <a:spcPts val="0"/>
              </a:spcBef>
              <a:spcAft>
                <a:spcPts val="0"/>
              </a:spcAft>
              <a:buNone/>
            </a:pPr>
            <a:r>
              <a:rPr b="0" i="0" lang="bg-BG" sz="1200" u="none" strike="noStrike">
                <a:solidFill>
                  <a:schemeClr val="dk1"/>
                </a:solidFill>
                <a:latin typeface="Calibri"/>
                <a:ea typeface="Calibri"/>
                <a:cs typeface="Calibri"/>
                <a:sym typeface="Calibri"/>
              </a:rPr>
              <a:t>and copy and paste the example queries at the bottom of that file. This</a:t>
            </a:r>
            <a:endParaRPr/>
          </a:p>
          <a:p>
            <a:pPr indent="0" lvl="0" marL="0" rtl="0" algn="l">
              <a:spcBef>
                <a:spcPts val="0"/>
              </a:spcBef>
              <a:spcAft>
                <a:spcPts val="0"/>
              </a:spcAft>
              <a:buNone/>
            </a:pPr>
            <a:r>
              <a:rPr b="0" i="0" lang="bg-BG" sz="1200" u="none" strike="noStrike">
                <a:solidFill>
                  <a:schemeClr val="dk1"/>
                </a:solidFill>
                <a:latin typeface="Calibri"/>
                <a:ea typeface="Calibri"/>
                <a:cs typeface="Calibri"/>
                <a:sym typeface="Calibri"/>
              </a:rPr>
              <a:t>requires Python 3.</a:t>
            </a:r>
            <a:endParaRPr/>
          </a:p>
        </p:txBody>
      </p:sp>
      <p:sp>
        <p:nvSpPr>
          <p:cNvPr id="278" name="Google Shape;278;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bg-BG"/>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bg-BG"/>
              <a:t>11-58 ред от genericSearch</a:t>
            </a:r>
            <a:endParaRPr/>
          </a:p>
          <a:p>
            <a:pPr indent="0" lvl="0" marL="0" rtl="0" algn="l">
              <a:spcBef>
                <a:spcPts val="0"/>
              </a:spcBef>
              <a:spcAft>
                <a:spcPts val="0"/>
              </a:spcAft>
              <a:buNone/>
            </a:pPr>
            <a:r>
              <a:t/>
            </a:r>
            <a:endParaRPr/>
          </a:p>
        </p:txBody>
      </p:sp>
      <p:sp>
        <p:nvSpPr>
          <p:cNvPr id="285" name="Google Shape;285;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bg-BG"/>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bg-BG" sz="1200" u="none" strike="noStrike">
                <a:solidFill>
                  <a:schemeClr val="dk1"/>
                </a:solidFill>
                <a:latin typeface="Calibri"/>
                <a:ea typeface="Calibri"/>
                <a:cs typeface="Calibri"/>
                <a:sym typeface="Calibri"/>
              </a:rPr>
              <a:t>Following the lead of the Python documentation, http://docs.python.org/</a:t>
            </a:r>
            <a:endParaRPr/>
          </a:p>
          <a:p>
            <a:pPr indent="0" lvl="0" marL="0" rtl="0" algn="l">
              <a:spcBef>
                <a:spcPts val="0"/>
              </a:spcBef>
              <a:spcAft>
                <a:spcPts val="0"/>
              </a:spcAft>
              <a:buNone/>
            </a:pPr>
            <a:r>
              <a:rPr b="0" i="0" lang="bg-BG" sz="1200" u="none" strike="noStrike">
                <a:solidFill>
                  <a:schemeClr val="dk1"/>
                </a:solidFill>
                <a:latin typeface="Calibri"/>
                <a:ea typeface="Calibri"/>
                <a:cs typeface="Calibri"/>
                <a:sym typeface="Calibri"/>
              </a:rPr>
              <a:t>3.3/library/heapq.html</a:t>
            </a:r>
            <a:endParaRPr/>
          </a:p>
        </p:txBody>
      </p:sp>
      <p:sp>
        <p:nvSpPr>
          <p:cNvPr id="299" name="Google Shape;299;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bg-BG"/>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bg-BG"/>
              <a:t>67-116</a:t>
            </a:r>
            <a:endParaRPr/>
          </a:p>
        </p:txBody>
      </p:sp>
      <p:sp>
        <p:nvSpPr>
          <p:cNvPr id="306" name="Google Shape;306;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bg-BG"/>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bg-BG"/>
              <a:t>118-135</a:t>
            </a:r>
            <a:endParaRPr/>
          </a:p>
        </p:txBody>
      </p:sp>
      <p:sp>
        <p:nvSpPr>
          <p:cNvPr id="313" name="Google Shape;313;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bg-BG"/>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bg-BG"/>
              <a:t>searchMPP.py</a:t>
            </a:r>
            <a:endParaRPr/>
          </a:p>
          <a:p>
            <a:pPr indent="0" lvl="0" marL="0" rtl="0" algn="l">
              <a:spcBef>
                <a:spcPts val="0"/>
              </a:spcBef>
              <a:spcAft>
                <a:spcPts val="0"/>
              </a:spcAft>
              <a:buNone/>
            </a:pPr>
            <a:r>
              <a:rPr b="0" i="0" lang="bg-BG" sz="1200" u="none" strike="noStrike">
                <a:solidFill>
                  <a:schemeClr val="dk1"/>
                </a:solidFill>
                <a:latin typeface="Calibri"/>
                <a:ea typeface="Calibri"/>
                <a:cs typeface="Calibri"/>
                <a:sym typeface="Calibri"/>
              </a:rPr>
              <a:t>To run the multiple-path pruning demo, in folder “aipython”, load</a:t>
            </a:r>
            <a:endParaRPr/>
          </a:p>
          <a:p>
            <a:pPr indent="0" lvl="0" marL="0" rtl="0" algn="l">
              <a:spcBef>
                <a:spcPts val="0"/>
              </a:spcBef>
              <a:spcAft>
                <a:spcPts val="0"/>
              </a:spcAft>
              <a:buNone/>
            </a:pPr>
            <a:r>
              <a:rPr b="0" i="0" lang="bg-BG" sz="1200" u="none" strike="noStrike">
                <a:solidFill>
                  <a:schemeClr val="dk1"/>
                </a:solidFill>
                <a:latin typeface="Calibri"/>
                <a:ea typeface="Calibri"/>
                <a:cs typeface="Calibri"/>
                <a:sym typeface="Calibri"/>
              </a:rPr>
              <a:t>“searchMPP.py” , using e.g., ipython -i searchMPP.py, and copy and</a:t>
            </a:r>
            <a:endParaRPr/>
          </a:p>
          <a:p>
            <a:pPr indent="0" lvl="0" marL="0" rtl="0" algn="l">
              <a:spcBef>
                <a:spcPts val="0"/>
              </a:spcBef>
              <a:spcAft>
                <a:spcPts val="0"/>
              </a:spcAft>
              <a:buNone/>
            </a:pPr>
            <a:r>
              <a:rPr b="0" i="0" lang="bg-BG" sz="1200" u="none" strike="noStrike">
                <a:solidFill>
                  <a:schemeClr val="dk1"/>
                </a:solidFill>
                <a:latin typeface="Calibri"/>
                <a:ea typeface="Calibri"/>
                <a:cs typeface="Calibri"/>
                <a:sym typeface="Calibri"/>
              </a:rPr>
              <a:t>paste the example queries at the bottom of that file.</a:t>
            </a:r>
            <a:endParaRPr/>
          </a:p>
        </p:txBody>
      </p:sp>
      <p:sp>
        <p:nvSpPr>
          <p:cNvPr id="334" name="Google Shape;334;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bg-BG"/>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bg-BG" sz="1200" u="none" strike="noStrike">
                <a:solidFill>
                  <a:schemeClr val="dk1"/>
                </a:solidFill>
                <a:latin typeface="Calibri"/>
                <a:ea typeface="Calibri"/>
                <a:cs typeface="Calibri"/>
                <a:sym typeface="Calibri"/>
              </a:rPr>
              <a:t>To run the demo, in folder “aipython”, load</a:t>
            </a:r>
            <a:endParaRPr/>
          </a:p>
          <a:p>
            <a:pPr indent="0" lvl="0" marL="0" rtl="0" algn="l">
              <a:spcBef>
                <a:spcPts val="0"/>
              </a:spcBef>
              <a:spcAft>
                <a:spcPts val="0"/>
              </a:spcAft>
              <a:buNone/>
            </a:pPr>
            <a:r>
              <a:rPr b="0" i="0" lang="bg-BG" sz="1200" u="none" strike="noStrike">
                <a:solidFill>
                  <a:schemeClr val="dk1"/>
                </a:solidFill>
                <a:latin typeface="Calibri"/>
                <a:ea typeface="Calibri"/>
                <a:cs typeface="Calibri"/>
                <a:sym typeface="Calibri"/>
              </a:rPr>
              <a:t>“searchBranchAndBound.py”, and copy and paste the example queries</a:t>
            </a:r>
            <a:endParaRPr/>
          </a:p>
          <a:p>
            <a:pPr indent="0" lvl="0" marL="0" rtl="0" algn="l">
              <a:spcBef>
                <a:spcPts val="0"/>
              </a:spcBef>
              <a:spcAft>
                <a:spcPts val="0"/>
              </a:spcAft>
              <a:buNone/>
            </a:pPr>
            <a:r>
              <a:rPr b="0" i="0" lang="bg-BG" sz="1200" u="none" strike="noStrike">
                <a:solidFill>
                  <a:schemeClr val="dk1"/>
                </a:solidFill>
                <a:latin typeface="Calibri"/>
                <a:ea typeface="Calibri"/>
                <a:cs typeface="Calibri"/>
                <a:sym typeface="Calibri"/>
              </a:rPr>
              <a:t>at the bottom of that file.</a:t>
            </a:r>
            <a:endParaRPr/>
          </a:p>
        </p:txBody>
      </p:sp>
      <p:sp>
        <p:nvSpPr>
          <p:cNvPr id="352" name="Google Shape;352;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bg-BG"/>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bg-BG"/>
              <a:t>SearchTest.py за 2-ра задача.</a:t>
            </a:r>
            <a:endParaRPr/>
          </a:p>
        </p:txBody>
      </p:sp>
      <p:sp>
        <p:nvSpPr>
          <p:cNvPr id="373" name="Google Shape;373;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bg-BG"/>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6" name="Shape 26"/>
        <p:cNvGrpSpPr/>
        <p:nvPr/>
      </p:nvGrpSpPr>
      <p:grpSpPr>
        <a:xfrm>
          <a:off x="0" y="0"/>
          <a:ext cx="0" cy="0"/>
          <a:chOff x="0" y="0"/>
          <a:chExt cx="0" cy="0"/>
        </a:xfrm>
      </p:grpSpPr>
      <p:grpSp>
        <p:nvGrpSpPr>
          <p:cNvPr id="27" name="Google Shape;27;p37"/>
          <p:cNvGrpSpPr/>
          <p:nvPr/>
        </p:nvGrpSpPr>
        <p:grpSpPr>
          <a:xfrm>
            <a:off x="0" y="-8467"/>
            <a:ext cx="12192000" cy="6866467"/>
            <a:chOff x="0" y="-8467"/>
            <a:chExt cx="12192000" cy="6866467"/>
          </a:xfrm>
        </p:grpSpPr>
        <p:cxnSp>
          <p:nvCxnSpPr>
            <p:cNvPr id="28" name="Google Shape;28;p37"/>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9" name="Google Shape;29;p37"/>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0" name="Google Shape;30;p37"/>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1" name="Google Shape;31;p37"/>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2" name="Google Shape;32;p37"/>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7"/>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4" name="Google Shape;34;p37"/>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5" name="Google Shape;35;p37"/>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6" name="Google Shape;36;p37"/>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7"/>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37"/>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7"/>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0" name="Google Shape;40;p3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46"/>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46"/>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7" name="Google Shape;97;p4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4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0" name="Shape 100"/>
        <p:cNvGrpSpPr/>
        <p:nvPr/>
      </p:nvGrpSpPr>
      <p:grpSpPr>
        <a:xfrm>
          <a:off x="0" y="0"/>
          <a:ext cx="0" cy="0"/>
          <a:chOff x="0" y="0"/>
          <a:chExt cx="0" cy="0"/>
        </a:xfrm>
      </p:grpSpPr>
      <p:sp>
        <p:nvSpPr>
          <p:cNvPr id="101" name="Google Shape;101;p47"/>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7"/>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47"/>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4" name="Google Shape;104;p4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4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4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bg-BG"/>
              <a:t>‹#›</a:t>
            </a:fld>
            <a:endParaRPr/>
          </a:p>
        </p:txBody>
      </p:sp>
      <p:sp>
        <p:nvSpPr>
          <p:cNvPr id="107" name="Google Shape;107;p47"/>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bg-BG" sz="8000">
                <a:solidFill>
                  <a:srgbClr val="BFE471"/>
                </a:solidFill>
                <a:latin typeface="Arial"/>
                <a:ea typeface="Arial"/>
                <a:cs typeface="Arial"/>
                <a:sym typeface="Arial"/>
              </a:rPr>
              <a:t>“</a:t>
            </a:r>
            <a:endParaRPr/>
          </a:p>
        </p:txBody>
      </p:sp>
      <p:sp>
        <p:nvSpPr>
          <p:cNvPr id="108" name="Google Shape;108;p47"/>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bg-BG"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48"/>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48"/>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2" name="Google Shape;112;p4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4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4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49"/>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49"/>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8" name="Google Shape;118;p49"/>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9" name="Google Shape;119;p4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4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4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bg-BG"/>
              <a:t>‹#›</a:t>
            </a:fld>
            <a:endParaRPr/>
          </a:p>
        </p:txBody>
      </p:sp>
      <p:sp>
        <p:nvSpPr>
          <p:cNvPr id="122" name="Google Shape;122;p49"/>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bg-BG" sz="8000">
                <a:solidFill>
                  <a:srgbClr val="BFE471"/>
                </a:solidFill>
                <a:latin typeface="Arial"/>
                <a:ea typeface="Arial"/>
                <a:cs typeface="Arial"/>
                <a:sym typeface="Arial"/>
              </a:rPr>
              <a:t>“</a:t>
            </a:r>
            <a:endParaRPr/>
          </a:p>
        </p:txBody>
      </p:sp>
      <p:sp>
        <p:nvSpPr>
          <p:cNvPr id="123" name="Google Shape;123;p49"/>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bg-BG"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50"/>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50"/>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7" name="Google Shape;127;p50"/>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8" name="Google Shape;128;p5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5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5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5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51"/>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5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5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5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52"/>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52"/>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5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5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5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3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6" name="Google Shape;46;p3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39"/>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9"/>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3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4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0"/>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8" name="Google Shape;58;p40"/>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4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4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1"/>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5" name="Google Shape;65;p41"/>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41"/>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7" name="Google Shape;67;p41"/>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4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4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4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44"/>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4"/>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3" name="Google Shape;83;p44"/>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4" name="Google Shape;84;p4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45"/>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5"/>
          <p:cNvSpPr/>
          <p:nvPr>
            <p:ph idx="2" type="pic"/>
          </p:nvPr>
        </p:nvSpPr>
        <p:spPr>
          <a:xfrm>
            <a:off x="677334" y="609600"/>
            <a:ext cx="8596668" cy="3845718"/>
          </a:xfrm>
          <a:prstGeom prst="rect">
            <a:avLst/>
          </a:prstGeom>
          <a:noFill/>
          <a:ln>
            <a:noFill/>
          </a:ln>
        </p:spPr>
      </p:sp>
      <p:sp>
        <p:nvSpPr>
          <p:cNvPr id="90" name="Google Shape;90;p45"/>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4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bg-B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36"/>
          <p:cNvGrpSpPr/>
          <p:nvPr/>
        </p:nvGrpSpPr>
        <p:grpSpPr>
          <a:xfrm>
            <a:off x="0" y="-8467"/>
            <a:ext cx="12192000" cy="6866467"/>
            <a:chOff x="0" y="-8467"/>
            <a:chExt cx="12192000" cy="6866467"/>
          </a:xfrm>
        </p:grpSpPr>
        <p:cxnSp>
          <p:nvCxnSpPr>
            <p:cNvPr id="11" name="Google Shape;11;p36"/>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2" name="Google Shape;12;p36"/>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3" name="Google Shape;13;p3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3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36"/>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7" name="Google Shape;17;p3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8" name="Google Shape;18;p3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36"/>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6"/>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3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bg-BG"/>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3.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5400"/>
              <a:buFont typeface="Trebuchet MS"/>
              <a:buNone/>
            </a:pPr>
            <a:r>
              <a:rPr lang="bg-BG"/>
              <a:t>Търсене</a:t>
            </a:r>
            <a:endParaRPr/>
          </a:p>
        </p:txBody>
      </p:sp>
      <p:sp>
        <p:nvSpPr>
          <p:cNvPr id="148" name="Google Shape;148;p1"/>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440"/>
              <a:buNone/>
            </a:pPr>
            <a:r>
              <a:rPr lang="bg-BG"/>
              <a:t>ас. Бояна Иванова</a:t>
            </a:r>
            <a:endParaRPr/>
          </a:p>
          <a:p>
            <a:pPr indent="0" lvl="0" marL="0" rtl="0" algn="r">
              <a:spcBef>
                <a:spcPts val="1000"/>
              </a:spcBef>
              <a:spcAft>
                <a:spcPts val="0"/>
              </a:spcAft>
              <a:buSzPts val="1440"/>
              <a:buNone/>
            </a:pPr>
            <a:r>
              <a:rPr lang="bg-BG"/>
              <a:t>ас. Васил Козов</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bg-BG"/>
              <a:t>Пътища</a:t>
            </a:r>
            <a:endParaRPr/>
          </a:p>
        </p:txBody>
      </p:sp>
      <p:sp>
        <p:nvSpPr>
          <p:cNvPr id="205" name="Google Shape;205;p10"/>
          <p:cNvSpPr txBox="1"/>
          <p:nvPr>
            <p:ph idx="1" type="body"/>
          </p:nvPr>
        </p:nvSpPr>
        <p:spPr>
          <a:xfrm>
            <a:off x="677333" y="2160588"/>
            <a:ext cx="8966457" cy="469741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bg-BG"/>
              <a:t>Търсачът ще върне път от началния възел до целевия възел. Типът списък в Python не е подходящ за представяне на път, защото алгоритмите за търсене смятат множество пътища наведнъж и тези пътища трябва да си споделят началните възли на пътя. Ако искаме да направим това със списъци в Python, ще трябва да копираме списъка многократно, като това е скъп процес, ако списъкът е дълъг. Тук е използвано алтернативно представяне чрез рекурсивна структура от данни, която може да споделя подчастите си.</a:t>
            </a:r>
            <a:endParaRPr/>
          </a:p>
          <a:p>
            <a:pPr indent="-342900" lvl="0" marL="342900" rtl="0" algn="l">
              <a:spcBef>
                <a:spcPts val="1000"/>
              </a:spcBef>
              <a:spcAft>
                <a:spcPts val="0"/>
              </a:spcAft>
              <a:buSzPts val="1440"/>
              <a:buChar char="►"/>
            </a:pPr>
            <a:r>
              <a:rPr lang="bg-BG"/>
              <a:t>Пътят е ИЛИ:</a:t>
            </a:r>
            <a:endParaRPr/>
          </a:p>
          <a:p>
            <a:pPr indent="-285750" lvl="1" marL="742950" rtl="0" algn="l">
              <a:spcBef>
                <a:spcPts val="1000"/>
              </a:spcBef>
              <a:spcAft>
                <a:spcPts val="0"/>
              </a:spcAft>
              <a:buSzPts val="1280"/>
              <a:buChar char="►"/>
            </a:pPr>
            <a:r>
              <a:rPr lang="bg-BG"/>
              <a:t>Възел (с дължина на пътя 0)</a:t>
            </a:r>
            <a:endParaRPr/>
          </a:p>
          <a:p>
            <a:pPr indent="-285750" lvl="1" marL="742950" rtl="0" algn="l">
              <a:spcBef>
                <a:spcPts val="1000"/>
              </a:spcBef>
              <a:spcAft>
                <a:spcPts val="0"/>
              </a:spcAft>
              <a:buSzPts val="1280"/>
              <a:buChar char="►"/>
            </a:pPr>
            <a:r>
              <a:rPr lang="bg-BG"/>
              <a:t>Път, начало и дъга, където FROM е възелът в края на началния възел</a:t>
            </a:r>
            <a:endParaRPr/>
          </a:p>
          <a:p>
            <a:pPr indent="-342900" lvl="0" marL="342900" rtl="0" algn="l">
              <a:spcBef>
                <a:spcPts val="1000"/>
              </a:spcBef>
              <a:spcAft>
                <a:spcPts val="0"/>
              </a:spcAft>
              <a:buSzPts val="1440"/>
              <a:buChar char="►"/>
            </a:pPr>
            <a:r>
              <a:rPr lang="bg-BG"/>
              <a:t>Тези случаи се отличават от последващия код, където arc = None е когато пътят има дължина 0, т.е. началния възел е част от пътя. Yield се използва от Python само при енумерации (enums)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1"/>
          <p:cNvSpPr/>
          <p:nvPr/>
        </p:nvSpPr>
        <p:spPr>
          <a:xfrm>
            <a:off x="0" y="0"/>
            <a:ext cx="6096000"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class Path(object):</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"""Пътят е или възел, или път, следван от дъга"""</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def __init__(self,initial,arc=None):</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"""Началото е или възел (където дъгата е 0), или път (където дъгата е обект от тип Arc)"""</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self.initial = initial</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self.arc=arc</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if arc is None:</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self.cost=0</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else:</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self.cost = initial.cost+arc.cost</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def end(self):</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"""връща възела в края на пътя"""</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if self.arc is None:</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return self.initial</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else:</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return self.arc.to_node</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def nodes(self):</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"""номерира възлите по пътя. Започва от края и номерира възлите по пътя."""</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a:t>
            </a:r>
            <a:endParaRPr/>
          </a:p>
        </p:txBody>
      </p:sp>
      <p:sp>
        <p:nvSpPr>
          <p:cNvPr id="211" name="Google Shape;211;p11"/>
          <p:cNvSpPr/>
          <p:nvPr/>
        </p:nvSpPr>
        <p:spPr>
          <a:xfrm>
            <a:off x="5678906" y="323165"/>
            <a:ext cx="6096000" cy="46166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current = self</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while current.arc is not None:</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yield current.arc.to_node</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current = current.initial</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yield current.initial</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def initial_nodes(self):</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"""Номерира възлите преди края на пътя.	</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Започва от края и номерира възлите по пътя."""</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if self.arc is not None:</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yield from self.initial.nodes()</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def __repr__(self):</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"""връща низово представяне на пътя"""</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if self.arc is None:</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return str(self.initial)</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elif self.arc.action:</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return (str(self.initial)+"\n --"+str(self.arc.action)</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+"--&gt; "+str(self.arc.to_node))</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else:</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return str(self.initial)+" --&gt; "+str(self.arc.to_node)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t/>
            </a:r>
            <a:endParaRPr/>
          </a:p>
        </p:txBody>
      </p:sp>
      <p:sp>
        <p:nvSpPr>
          <p:cNvPr id="217" name="Google Shape;217;p1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pic>
        <p:nvPicPr>
          <p:cNvPr id="218" name="Google Shape;218;p12"/>
          <p:cNvPicPr preferRelativeResize="0"/>
          <p:nvPr/>
        </p:nvPicPr>
        <p:blipFill rotWithShape="1">
          <a:blip r:embed="rId3">
            <a:alphaModFix/>
          </a:blip>
          <a:srcRect b="0" l="0" r="0" t="0"/>
          <a:stretch/>
        </p:blipFill>
        <p:spPr>
          <a:xfrm>
            <a:off x="0" y="69719"/>
            <a:ext cx="6224337" cy="3198517"/>
          </a:xfrm>
          <a:prstGeom prst="rect">
            <a:avLst/>
          </a:prstGeom>
          <a:noFill/>
          <a:ln>
            <a:noFill/>
          </a:ln>
        </p:spPr>
      </p:pic>
      <p:pic>
        <p:nvPicPr>
          <p:cNvPr id="219" name="Google Shape;219;p12"/>
          <p:cNvPicPr preferRelativeResize="0"/>
          <p:nvPr/>
        </p:nvPicPr>
        <p:blipFill rotWithShape="1">
          <a:blip r:embed="rId4">
            <a:alphaModFix/>
          </a:blip>
          <a:srcRect b="0" l="0" r="0" t="0"/>
          <a:stretch/>
        </p:blipFill>
        <p:spPr>
          <a:xfrm>
            <a:off x="240630" y="3330616"/>
            <a:ext cx="6849980" cy="352738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bg-BG"/>
              <a:t>Примери за проблеми от тип търсене</a:t>
            </a:r>
            <a:endParaRPr/>
          </a:p>
        </p:txBody>
      </p:sp>
      <p:sp>
        <p:nvSpPr>
          <p:cNvPr id="226" name="Google Shape;226;p1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bg-BG"/>
              <a:t>Проблем 1:</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lang="bg-BG"/>
              <a:t>Проблем 2:</a:t>
            </a:r>
            <a:endParaRPr/>
          </a:p>
        </p:txBody>
      </p:sp>
      <p:pic>
        <p:nvPicPr>
          <p:cNvPr id="227" name="Google Shape;227;p13"/>
          <p:cNvPicPr preferRelativeResize="0"/>
          <p:nvPr/>
        </p:nvPicPr>
        <p:blipFill rotWithShape="1">
          <a:blip r:embed="rId3">
            <a:alphaModFix/>
          </a:blip>
          <a:srcRect b="0" l="0" r="0" t="0"/>
          <a:stretch/>
        </p:blipFill>
        <p:spPr>
          <a:xfrm>
            <a:off x="2371092" y="1632919"/>
            <a:ext cx="1867161" cy="1667108"/>
          </a:xfrm>
          <a:prstGeom prst="rect">
            <a:avLst/>
          </a:prstGeom>
          <a:noFill/>
          <a:ln>
            <a:noFill/>
          </a:ln>
        </p:spPr>
      </p:pic>
      <p:pic>
        <p:nvPicPr>
          <p:cNvPr id="228" name="Google Shape;228;p13"/>
          <p:cNvPicPr preferRelativeResize="0"/>
          <p:nvPr/>
        </p:nvPicPr>
        <p:blipFill rotWithShape="1">
          <a:blip r:embed="rId4">
            <a:alphaModFix/>
          </a:blip>
          <a:srcRect b="0" l="0" r="0" t="0"/>
          <a:stretch/>
        </p:blipFill>
        <p:spPr>
          <a:xfrm>
            <a:off x="2371092" y="4117043"/>
            <a:ext cx="2248214" cy="1924319"/>
          </a:xfrm>
          <a:prstGeom prst="rect">
            <a:avLst/>
          </a:prstGeom>
          <a:noFill/>
          <a:ln>
            <a:noFill/>
          </a:ln>
        </p:spPr>
      </p:pic>
      <p:sp>
        <p:nvSpPr>
          <p:cNvPr id="229" name="Google Shape;229;p13"/>
          <p:cNvSpPr/>
          <p:nvPr/>
        </p:nvSpPr>
        <p:spPr>
          <a:xfrm>
            <a:off x="4619306" y="1558532"/>
            <a:ext cx="6096000"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problem1 = Search_problem_from_explicit_graph(</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{'A','B','C','D','G'},</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[Arc('A','B',3), Arc('A','C',1), Arc('B','D',1), Arc('B','G',3),Arc('C','B',1), Arc('C','D',3), Arc('D','G',1)],</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start = 'A',</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goals = {'G'},</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positions={'A': (0, 2), 'B': (1, 1), 'C': (0,1), 'D': (1,0), 'G': (2,0)})</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a:t>
            </a:r>
            <a:endParaRPr/>
          </a:p>
        </p:txBody>
      </p:sp>
      <p:sp>
        <p:nvSpPr>
          <p:cNvPr id="230" name="Google Shape;230;p13"/>
          <p:cNvSpPr/>
          <p:nvPr/>
        </p:nvSpPr>
        <p:spPr>
          <a:xfrm>
            <a:off x="4619306" y="4117043"/>
            <a:ext cx="6096000"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problem2 = Search_problem_from_explicit_graph(</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{'a','b','c','d','e','g','h','j'},</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[Arc('a','b',1), Arc('b','c',3), Arc('b','d',1), Arc('d','e',3),</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Arc('d','g',1), Arc('a','h',3), Arc('h','j',1)],</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start = 'a',</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goals = {'g'},</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positions={'a': (0, 0), 'b': (0, 1), 'c': (0,4), 'd': (1,1), 'e': (1,4),</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'g': (2,1), 'h': (3,0), 'j': (3,1)})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bg-BG"/>
              <a:t>Примери за проблеми от тип търсене</a:t>
            </a:r>
            <a:endParaRPr/>
          </a:p>
        </p:txBody>
      </p:sp>
      <p:sp>
        <p:nvSpPr>
          <p:cNvPr id="237" name="Google Shape;237;p1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bg-BG"/>
              <a:t>Проблем 3:</a:t>
            </a:r>
            <a:endParaRPr/>
          </a:p>
        </p:txBody>
      </p:sp>
      <p:pic>
        <p:nvPicPr>
          <p:cNvPr id="238" name="Google Shape;238;p14"/>
          <p:cNvPicPr preferRelativeResize="0"/>
          <p:nvPr/>
        </p:nvPicPr>
        <p:blipFill rotWithShape="1">
          <a:blip r:embed="rId3">
            <a:alphaModFix/>
          </a:blip>
          <a:srcRect b="0" l="0" r="0" t="0"/>
          <a:stretch/>
        </p:blipFill>
        <p:spPr>
          <a:xfrm>
            <a:off x="2512603" y="1519340"/>
            <a:ext cx="3477110" cy="2581635"/>
          </a:xfrm>
          <a:prstGeom prst="rect">
            <a:avLst/>
          </a:prstGeom>
          <a:noFill/>
          <a:ln>
            <a:noFill/>
          </a:ln>
        </p:spPr>
      </p:pic>
      <p:sp>
        <p:nvSpPr>
          <p:cNvPr id="239" name="Google Shape;239;p14"/>
          <p:cNvSpPr/>
          <p:nvPr/>
        </p:nvSpPr>
        <p:spPr>
          <a:xfrm>
            <a:off x="2512603" y="4100975"/>
            <a:ext cx="60960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bg-BG" sz="1800">
                <a:solidFill>
                  <a:schemeClr val="dk1"/>
                </a:solidFill>
                <a:latin typeface="Trebuchet MS"/>
                <a:ea typeface="Trebuchet MS"/>
                <a:cs typeface="Trebuchet MS"/>
                <a:sym typeface="Trebuchet MS"/>
              </a:rPr>
              <a:t>problem3 = Search_problem_from_explicit_graph(</a:t>
            </a:r>
            <a:endParaRPr/>
          </a:p>
          <a:p>
            <a:pPr indent="0" lvl="0" marL="0" marR="0" rtl="0" algn="l">
              <a:spcBef>
                <a:spcPts val="0"/>
              </a:spcBef>
              <a:spcAft>
                <a:spcPts val="0"/>
              </a:spcAft>
              <a:buNone/>
            </a:pPr>
            <a:r>
              <a:rPr lang="bg-BG" sz="1800">
                <a:solidFill>
                  <a:schemeClr val="dk1"/>
                </a:solidFill>
                <a:latin typeface="Trebuchet MS"/>
                <a:ea typeface="Trebuchet MS"/>
                <a:cs typeface="Trebuchet MS"/>
                <a:sym typeface="Trebuchet MS"/>
              </a:rPr>
              <a:t>	{'a','b','c','d','e','g','h','j'},</a:t>
            </a:r>
            <a:endParaRPr/>
          </a:p>
          <a:p>
            <a:pPr indent="0" lvl="0" marL="0" marR="0" rtl="0" algn="l">
              <a:spcBef>
                <a:spcPts val="0"/>
              </a:spcBef>
              <a:spcAft>
                <a:spcPts val="0"/>
              </a:spcAft>
              <a:buNone/>
            </a:pPr>
            <a:r>
              <a:rPr lang="bg-BG" sz="1800">
                <a:solidFill>
                  <a:schemeClr val="dk1"/>
                </a:solidFill>
                <a:latin typeface="Trebuchet MS"/>
                <a:ea typeface="Trebuchet MS"/>
                <a:cs typeface="Trebuchet MS"/>
                <a:sym typeface="Trebuchet MS"/>
              </a:rPr>
              <a:t>	[],</a:t>
            </a:r>
            <a:endParaRPr/>
          </a:p>
          <a:p>
            <a:pPr indent="0" lvl="0" marL="0" marR="0" rtl="0" algn="l">
              <a:spcBef>
                <a:spcPts val="0"/>
              </a:spcBef>
              <a:spcAft>
                <a:spcPts val="0"/>
              </a:spcAft>
              <a:buNone/>
            </a:pPr>
            <a:r>
              <a:rPr lang="bg-BG" sz="1800">
                <a:solidFill>
                  <a:schemeClr val="dk1"/>
                </a:solidFill>
                <a:latin typeface="Trebuchet MS"/>
                <a:ea typeface="Trebuchet MS"/>
                <a:cs typeface="Trebuchet MS"/>
                <a:sym typeface="Trebuchet MS"/>
              </a:rPr>
              <a:t>	start = 'g',</a:t>
            </a:r>
            <a:endParaRPr/>
          </a:p>
          <a:p>
            <a:pPr indent="0" lvl="0" marL="0" marR="0" rtl="0" algn="l">
              <a:spcBef>
                <a:spcPts val="0"/>
              </a:spcBef>
              <a:spcAft>
                <a:spcPts val="0"/>
              </a:spcAft>
              <a:buNone/>
            </a:pPr>
            <a:r>
              <a:rPr lang="bg-BG" sz="1800">
                <a:solidFill>
                  <a:schemeClr val="dk1"/>
                </a:solidFill>
                <a:latin typeface="Trebuchet MS"/>
                <a:ea typeface="Trebuchet MS"/>
                <a:cs typeface="Trebuchet MS"/>
                <a:sym typeface="Trebuchet MS"/>
              </a:rPr>
              <a:t>	goals = {'k','g'})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5"/>
          <p:cNvSpPr/>
          <p:nvPr/>
        </p:nvSpPr>
        <p:spPr>
          <a:xfrm>
            <a:off x="0" y="0"/>
            <a:ext cx="6096000" cy="64325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simp_delivery_graph = Search_problem_from_explicit_graph(</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{'A', 'B', 'C', 'D', 'E', 'F', 'G', 'H', 'J'},</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 Arc('A', 'B', 2),</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Arc('A', 'C', 3),</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Arc('A', 'D', 4),</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Arc('B', 'E', 2),</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Arc('B', 'F', 3),</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Arc('C', 'J', 7),</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Arc('D', 'H', 4),</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Arc('F', 'D', 2),</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Arc('H', 'G', 3),</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Arc('J', 'G', 4)],</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start = 'A',</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goals = {'G'},</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hmap = {</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'A': 7,</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'B': 5,</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'C': 9,</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'D': 6,</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'E': 3,</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'F': 5,</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'G': 0,</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'H': 3,</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'J': 4,</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a:t>
            </a:r>
            <a:endParaRPr/>
          </a:p>
        </p:txBody>
      </p:sp>
      <p:pic>
        <p:nvPicPr>
          <p:cNvPr id="246" name="Google Shape;246;p15"/>
          <p:cNvPicPr preferRelativeResize="0"/>
          <p:nvPr/>
        </p:nvPicPr>
        <p:blipFill rotWithShape="1">
          <a:blip r:embed="rId3">
            <a:alphaModFix/>
          </a:blip>
          <a:srcRect b="0" l="0" r="0" t="0"/>
          <a:stretch/>
        </p:blipFill>
        <p:spPr>
          <a:xfrm>
            <a:off x="5882220" y="0"/>
            <a:ext cx="6309780" cy="550244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bg-BG"/>
              <a:t>Примери за проблеми от тип търсене</a:t>
            </a:r>
            <a:endParaRPr/>
          </a:p>
        </p:txBody>
      </p:sp>
      <p:sp>
        <p:nvSpPr>
          <p:cNvPr id="253" name="Google Shape;253;p1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bg-BG"/>
              <a:t>Проблем 4 – цикличен граф със стойности на дъгите:</a:t>
            </a:r>
            <a:endParaRPr/>
          </a:p>
        </p:txBody>
      </p:sp>
      <p:pic>
        <p:nvPicPr>
          <p:cNvPr id="254" name="Google Shape;254;p16"/>
          <p:cNvPicPr preferRelativeResize="0"/>
          <p:nvPr/>
        </p:nvPicPr>
        <p:blipFill rotWithShape="1">
          <a:blip r:embed="rId3">
            <a:alphaModFix/>
          </a:blip>
          <a:srcRect b="0" l="0" r="0" t="0"/>
          <a:stretch/>
        </p:blipFill>
        <p:spPr>
          <a:xfrm>
            <a:off x="6893849" y="1930400"/>
            <a:ext cx="3505689" cy="25149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7"/>
          <p:cNvSpPr/>
          <p:nvPr/>
        </p:nvSpPr>
        <p:spPr>
          <a:xfrm>
            <a:off x="561474" y="0"/>
            <a:ext cx="6096000" cy="63709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2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cyclic_simp_delivery_graph = Search_problem_from_explicit_graph(</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{'A', 'B', 'C', 'D', 'E', 'F', 'G', 'H', 'J'},</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 Arc('A', 'B', 2),</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Arc('A', 'C', 3),</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Arc('A', 'D', 4),</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Arc('B', 'A', 2),</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Arc('B', 'E', 2),</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Arc('B', 'F', 3),</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Arc('C', 'A', 3),</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Arc('C', 'J', 7),</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Arc('D', 'A', 4),</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Arc('D', 'H', 4),</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Arc('F', 'B', 3),</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Arc('F', 'D', 2),</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Arc('G', 'H', 3),</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Arc('G', 'J', 4),</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Arc('H', 'D', 4),</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Arc('H', 'G', 3),</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Arc('J', 'C', 6),</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Arc('J', 'G', 4)],</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start = 'A',</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goals = {'G'},</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hmap = {</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'A': 7,</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'B': 5,</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'C': 9,</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'D': 6,</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'E': 3,</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'F': 5,</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'G': 0,</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'H': 3,</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'J': 4,</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a:t>
            </a:r>
            <a:endParaRPr/>
          </a:p>
        </p:txBody>
      </p:sp>
      <p:pic>
        <p:nvPicPr>
          <p:cNvPr id="260" name="Google Shape;260;p17"/>
          <p:cNvPicPr preferRelativeResize="0"/>
          <p:nvPr/>
        </p:nvPicPr>
        <p:blipFill rotWithShape="1">
          <a:blip r:embed="rId3">
            <a:alphaModFix/>
          </a:blip>
          <a:srcRect b="0" l="0" r="0" t="0"/>
          <a:stretch/>
        </p:blipFill>
        <p:spPr>
          <a:xfrm>
            <a:off x="5536715" y="0"/>
            <a:ext cx="6655285" cy="619603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8"/>
          <p:cNvSpPr/>
          <p:nvPr/>
        </p:nvSpPr>
        <p:spPr>
          <a:xfrm>
            <a:off x="577516" y="0"/>
            <a:ext cx="6096000" cy="64940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acyclic_delivery_problem = Search_problem_from_explicit_graph(</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{'mail','ts','o103','o109','o111','b1','b2','b3','b4','c1','c2','c3',</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'o125','o123','o119','r123','storage'},</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[Arc('ts','mail',6),</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Arc('o103','ts',8),</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Arc('o103','b3',4),</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Arc('o103','o109',12),</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Arc('o109','o119',16),</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Arc('o109','o111',4),</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Arc('b1','c2',3),</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Arc('b1','b2',6),</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Arc('b2','b4',3),</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Arc('b3','b1',4),</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Arc('b3','b4',7),</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Arc('b4','o109',7),</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Arc('c1','c3',8),</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Arc('c2','c3',6),</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Arc('c2','c1',4),</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Arc('o123','o125',4),</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Arc('o123','r123',4),</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Arc('o119','o123',9),</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Arc('o119','storage',7)],</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start = 'o103',</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goals = {'r123'},</a:t>
            </a:r>
            <a:endParaRPr/>
          </a:p>
          <a:p>
            <a:pPr indent="0" lvl="0" marL="0" marR="0" rtl="0" algn="l">
              <a:spcBef>
                <a:spcPts val="0"/>
              </a:spcBef>
              <a:spcAft>
                <a:spcPts val="0"/>
              </a:spcAft>
              <a:buNone/>
            </a:pPr>
            <a:r>
              <a:rPr lang="bg-BG" sz="1600">
                <a:solidFill>
                  <a:schemeClr val="dk1"/>
                </a:solidFill>
                <a:latin typeface="Trebuchet MS"/>
                <a:ea typeface="Trebuchet MS"/>
                <a:cs typeface="Trebuchet MS"/>
                <a:sym typeface="Trebuchet MS"/>
              </a:rPr>
              <a:t>	</a:t>
            </a:r>
            <a:endParaRPr/>
          </a:p>
        </p:txBody>
      </p:sp>
      <p:sp>
        <p:nvSpPr>
          <p:cNvPr id="267" name="Google Shape;267;p18"/>
          <p:cNvSpPr/>
          <p:nvPr/>
        </p:nvSpPr>
        <p:spPr>
          <a:xfrm>
            <a:off x="6673516" y="147623"/>
            <a:ext cx="6096000"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bg-BG" sz="1800">
                <a:solidFill>
                  <a:schemeClr val="dk1"/>
                </a:solidFill>
                <a:latin typeface="Trebuchet MS"/>
                <a:ea typeface="Trebuchet MS"/>
                <a:cs typeface="Trebuchet MS"/>
                <a:sym typeface="Trebuchet MS"/>
              </a:rPr>
              <a:t>hmap = {</a:t>
            </a:r>
            <a:endParaRPr/>
          </a:p>
          <a:p>
            <a:pPr indent="0" lvl="0" marL="0" marR="0" rtl="0" algn="l">
              <a:spcBef>
                <a:spcPts val="0"/>
              </a:spcBef>
              <a:spcAft>
                <a:spcPts val="0"/>
              </a:spcAft>
              <a:buNone/>
            </a:pPr>
            <a:r>
              <a:rPr lang="bg-BG" sz="1800">
                <a:solidFill>
                  <a:schemeClr val="dk1"/>
                </a:solidFill>
                <a:latin typeface="Trebuchet MS"/>
                <a:ea typeface="Trebuchet MS"/>
                <a:cs typeface="Trebuchet MS"/>
                <a:sym typeface="Trebuchet MS"/>
              </a:rPr>
              <a:t>	'mail' : 26,</a:t>
            </a:r>
            <a:endParaRPr/>
          </a:p>
          <a:p>
            <a:pPr indent="0" lvl="0" marL="0" marR="0" rtl="0" algn="l">
              <a:spcBef>
                <a:spcPts val="0"/>
              </a:spcBef>
              <a:spcAft>
                <a:spcPts val="0"/>
              </a:spcAft>
              <a:buNone/>
            </a:pPr>
            <a:r>
              <a:rPr lang="bg-BG" sz="1800">
                <a:solidFill>
                  <a:schemeClr val="dk1"/>
                </a:solidFill>
                <a:latin typeface="Trebuchet MS"/>
                <a:ea typeface="Trebuchet MS"/>
                <a:cs typeface="Trebuchet MS"/>
                <a:sym typeface="Trebuchet MS"/>
              </a:rPr>
              <a:t>	'ts' : 23,</a:t>
            </a:r>
            <a:endParaRPr/>
          </a:p>
          <a:p>
            <a:pPr indent="0" lvl="0" marL="0" marR="0" rtl="0" algn="l">
              <a:spcBef>
                <a:spcPts val="0"/>
              </a:spcBef>
              <a:spcAft>
                <a:spcPts val="0"/>
              </a:spcAft>
              <a:buNone/>
            </a:pPr>
            <a:r>
              <a:rPr lang="bg-BG" sz="1800">
                <a:solidFill>
                  <a:schemeClr val="dk1"/>
                </a:solidFill>
                <a:latin typeface="Trebuchet MS"/>
                <a:ea typeface="Trebuchet MS"/>
                <a:cs typeface="Trebuchet MS"/>
                <a:sym typeface="Trebuchet MS"/>
              </a:rPr>
              <a:t>	'o103' : 21,</a:t>
            </a:r>
            <a:endParaRPr/>
          </a:p>
          <a:p>
            <a:pPr indent="0" lvl="0" marL="0" marR="0" rtl="0" algn="l">
              <a:spcBef>
                <a:spcPts val="0"/>
              </a:spcBef>
              <a:spcAft>
                <a:spcPts val="0"/>
              </a:spcAft>
              <a:buNone/>
            </a:pPr>
            <a:r>
              <a:rPr lang="bg-BG" sz="1800">
                <a:solidFill>
                  <a:schemeClr val="dk1"/>
                </a:solidFill>
                <a:latin typeface="Trebuchet MS"/>
                <a:ea typeface="Trebuchet MS"/>
                <a:cs typeface="Trebuchet MS"/>
                <a:sym typeface="Trebuchet MS"/>
              </a:rPr>
              <a:t>	'o109' : 24,</a:t>
            </a:r>
            <a:endParaRPr/>
          </a:p>
          <a:p>
            <a:pPr indent="0" lvl="0" marL="0" marR="0" rtl="0" algn="l">
              <a:spcBef>
                <a:spcPts val="0"/>
              </a:spcBef>
              <a:spcAft>
                <a:spcPts val="0"/>
              </a:spcAft>
              <a:buNone/>
            </a:pPr>
            <a:r>
              <a:rPr lang="bg-BG" sz="1800">
                <a:solidFill>
                  <a:schemeClr val="dk1"/>
                </a:solidFill>
                <a:latin typeface="Trebuchet MS"/>
                <a:ea typeface="Trebuchet MS"/>
                <a:cs typeface="Trebuchet MS"/>
                <a:sym typeface="Trebuchet MS"/>
              </a:rPr>
              <a:t>	'o111' : 27,</a:t>
            </a:r>
            <a:endParaRPr/>
          </a:p>
          <a:p>
            <a:pPr indent="0" lvl="0" marL="0" marR="0" rtl="0" algn="l">
              <a:spcBef>
                <a:spcPts val="0"/>
              </a:spcBef>
              <a:spcAft>
                <a:spcPts val="0"/>
              </a:spcAft>
              <a:buNone/>
            </a:pPr>
            <a:r>
              <a:rPr lang="bg-BG" sz="1800">
                <a:solidFill>
                  <a:schemeClr val="dk1"/>
                </a:solidFill>
                <a:latin typeface="Trebuchet MS"/>
                <a:ea typeface="Trebuchet MS"/>
                <a:cs typeface="Trebuchet MS"/>
                <a:sym typeface="Trebuchet MS"/>
              </a:rPr>
              <a:t>	'o119' : 11,</a:t>
            </a:r>
            <a:endParaRPr/>
          </a:p>
          <a:p>
            <a:pPr indent="0" lvl="0" marL="0" marR="0" rtl="0" algn="l">
              <a:spcBef>
                <a:spcPts val="0"/>
              </a:spcBef>
              <a:spcAft>
                <a:spcPts val="0"/>
              </a:spcAft>
              <a:buNone/>
            </a:pPr>
            <a:r>
              <a:rPr lang="bg-BG" sz="1800">
                <a:solidFill>
                  <a:schemeClr val="dk1"/>
                </a:solidFill>
                <a:latin typeface="Trebuchet MS"/>
                <a:ea typeface="Trebuchet MS"/>
                <a:cs typeface="Trebuchet MS"/>
                <a:sym typeface="Trebuchet MS"/>
              </a:rPr>
              <a:t>	'o123' : 4,</a:t>
            </a:r>
            <a:endParaRPr/>
          </a:p>
          <a:p>
            <a:pPr indent="0" lvl="0" marL="0" marR="0" rtl="0" algn="l">
              <a:spcBef>
                <a:spcPts val="0"/>
              </a:spcBef>
              <a:spcAft>
                <a:spcPts val="0"/>
              </a:spcAft>
              <a:buNone/>
            </a:pPr>
            <a:r>
              <a:rPr lang="bg-BG" sz="1800">
                <a:solidFill>
                  <a:schemeClr val="dk1"/>
                </a:solidFill>
                <a:latin typeface="Trebuchet MS"/>
                <a:ea typeface="Trebuchet MS"/>
                <a:cs typeface="Trebuchet MS"/>
                <a:sym typeface="Trebuchet MS"/>
              </a:rPr>
              <a:t>	'o125' : 6,</a:t>
            </a:r>
            <a:endParaRPr/>
          </a:p>
          <a:p>
            <a:pPr indent="0" lvl="0" marL="0" marR="0" rtl="0" algn="l">
              <a:spcBef>
                <a:spcPts val="0"/>
              </a:spcBef>
              <a:spcAft>
                <a:spcPts val="0"/>
              </a:spcAft>
              <a:buNone/>
            </a:pPr>
            <a:r>
              <a:rPr lang="bg-BG" sz="1800">
                <a:solidFill>
                  <a:schemeClr val="dk1"/>
                </a:solidFill>
                <a:latin typeface="Trebuchet MS"/>
                <a:ea typeface="Trebuchet MS"/>
                <a:cs typeface="Trebuchet MS"/>
                <a:sym typeface="Trebuchet MS"/>
              </a:rPr>
              <a:t>	'r123' : 0,</a:t>
            </a:r>
            <a:endParaRPr/>
          </a:p>
          <a:p>
            <a:pPr indent="0" lvl="0" marL="0" marR="0" rtl="0" algn="l">
              <a:spcBef>
                <a:spcPts val="0"/>
              </a:spcBef>
              <a:spcAft>
                <a:spcPts val="0"/>
              </a:spcAft>
              <a:buNone/>
            </a:pPr>
            <a:r>
              <a:rPr lang="bg-BG" sz="1800">
                <a:solidFill>
                  <a:schemeClr val="dk1"/>
                </a:solidFill>
                <a:latin typeface="Trebuchet MS"/>
                <a:ea typeface="Trebuchet MS"/>
                <a:cs typeface="Trebuchet MS"/>
                <a:sym typeface="Trebuchet MS"/>
              </a:rPr>
              <a:t>	'b1' : 13,</a:t>
            </a:r>
            <a:endParaRPr/>
          </a:p>
          <a:p>
            <a:pPr indent="0" lvl="0" marL="0" marR="0" rtl="0" algn="l">
              <a:spcBef>
                <a:spcPts val="0"/>
              </a:spcBef>
              <a:spcAft>
                <a:spcPts val="0"/>
              </a:spcAft>
              <a:buNone/>
            </a:pPr>
            <a:r>
              <a:rPr lang="bg-BG" sz="1800">
                <a:solidFill>
                  <a:schemeClr val="dk1"/>
                </a:solidFill>
                <a:latin typeface="Trebuchet MS"/>
                <a:ea typeface="Trebuchet MS"/>
                <a:cs typeface="Trebuchet MS"/>
                <a:sym typeface="Trebuchet MS"/>
              </a:rPr>
              <a:t>	'b2' : 15,</a:t>
            </a:r>
            <a:endParaRPr/>
          </a:p>
          <a:p>
            <a:pPr indent="0" lvl="0" marL="0" marR="0" rtl="0" algn="l">
              <a:spcBef>
                <a:spcPts val="0"/>
              </a:spcBef>
              <a:spcAft>
                <a:spcPts val="0"/>
              </a:spcAft>
              <a:buNone/>
            </a:pPr>
            <a:r>
              <a:rPr lang="bg-BG" sz="1800">
                <a:solidFill>
                  <a:schemeClr val="dk1"/>
                </a:solidFill>
                <a:latin typeface="Trebuchet MS"/>
                <a:ea typeface="Trebuchet MS"/>
                <a:cs typeface="Trebuchet MS"/>
                <a:sym typeface="Trebuchet MS"/>
              </a:rPr>
              <a:t>	'b3' : 17,</a:t>
            </a:r>
            <a:endParaRPr/>
          </a:p>
          <a:p>
            <a:pPr indent="0" lvl="0" marL="0" marR="0" rtl="0" algn="l">
              <a:spcBef>
                <a:spcPts val="0"/>
              </a:spcBef>
              <a:spcAft>
                <a:spcPts val="0"/>
              </a:spcAft>
              <a:buNone/>
            </a:pPr>
            <a:r>
              <a:rPr lang="bg-BG" sz="1800">
                <a:solidFill>
                  <a:schemeClr val="dk1"/>
                </a:solidFill>
                <a:latin typeface="Trebuchet MS"/>
                <a:ea typeface="Trebuchet MS"/>
                <a:cs typeface="Trebuchet MS"/>
                <a:sym typeface="Trebuchet MS"/>
              </a:rPr>
              <a:t>	'b4' : 18,</a:t>
            </a:r>
            <a:endParaRPr/>
          </a:p>
          <a:p>
            <a:pPr indent="0" lvl="0" marL="0" marR="0" rtl="0" algn="l">
              <a:spcBef>
                <a:spcPts val="0"/>
              </a:spcBef>
              <a:spcAft>
                <a:spcPts val="0"/>
              </a:spcAft>
              <a:buNone/>
            </a:pPr>
            <a:r>
              <a:rPr lang="bg-BG" sz="1800">
                <a:solidFill>
                  <a:schemeClr val="dk1"/>
                </a:solidFill>
                <a:latin typeface="Trebuchet MS"/>
                <a:ea typeface="Trebuchet MS"/>
                <a:cs typeface="Trebuchet MS"/>
                <a:sym typeface="Trebuchet MS"/>
              </a:rPr>
              <a:t>	'c1' : 6,</a:t>
            </a:r>
            <a:endParaRPr/>
          </a:p>
          <a:p>
            <a:pPr indent="0" lvl="0" marL="0" marR="0" rtl="0" algn="l">
              <a:spcBef>
                <a:spcPts val="0"/>
              </a:spcBef>
              <a:spcAft>
                <a:spcPts val="0"/>
              </a:spcAft>
              <a:buNone/>
            </a:pPr>
            <a:r>
              <a:rPr lang="bg-BG" sz="1800">
                <a:solidFill>
                  <a:schemeClr val="dk1"/>
                </a:solidFill>
                <a:latin typeface="Trebuchet MS"/>
                <a:ea typeface="Trebuchet MS"/>
                <a:cs typeface="Trebuchet MS"/>
                <a:sym typeface="Trebuchet MS"/>
              </a:rPr>
              <a:t>	'c2' : 10,</a:t>
            </a:r>
            <a:endParaRPr/>
          </a:p>
          <a:p>
            <a:pPr indent="0" lvl="0" marL="0" marR="0" rtl="0" algn="l">
              <a:spcBef>
                <a:spcPts val="0"/>
              </a:spcBef>
              <a:spcAft>
                <a:spcPts val="0"/>
              </a:spcAft>
              <a:buNone/>
            </a:pPr>
            <a:r>
              <a:rPr lang="bg-BG" sz="1800">
                <a:solidFill>
                  <a:schemeClr val="dk1"/>
                </a:solidFill>
                <a:latin typeface="Trebuchet MS"/>
                <a:ea typeface="Trebuchet MS"/>
                <a:cs typeface="Trebuchet MS"/>
                <a:sym typeface="Trebuchet MS"/>
              </a:rPr>
              <a:t>	'c3' : 12,</a:t>
            </a:r>
            <a:endParaRPr/>
          </a:p>
          <a:p>
            <a:pPr indent="0" lvl="0" marL="0" marR="0" rtl="0" algn="l">
              <a:spcBef>
                <a:spcPts val="0"/>
              </a:spcBef>
              <a:spcAft>
                <a:spcPts val="0"/>
              </a:spcAft>
              <a:buNone/>
            </a:pPr>
            <a:r>
              <a:rPr lang="bg-BG" sz="1800">
                <a:solidFill>
                  <a:schemeClr val="dk1"/>
                </a:solidFill>
                <a:latin typeface="Trebuchet MS"/>
                <a:ea typeface="Trebuchet MS"/>
                <a:cs typeface="Trebuchet MS"/>
                <a:sym typeface="Trebuchet MS"/>
              </a:rPr>
              <a:t>	'storage' : 12</a:t>
            </a:r>
            <a:endParaRPr/>
          </a:p>
          <a:p>
            <a:pPr indent="0" lvl="0" marL="0" marR="0" rtl="0" algn="l">
              <a:spcBef>
                <a:spcPts val="0"/>
              </a:spcBef>
              <a:spcAft>
                <a:spcPts val="0"/>
              </a:spcAft>
              <a:buNone/>
            </a:pPr>
            <a:r>
              <a:rPr lang="bg-BG" sz="1800">
                <a:solidFill>
                  <a:schemeClr val="dk1"/>
                </a:solidFill>
                <a:latin typeface="Trebuchet MS"/>
                <a:ea typeface="Trebuchet MS"/>
                <a:cs typeface="Trebuchet MS"/>
                <a:sym typeface="Trebuchet MS"/>
              </a:rPr>
              <a:t>	}</a:t>
            </a:r>
            <a:endParaRPr/>
          </a:p>
          <a:p>
            <a:pPr indent="0" lvl="0" marL="0" marR="0" rtl="0" algn="l">
              <a:spcBef>
                <a:spcPts val="0"/>
              </a:spcBef>
              <a:spcAft>
                <a:spcPts val="0"/>
              </a:spcAft>
              <a:buNone/>
            </a:pPr>
            <a:r>
              <a:rPr lang="bg-BG" sz="1800">
                <a:solidFill>
                  <a:schemeClr val="dk1"/>
                </a:solidFill>
                <a:latin typeface="Trebuchet MS"/>
                <a:ea typeface="Trebuchet MS"/>
                <a:cs typeface="Trebuchet MS"/>
                <a:sym typeface="Trebuchet MS"/>
              </a:rPr>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9"/>
          <p:cNvSpPr/>
          <p:nvPr/>
        </p:nvSpPr>
        <p:spPr>
          <a:xfrm>
            <a:off x="0" y="332575"/>
            <a:ext cx="6096000" cy="37548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cyclic_delivery_problem = Search_problem_from_explicit_graph(</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{'mail','ts','o103','o109','o111','b1','b2','b3','b4','c1','c2','c3',</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'o125','o123','o119','r123','storage'},</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 Arc('ts','mail',6), Arc('mail','ts',6),</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Arc('o103','ts',8), Arc('ts','o103',8),</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Arc('o103','b3',4),</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Arc('o103','o109',12), Arc('o109','o103',12),</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Arc('o109','o119',16), Arc('o119','o109',16),</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Arc('o109','o111',4), Arc('o111','o109',4),</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Arc('b1','c2',3),</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Arc('b1','b2',6), Arc('b2','b1',6),</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Arc('b2','b4',3), Arc('b4','b2',3),</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Arc('b3','b1',4), Arc('b1','b3',4),</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Arc('b3','b4',7), Arc('b4','b3',7),</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Arc('b4','o109',7),</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Arc('c1','c3',8), Arc('c3','c1',8),</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Arc('c2','c3',6), Arc('c3','c2',6),</a:t>
            </a:r>
            <a:endParaRPr sz="1400">
              <a:solidFill>
                <a:schemeClr val="dk1"/>
              </a:solidFill>
              <a:latin typeface="Trebuchet MS"/>
              <a:ea typeface="Trebuchet MS"/>
              <a:cs typeface="Trebuchet MS"/>
              <a:sym typeface="Trebuchet MS"/>
            </a:endParaRPr>
          </a:p>
        </p:txBody>
      </p:sp>
      <p:sp>
        <p:nvSpPr>
          <p:cNvPr id="274" name="Google Shape;274;p19"/>
          <p:cNvSpPr/>
          <p:nvPr/>
        </p:nvSpPr>
        <p:spPr>
          <a:xfrm>
            <a:off x="5021179" y="332575"/>
            <a:ext cx="6096000" cy="59093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Arc('c2','c1',4), Arc('c1','c2',4),</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Arc('o123','o125',4), Arc('o125','o123',4),</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Arc('o123','r123',4), Arc('r123','o123',4),</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Arc('o119','o123',9), Arc('o123','o119',9),</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Arc('o119','storage',7), Arc('storage','o119',7)],</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start = 'o103',</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goals = {'r123'},</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hmap = {</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'mail' : 26,</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'ts' : 23,</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'o103' : 21,</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'o109' : 24,</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'o111' : 27,</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'o119' : 11,</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'o123' : 4,</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'o125' : 6,</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'r123' : 0,</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'b1' : 13,</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'b2' : 15,</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'b3' : 17,</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'b4' : 18,</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'c1' : 6,</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'c2' : 10,</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'c3' : 12,</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'storage' : 12</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bg-BG"/>
              <a:t>Представяне на проблеми от тип Търсене</a:t>
            </a:r>
            <a:endParaRPr/>
          </a:p>
        </p:txBody>
      </p:sp>
      <p:sp>
        <p:nvSpPr>
          <p:cNvPr id="154" name="Google Shape;154;p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bg-BG"/>
              <a:t>Съставните части, на които може да разбием един такъв проблем:</a:t>
            </a:r>
            <a:endParaRPr/>
          </a:p>
          <a:p>
            <a:pPr indent="-285750" lvl="1" marL="742950" rtl="0" algn="l">
              <a:spcBef>
                <a:spcPts val="1000"/>
              </a:spcBef>
              <a:spcAft>
                <a:spcPts val="0"/>
              </a:spcAft>
              <a:buSzPts val="1280"/>
              <a:buChar char="►"/>
            </a:pPr>
            <a:r>
              <a:rPr lang="bg-BG"/>
              <a:t>Начален възел</a:t>
            </a:r>
            <a:endParaRPr/>
          </a:p>
          <a:p>
            <a:pPr indent="-285750" lvl="1" marL="742950" rtl="0" algn="l">
              <a:spcBef>
                <a:spcPts val="1000"/>
              </a:spcBef>
              <a:spcAft>
                <a:spcPts val="0"/>
              </a:spcAft>
              <a:buSzPts val="1280"/>
              <a:buChar char="►"/>
            </a:pPr>
            <a:r>
              <a:rPr lang="bg-BG"/>
              <a:t>Функция, която връща съседите на зададен възел, използвайки списък от дъгите, излизащи от възела</a:t>
            </a:r>
            <a:endParaRPr/>
          </a:p>
          <a:p>
            <a:pPr indent="-285750" lvl="1" marL="742950" rtl="0" algn="l">
              <a:spcBef>
                <a:spcPts val="1000"/>
              </a:spcBef>
              <a:spcAft>
                <a:spcPts val="0"/>
              </a:spcAft>
              <a:buSzPts val="1280"/>
              <a:buChar char="►"/>
            </a:pPr>
            <a:r>
              <a:rPr lang="bg-BG"/>
              <a:t>Функция, която връща булев резултат дали достигнатият възел е крайният (нашата цел)</a:t>
            </a:r>
            <a:endParaRPr/>
          </a:p>
          <a:p>
            <a:pPr indent="-285750" lvl="1" marL="742950" rtl="0" algn="l">
              <a:spcBef>
                <a:spcPts val="1000"/>
              </a:spcBef>
              <a:spcAft>
                <a:spcPts val="0"/>
              </a:spcAft>
              <a:buSzPts val="1280"/>
              <a:buChar char="►"/>
            </a:pPr>
            <a:r>
              <a:rPr lang="bg-BG"/>
              <a:t>(не задължително) Евристична функция, която връща позитивно реално число. Нейната стойност по подразбиране е 0.</a:t>
            </a:r>
            <a:endParaRPr/>
          </a:p>
          <a:p>
            <a:pPr indent="-204469" lvl="1" marL="742950" rtl="0" algn="l">
              <a:spcBef>
                <a:spcPts val="1000"/>
              </a:spcBef>
              <a:spcAft>
                <a:spcPts val="0"/>
              </a:spcAft>
              <a:buSzPts val="1280"/>
              <a:buNone/>
            </a:pPr>
            <a:r>
              <a:t/>
            </a:r>
            <a:endParaRPr/>
          </a:p>
          <a:p>
            <a:pPr indent="-204469" lvl="1" marL="742950" rtl="0" algn="l">
              <a:spcBef>
                <a:spcPts val="1000"/>
              </a:spcBef>
              <a:spcAft>
                <a:spcPts val="0"/>
              </a:spcAft>
              <a:buSzPts val="1280"/>
              <a:buNone/>
            </a:pPr>
            <a:r>
              <a:t/>
            </a:r>
            <a:endParaRPr/>
          </a:p>
          <a:p>
            <a:pPr indent="0" lvl="1" marL="457200" rtl="0" algn="l">
              <a:spcBef>
                <a:spcPts val="1000"/>
              </a:spcBef>
              <a:spcAft>
                <a:spcPts val="0"/>
              </a:spcAft>
              <a:buSzPts val="1280"/>
              <a:buNone/>
            </a:pPr>
            <a:r>
              <a:t/>
            </a:r>
            <a:endParaRPr/>
          </a:p>
        </p:txBody>
      </p:sp>
      <p:sp>
        <p:nvSpPr>
          <p:cNvPr id="155" name="Google Shape;155;p2"/>
          <p:cNvSpPr txBox="1"/>
          <p:nvPr/>
        </p:nvSpPr>
        <p:spPr>
          <a:xfrm>
            <a:off x="677334" y="4841033"/>
            <a:ext cx="910056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bg-BG" sz="1800" u="none" cap="none" strike="noStrike">
                <a:solidFill>
                  <a:schemeClr val="dk1"/>
                </a:solidFill>
                <a:latin typeface="Trebuchet MS"/>
                <a:ea typeface="Trebuchet MS"/>
                <a:cs typeface="Trebuchet MS"/>
                <a:sym typeface="Trebuchet MS"/>
              </a:rPr>
              <a:t>Сам по себе си един възел може да е всичко. Ако съществуват множество </a:t>
            </a:r>
            <a:br>
              <a:rPr b="0" i="0" lang="bg-BG" sz="1800" u="none" cap="none" strike="noStrike">
                <a:solidFill>
                  <a:schemeClr val="dk1"/>
                </a:solidFill>
                <a:latin typeface="Trebuchet MS"/>
                <a:ea typeface="Trebuchet MS"/>
                <a:cs typeface="Trebuchet MS"/>
                <a:sym typeface="Trebuchet MS"/>
              </a:rPr>
            </a:br>
            <a:r>
              <a:rPr b="0" i="0" lang="bg-BG" sz="1800" u="none" cap="none" strike="noStrike">
                <a:solidFill>
                  <a:schemeClr val="dk1"/>
                </a:solidFill>
                <a:latin typeface="Trebuchet MS"/>
                <a:ea typeface="Trebuchet MS"/>
                <a:cs typeface="Trebuchet MS"/>
                <a:sym typeface="Trebuchet MS"/>
              </a:rPr>
              <a:t>пътища, по които може да се премине, възелът трябва да може да бъде хеширан.</a:t>
            </a:r>
            <a:br>
              <a:rPr b="0" i="0" lang="bg-BG" sz="1800" u="none" cap="none" strike="noStrike">
                <a:solidFill>
                  <a:schemeClr val="dk1"/>
                </a:solidFill>
                <a:latin typeface="Trebuchet MS"/>
                <a:ea typeface="Trebuchet MS"/>
                <a:cs typeface="Trebuchet MS"/>
                <a:sym typeface="Trebuchet MS"/>
              </a:rPr>
            </a:br>
            <a:r>
              <a:rPr b="0" i="0" lang="bg-BG" sz="1800" u="none" cap="none" strike="noStrike">
                <a:solidFill>
                  <a:schemeClr val="dk1"/>
                </a:solidFill>
                <a:latin typeface="Trebuchet MS"/>
                <a:ea typeface="Trebuchet MS"/>
                <a:cs typeface="Trebuchet MS"/>
                <a:sym typeface="Trebuchet MS"/>
              </a:rPr>
              <a:t>В примерите, които ще разгледаме, възелите ще бъдат от тип символен низ, но </a:t>
            </a:r>
            <a:br>
              <a:rPr b="0" i="0" lang="bg-BG" sz="1800" u="none" cap="none" strike="noStrike">
                <a:solidFill>
                  <a:schemeClr val="dk1"/>
                </a:solidFill>
                <a:latin typeface="Trebuchet MS"/>
                <a:ea typeface="Trebuchet MS"/>
                <a:cs typeface="Trebuchet MS"/>
                <a:sym typeface="Trebuchet MS"/>
              </a:rPr>
            </a:br>
            <a:r>
              <a:rPr b="0" i="0" lang="bg-BG" sz="1800" u="none" cap="none" strike="noStrike">
                <a:solidFill>
                  <a:schemeClr val="dk1"/>
                </a:solidFill>
                <a:latin typeface="Trebuchet MS"/>
                <a:ea typeface="Trebuchet MS"/>
                <a:cs typeface="Trebuchet MS"/>
                <a:sym typeface="Trebuchet MS"/>
              </a:rPr>
              <a:t>могат да бъдат всичко – обект, списък или друга структура.</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bg-BG"/>
              <a:t>Общи търсения и вариации</a:t>
            </a:r>
            <a:endParaRPr/>
          </a:p>
        </p:txBody>
      </p:sp>
      <p:sp>
        <p:nvSpPr>
          <p:cNvPr id="281" name="Google Shape;281;p2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bg-BG"/>
              <a:t>Търсач (Searcher)</a:t>
            </a:r>
            <a:endParaRPr/>
          </a:p>
          <a:p>
            <a:pPr indent="-285750" lvl="1" marL="742950" rtl="0" algn="l">
              <a:spcBef>
                <a:spcPts val="1000"/>
              </a:spcBef>
              <a:spcAft>
                <a:spcPts val="0"/>
              </a:spcAft>
              <a:buSzPts val="1280"/>
              <a:buChar char="►"/>
            </a:pPr>
            <a:r>
              <a:rPr lang="bg-BG"/>
              <a:t>Търсачът може да бъде питам многократно за следващият намерен път. За да намерим решение на проблема, може да построим обект от тип Searcher, като извикваме метода му search за нови пътища. Ако няма повече пътища, се връща None.</a:t>
            </a:r>
            <a:endParaRPr/>
          </a:p>
          <a:p>
            <a:pPr indent="-342900" lvl="0" marL="342900" rtl="0" algn="l">
              <a:spcBef>
                <a:spcPts val="1000"/>
              </a:spcBef>
              <a:spcAft>
                <a:spcPts val="0"/>
              </a:spcAft>
              <a:buSzPts val="1440"/>
              <a:buChar char="►"/>
            </a:pPr>
            <a:r>
              <a:rPr lang="bg-BG"/>
              <a:t>Алгоритъмът обръща реда на съседите, за да имплементира дълбочинно търсене (DFS) интуитивно, като претърсва първо първия съсед. Извикването на списъка се използва когато съседите биват генерирани. Обръщането на реда на съседите не се изисква за другите методи. Ако премахнем reversed и list, алгоритъма става просто DFS търсене.</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21"/>
          <p:cNvPicPr preferRelativeResize="0"/>
          <p:nvPr/>
        </p:nvPicPr>
        <p:blipFill rotWithShape="1">
          <a:blip r:embed="rId3">
            <a:alphaModFix/>
          </a:blip>
          <a:srcRect b="0" l="0" r="0" t="0"/>
          <a:stretch/>
        </p:blipFill>
        <p:spPr>
          <a:xfrm>
            <a:off x="0" y="1"/>
            <a:ext cx="5694947" cy="4260506"/>
          </a:xfrm>
          <a:prstGeom prst="rect">
            <a:avLst/>
          </a:prstGeom>
          <a:noFill/>
          <a:ln>
            <a:noFill/>
          </a:ln>
        </p:spPr>
      </p:pic>
      <p:pic>
        <p:nvPicPr>
          <p:cNvPr id="288" name="Google Shape;288;p21"/>
          <p:cNvPicPr preferRelativeResize="0"/>
          <p:nvPr/>
        </p:nvPicPr>
        <p:blipFill rotWithShape="1">
          <a:blip r:embed="rId4">
            <a:alphaModFix/>
          </a:blip>
          <a:srcRect b="0" l="0" r="0" t="0"/>
          <a:stretch/>
        </p:blipFill>
        <p:spPr>
          <a:xfrm>
            <a:off x="4198430" y="2614863"/>
            <a:ext cx="7993570" cy="424313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bg-BG"/>
              <a:t>Общи търсения и вариации</a:t>
            </a:r>
            <a:endParaRPr/>
          </a:p>
        </p:txBody>
      </p:sp>
      <p:sp>
        <p:nvSpPr>
          <p:cNvPr id="294" name="Google Shape;294;p2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bg-BG"/>
              <a:t>Използвайки DFS за намирането на различни пътища за problem1 и simp_delivery_graph, може да се използва фрагмента от код:</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lang="bg-BG"/>
              <a:t>За упражнение може да се реализира BFS, като единствено трябва да се модифицират add_to_frontier и/или pop, за да се имплементира FIFO опашка</a:t>
            </a:r>
            <a:endParaRPr/>
          </a:p>
          <a:p>
            <a:pPr indent="-251459" lvl="0" marL="342900" rtl="0" algn="l">
              <a:spcBef>
                <a:spcPts val="1000"/>
              </a:spcBef>
              <a:spcAft>
                <a:spcPts val="0"/>
              </a:spcAft>
              <a:buSzPts val="1440"/>
              <a:buNone/>
            </a:pPr>
            <a:r>
              <a:t/>
            </a:r>
            <a:endParaRPr/>
          </a:p>
        </p:txBody>
      </p:sp>
      <p:pic>
        <p:nvPicPr>
          <p:cNvPr id="295" name="Google Shape;295;p22"/>
          <p:cNvPicPr preferRelativeResize="0"/>
          <p:nvPr/>
        </p:nvPicPr>
        <p:blipFill rotWithShape="1">
          <a:blip r:embed="rId3">
            <a:alphaModFix/>
          </a:blip>
          <a:srcRect b="0" l="0" r="0" t="0"/>
          <a:stretch/>
        </p:blipFill>
        <p:spPr>
          <a:xfrm>
            <a:off x="677334" y="2948289"/>
            <a:ext cx="8726118" cy="115268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bg-BG"/>
              <a:t>Граници за опашка с приоритет</a:t>
            </a:r>
            <a:endParaRPr/>
          </a:p>
        </p:txBody>
      </p:sp>
      <p:sp>
        <p:nvSpPr>
          <p:cNvPr id="302" name="Google Shape;302;p23"/>
          <p:cNvSpPr txBox="1"/>
          <p:nvPr>
            <p:ph idx="1" type="body"/>
          </p:nvPr>
        </p:nvSpPr>
        <p:spPr>
          <a:xfrm>
            <a:off x="677334" y="2160589"/>
            <a:ext cx="8596668" cy="469741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bg-BG"/>
              <a:t>Много от алгоритмите за търсене като A* и други търсещи най-добрия вариант за следващ възел, използват приоритетни опашки с граница. В Python има вградена такава опашка, heapq.</a:t>
            </a:r>
            <a:endParaRPr/>
          </a:p>
          <a:p>
            <a:pPr indent="-342900" lvl="0" marL="342900" rtl="0" algn="l">
              <a:spcBef>
                <a:spcPts val="1000"/>
              </a:spcBef>
              <a:spcAft>
                <a:spcPts val="0"/>
              </a:spcAft>
              <a:buSzPts val="1440"/>
              <a:buChar char="►"/>
            </a:pPr>
            <a:r>
              <a:rPr lang="bg-BG"/>
              <a:t>Границата е списък от тройки. Първият елемент на всяка тройка е стойността, която трябва да бъде минимизирана. Вторият елемент е уникалният индекс, който указва реда, като първите елементи са същите, а третият елемент е пътят в опашката. Използването на уникални индекси ни подсигурява, че опашката не сравнява пътищата – дали един път е по-малък от друг не се дефинира никъде. Позволява ни да контролираме какъв тип търсене се случва (BFS или DFS), когато стойността, която минимизираме не ни дава следващ уникален път.</a:t>
            </a:r>
            <a:endParaRPr/>
          </a:p>
          <a:p>
            <a:pPr indent="-342900" lvl="0" marL="342900" rtl="0" algn="l">
              <a:spcBef>
                <a:spcPts val="1000"/>
              </a:spcBef>
              <a:spcAft>
                <a:spcPts val="0"/>
              </a:spcAft>
              <a:buSzPts val="1440"/>
              <a:buChar char="►"/>
            </a:pPr>
            <a:r>
              <a:rPr lang="bg-BG"/>
              <a:t>Променливата frontier_index е общият брой на елементите от границата, които са създадени. Освен, че се използва като уникален индекс, индекса също е полезен за статистическа обработка, особено при съвместното използване с текущият размер на границата.</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24"/>
          <p:cNvPicPr preferRelativeResize="0"/>
          <p:nvPr/>
        </p:nvPicPr>
        <p:blipFill rotWithShape="1">
          <a:blip r:embed="rId3">
            <a:alphaModFix/>
          </a:blip>
          <a:srcRect b="0" l="0" r="0" t="0"/>
          <a:stretch/>
        </p:blipFill>
        <p:spPr>
          <a:xfrm>
            <a:off x="0" y="4319495"/>
            <a:ext cx="5823284" cy="2538505"/>
          </a:xfrm>
          <a:prstGeom prst="rect">
            <a:avLst/>
          </a:prstGeom>
          <a:noFill/>
          <a:ln>
            <a:noFill/>
          </a:ln>
        </p:spPr>
      </p:pic>
      <p:pic>
        <p:nvPicPr>
          <p:cNvPr id="309" name="Google Shape;309;p24"/>
          <p:cNvPicPr preferRelativeResize="0"/>
          <p:nvPr/>
        </p:nvPicPr>
        <p:blipFill rotWithShape="1">
          <a:blip r:embed="rId4">
            <a:alphaModFix/>
          </a:blip>
          <a:srcRect b="0" l="0" r="0" t="0"/>
          <a:stretch/>
        </p:blipFill>
        <p:spPr>
          <a:xfrm>
            <a:off x="-96253" y="0"/>
            <a:ext cx="6015789" cy="455809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bg-BG"/>
              <a:t>Алгоритъм А*</a:t>
            </a:r>
            <a:endParaRPr/>
          </a:p>
        </p:txBody>
      </p:sp>
      <p:sp>
        <p:nvSpPr>
          <p:cNvPr id="316" name="Google Shape;316;p2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bg-BG"/>
              <a:t>Използва се FrontierPQ класът за реализиране на граничното търсене A*</a:t>
            </a:r>
            <a:endParaRPr/>
          </a:p>
        </p:txBody>
      </p:sp>
      <p:pic>
        <p:nvPicPr>
          <p:cNvPr id="317" name="Google Shape;317;p25"/>
          <p:cNvPicPr preferRelativeResize="0"/>
          <p:nvPr/>
        </p:nvPicPr>
        <p:blipFill rotWithShape="1">
          <a:blip r:embed="rId3">
            <a:alphaModFix/>
          </a:blip>
          <a:srcRect b="0" l="0" r="0" t="0"/>
          <a:stretch/>
        </p:blipFill>
        <p:spPr>
          <a:xfrm>
            <a:off x="874583" y="2761678"/>
            <a:ext cx="8202170" cy="409632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6"/>
          <p:cNvSpPr txBox="1"/>
          <p:nvPr>
            <p:ph idx="1" type="body"/>
          </p:nvPr>
        </p:nvSpPr>
        <p:spPr>
          <a:xfrm>
            <a:off x="581081" y="0"/>
            <a:ext cx="8596668" cy="6858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bg-BG"/>
              <a:t>Добавяме unit test, защото винаги трябва да тестваме кода си, когато това е възможно:</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lang="bg-BG"/>
              <a:t>Примерни тестови команди:</a:t>
            </a:r>
            <a:endParaRPr/>
          </a:p>
          <a:p>
            <a:pPr indent="0" lvl="0" marL="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p:txBody>
      </p:sp>
      <p:pic>
        <p:nvPicPr>
          <p:cNvPr id="323" name="Google Shape;323;p26"/>
          <p:cNvPicPr preferRelativeResize="0"/>
          <p:nvPr/>
        </p:nvPicPr>
        <p:blipFill rotWithShape="1">
          <a:blip r:embed="rId3">
            <a:alphaModFix/>
          </a:blip>
          <a:srcRect b="0" l="0" r="0" t="0"/>
          <a:stretch/>
        </p:blipFill>
        <p:spPr>
          <a:xfrm>
            <a:off x="581081" y="548319"/>
            <a:ext cx="8053137" cy="3171008"/>
          </a:xfrm>
          <a:prstGeom prst="rect">
            <a:avLst/>
          </a:prstGeom>
          <a:noFill/>
          <a:ln>
            <a:noFill/>
          </a:ln>
        </p:spPr>
      </p:pic>
      <p:pic>
        <p:nvPicPr>
          <p:cNvPr id="324" name="Google Shape;324;p26"/>
          <p:cNvPicPr preferRelativeResize="0"/>
          <p:nvPr/>
        </p:nvPicPr>
        <p:blipFill rotWithShape="1">
          <a:blip r:embed="rId4">
            <a:alphaModFix/>
          </a:blip>
          <a:srcRect b="0" l="0" r="0" t="0"/>
          <a:stretch/>
        </p:blipFill>
        <p:spPr>
          <a:xfrm>
            <a:off x="581081" y="4267646"/>
            <a:ext cx="8354372" cy="194269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bg-BG"/>
              <a:t>Други задачи</a:t>
            </a:r>
            <a:endParaRPr/>
          </a:p>
        </p:txBody>
      </p:sp>
      <p:sp>
        <p:nvSpPr>
          <p:cNvPr id="330" name="Google Shape;330;p27"/>
          <p:cNvSpPr txBox="1"/>
          <p:nvPr>
            <p:ph idx="1" type="body"/>
          </p:nvPr>
        </p:nvSpPr>
        <p:spPr>
          <a:xfrm>
            <a:off x="677334" y="2160589"/>
            <a:ext cx="8596668" cy="469741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bg-BG"/>
              <a:t>Променете кода така, че да имплементира BFS и след това lowerst-cost-first търсене. За всеки от тези методи, сравнете ги с А* по броя на обходените пътища и самия намерен път.</a:t>
            </a:r>
            <a:endParaRPr/>
          </a:p>
          <a:p>
            <a:pPr indent="-342900" lvl="0" marL="342900" rtl="0" algn="l">
              <a:spcBef>
                <a:spcPts val="1000"/>
              </a:spcBef>
              <a:spcAft>
                <a:spcPts val="0"/>
              </a:spcAft>
              <a:buSzPts val="1440"/>
              <a:buChar char="►"/>
            </a:pPr>
            <a:r>
              <a:rPr lang="bg-BG"/>
              <a:t>В add метода на FrontierPQ, какво прави тирето „-“ преди frontier_index? Когато има много пътища със същата стойност за f, като кой метод ще се държи търсенето? Какво се случва, когато се премахне тирето? Какво се случва, когато има много пътища със същата стойност, като кой метод изглежда търсенето? Как работи по-добре метода, със или без тирето? На какво доказателство базирате своите отговори?</a:t>
            </a:r>
            <a:endParaRPr/>
          </a:p>
          <a:p>
            <a:pPr indent="-342900" lvl="0" marL="342900" rtl="0" algn="l">
              <a:spcBef>
                <a:spcPts val="1000"/>
              </a:spcBef>
              <a:spcAft>
                <a:spcPts val="0"/>
              </a:spcAft>
              <a:buSzPts val="1440"/>
              <a:buChar char="►"/>
            </a:pPr>
            <a:r>
              <a:rPr lang="bg-BG"/>
              <a:t>Търсачът работи като итератор на Python, връща една стойност (път в нашия случай) и след това връща други стойности (пътища) при поискване, без да използва интерфейса за итератор. Променете кода така, че да имплементира интерфейса за итератор. Какво ни позволява да направим тази промяна?</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bg-BG"/>
              <a:t>Подрязване на множеството от пътища</a:t>
            </a:r>
            <a:endParaRPr/>
          </a:p>
        </p:txBody>
      </p:sp>
      <p:sp>
        <p:nvSpPr>
          <p:cNvPr id="337" name="Google Shape;337;p2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bg-BG"/>
              <a:t>Имплементираме А* използвайки подхода за подрязване на множеството от пътища. Пренаписваме search() метода в Searcher.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p29"/>
          <p:cNvPicPr preferRelativeResize="0"/>
          <p:nvPr/>
        </p:nvPicPr>
        <p:blipFill rotWithShape="1">
          <a:blip r:embed="rId3">
            <a:alphaModFix/>
          </a:blip>
          <a:srcRect b="0" l="0" r="0" t="0"/>
          <a:stretch/>
        </p:blipFill>
        <p:spPr>
          <a:xfrm>
            <a:off x="0" y="0"/>
            <a:ext cx="7186863" cy="686943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bg-BG"/>
              <a:t>Дефиниране</a:t>
            </a:r>
            <a:endParaRPr/>
          </a:p>
        </p:txBody>
      </p:sp>
      <p:sp>
        <p:nvSpPr>
          <p:cNvPr id="161" name="Google Shape;161;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bg-BG"/>
              <a:t>raise NotImplementedError() е начин, по който да дефинираме абстрактен метод, който трябва да се пренапише (override) и да се дефинира същността на проблема за търсене.</a:t>
            </a:r>
            <a:endParaRPr/>
          </a:p>
          <a:p>
            <a:pPr indent="-342900" lvl="0" marL="342900" rtl="0" algn="l">
              <a:spcBef>
                <a:spcPts val="1000"/>
              </a:spcBef>
              <a:spcAft>
                <a:spcPts val="0"/>
              </a:spcAft>
              <a:buSzPts val="1440"/>
              <a:buChar char="►"/>
            </a:pPr>
            <a:r>
              <a:rPr lang="bg-BG"/>
              <a:t>Съседите са всъщност списък от дъги. Насочената дъга има в себе си FROM и TO възли, които са двойка възли. Може да съдържа и позитивно реално число (със стойност по подразбиране единица), като тогава дъгата се означава като „действие“</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bg-BG"/>
              <a:t>Подрязване на множеството от пътища</a:t>
            </a:r>
            <a:endParaRPr/>
          </a:p>
        </p:txBody>
      </p:sp>
      <p:sp>
        <p:nvSpPr>
          <p:cNvPr id="348" name="Google Shape;348;p3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bg-BG"/>
              <a:t>Задача: Имплементирайте търсач, който имплементира циклично подрязване вместо подрязване на множеството от пътища. Трябва да решите дали да проверявате за цикличност когато пътищата се добавят към границите, или когато се премахват. (Подсказка – всеки метод може да бъде имплементиран чрез промяна на един или два реда в SearcherMPP. Има цикличност ако path.end() се използва в path.initial_nodes()). Сравнете методите без подрязване, подрязване на множеството от пътища и цикличното подрязване за проблема cyclic delivery. Кой метод работи най-добре спрямо пътищата, които биват обходени, времето за обработка и сложността?</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bg-BG"/>
              <a:t>Разклонено търсене</a:t>
            </a:r>
            <a:endParaRPr/>
          </a:p>
        </p:txBody>
      </p:sp>
      <p:sp>
        <p:nvSpPr>
          <p:cNvPr id="355" name="Google Shape;355;p3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bg-BG"/>
              <a:t>Методите за дълбочинно търсене (DFS) нямат нужда от приоритетна опашка, но може да използват списък като стек. В нашата имплементация на разклонено търсене (branch and bound) ще извикваме search, за да намерим оптималното решение с цена по-малка от зададената. Това използва DFS, за да намери пътя към целта и разширява пътя path с цена по-малка от зададената. Когато бъде намерен път до целта, пътя се запомня като best_path, най-добрият път, зададената цена се намалява и търсенето продължава.</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t/>
            </a:r>
            <a:endParaRPr/>
          </a:p>
        </p:txBody>
      </p:sp>
      <p:sp>
        <p:nvSpPr>
          <p:cNvPr id="361" name="Google Shape;361;p3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pic>
        <p:nvPicPr>
          <p:cNvPr id="362" name="Google Shape;362;p32"/>
          <p:cNvPicPr preferRelativeResize="0"/>
          <p:nvPr/>
        </p:nvPicPr>
        <p:blipFill rotWithShape="1">
          <a:blip r:embed="rId3">
            <a:alphaModFix/>
          </a:blip>
          <a:srcRect b="0" l="0" r="0" t="0"/>
          <a:stretch/>
        </p:blipFill>
        <p:spPr>
          <a:xfrm>
            <a:off x="0" y="0"/>
            <a:ext cx="7342394" cy="6858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bg-BG"/>
              <a:t>Разклонено търсене</a:t>
            </a:r>
            <a:endParaRPr/>
          </a:p>
        </p:txBody>
      </p:sp>
      <p:sp>
        <p:nvSpPr>
          <p:cNvPr id="368" name="Google Shape;368;p3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bg-BG"/>
              <a:t>Трябва да се отбележи, че reversed се използва за обхождането на възли отляво надясно. Това се случва, защото pop() премахва най-десният елемент от списъка. Извикването на list се използва само за да се генерират съседите, понеже reversed работи само върху списъци и тюпъли. </a:t>
            </a:r>
            <a:endParaRPr/>
          </a:p>
          <a:p>
            <a:pPr indent="-342900" lvl="0" marL="342900" rtl="0" algn="l">
              <a:spcBef>
                <a:spcPts val="1000"/>
              </a:spcBef>
              <a:spcAft>
                <a:spcPts val="0"/>
              </a:spcAft>
              <a:buSzPts val="1440"/>
              <a:buChar char="►"/>
            </a:pPr>
            <a:r>
              <a:rPr lang="bg-BG"/>
              <a:t>С този фрагмент от код може да тестваме търсенето:</a:t>
            </a:r>
            <a:endParaRPr/>
          </a:p>
        </p:txBody>
      </p:sp>
      <p:pic>
        <p:nvPicPr>
          <p:cNvPr id="369" name="Google Shape;369;p33"/>
          <p:cNvPicPr preferRelativeResize="0"/>
          <p:nvPr/>
        </p:nvPicPr>
        <p:blipFill rotWithShape="1">
          <a:blip r:embed="rId3">
            <a:alphaModFix/>
          </a:blip>
          <a:srcRect b="0" l="0" r="0" t="0"/>
          <a:stretch/>
        </p:blipFill>
        <p:spPr>
          <a:xfrm>
            <a:off x="860293" y="4202780"/>
            <a:ext cx="8230749" cy="183858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bg-BG"/>
              <a:t>Допълнителни задачи:</a:t>
            </a:r>
            <a:endParaRPr/>
          </a:p>
        </p:txBody>
      </p:sp>
      <p:sp>
        <p:nvSpPr>
          <p:cNvPr id="376" name="Google Shape;376;p3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bg-BG"/>
              <a:t>Задача: Имплементирайте разклонено търсене, което използва рекурсия. (Нямате нужда от експлицитно указана граница, но може да направите рекурсивна заявка към децата) </a:t>
            </a:r>
            <a:endParaRPr/>
          </a:p>
          <a:p>
            <a:pPr indent="-342900" lvl="0" marL="342900" rtl="0" algn="l">
              <a:spcBef>
                <a:spcPts val="1000"/>
              </a:spcBef>
              <a:spcAft>
                <a:spcPts val="0"/>
              </a:spcAft>
              <a:buSzPts val="1440"/>
              <a:buChar char="►"/>
            </a:pPr>
            <a:r>
              <a:rPr lang="bg-BG"/>
              <a:t>Задача: След като разклоненото търсене намира решение на проблема, Сам решава да пусне търсенето отново, но то връща различен брой. Сам прави хипотеза, че броя зависи от броя възли, които А* може да използва – било то да мине през тях или да ги добави към границата. Или пък броя на възлите е малко повече от оптималния път? Има ли нещо друго, което може да променя бройката? Опитайте се да намерите отговора на тези въпроси и да обясните дали и защо те са верни. За да тества своята хипотеза, Сам пише следния код, но не е сигурен, дали той ще е полезен.</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id="381" name="Google Shape;381;p35"/>
          <p:cNvPicPr preferRelativeResize="0"/>
          <p:nvPr/>
        </p:nvPicPr>
        <p:blipFill rotWithShape="1">
          <a:blip r:embed="rId3">
            <a:alphaModFix/>
          </a:blip>
          <a:srcRect b="0" l="0" r="0" t="0"/>
          <a:stretch/>
        </p:blipFill>
        <p:spPr>
          <a:xfrm>
            <a:off x="0" y="36513"/>
            <a:ext cx="5342022" cy="682148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4"/>
          <p:cNvPicPr preferRelativeResize="0"/>
          <p:nvPr/>
        </p:nvPicPr>
        <p:blipFill rotWithShape="1">
          <a:blip r:embed="rId3">
            <a:alphaModFix/>
          </a:blip>
          <a:srcRect b="0" l="0" r="0" t="0"/>
          <a:stretch/>
        </p:blipFill>
        <p:spPr>
          <a:xfrm>
            <a:off x="6160175" y="0"/>
            <a:ext cx="6031825" cy="5262975"/>
          </a:xfrm>
          <a:prstGeom prst="rect">
            <a:avLst/>
          </a:prstGeom>
          <a:noFill/>
          <a:ln>
            <a:noFill/>
          </a:ln>
        </p:spPr>
      </p:pic>
      <p:sp>
        <p:nvSpPr>
          <p:cNvPr id="167" name="Google Shape;167;p4"/>
          <p:cNvSpPr/>
          <p:nvPr/>
        </p:nvSpPr>
        <p:spPr>
          <a:xfrm>
            <a:off x="-231350" y="0"/>
            <a:ext cx="6836700" cy="526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class Search_problem(object):</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"""Проблемът се състои от:</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 начален възел</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 съседна функция, която връща съседите на даден възел</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 спецификация на целта</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 (допълнително) евристична функция</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Методите трябва да се пренапишат, за да се дефинира проблема."""</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def start_node(self):</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"""връща началния възел"""</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raise NotImplementedError("start_node") # abstract method</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def is_goal(self,node):</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"""връща True ако възела е този, който търсим"""</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raise NotImplementedError("is_goal") # abstract method</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def neighbors(self,node):</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"""връща списък от дъгите, излизащи от текущия възел"""</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raise NotImplementedError("neighbors") # abstract method</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def heuristic(self,n):</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"""Евристична функция, която връща позитивно реално число. </a:t>
            </a:r>
            <a:br>
              <a:rPr lang="bg-BG" sz="1400">
                <a:solidFill>
                  <a:schemeClr val="dk1"/>
                </a:solidFill>
                <a:latin typeface="Trebuchet MS"/>
                <a:ea typeface="Trebuchet MS"/>
                <a:cs typeface="Trebuchet MS"/>
                <a:sym typeface="Trebuchet MS"/>
              </a:rPr>
            </a:br>
            <a:r>
              <a:rPr lang="bg-BG" sz="1400">
                <a:solidFill>
                  <a:schemeClr val="dk1"/>
                </a:solidFill>
                <a:latin typeface="Trebuchet MS"/>
                <a:ea typeface="Trebuchet MS"/>
                <a:cs typeface="Trebuchet MS"/>
                <a:sym typeface="Trebuchet MS"/>
              </a:rPr>
              <a:t>	Нейната стойност по подразбиране е 0."""</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return 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5"/>
          <p:cNvPicPr preferRelativeResize="0"/>
          <p:nvPr/>
        </p:nvPicPr>
        <p:blipFill rotWithShape="1">
          <a:blip r:embed="rId3">
            <a:alphaModFix/>
          </a:blip>
          <a:srcRect b="0" l="0" r="0" t="0"/>
          <a:stretch/>
        </p:blipFill>
        <p:spPr>
          <a:xfrm>
            <a:off x="6017519" y="0"/>
            <a:ext cx="6174482" cy="3221038"/>
          </a:xfrm>
          <a:prstGeom prst="rect">
            <a:avLst/>
          </a:prstGeom>
          <a:noFill/>
          <a:ln>
            <a:noFill/>
          </a:ln>
        </p:spPr>
      </p:pic>
      <p:sp>
        <p:nvSpPr>
          <p:cNvPr id="173" name="Google Shape;173;p5"/>
          <p:cNvSpPr/>
          <p:nvPr/>
        </p:nvSpPr>
        <p:spPr>
          <a:xfrm>
            <a:off x="-78481" y="0"/>
            <a:ext cx="60960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class Arc(object):</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"""Насочената дъга има в себе си FROM и TO възли, които са двойка възли. Може да съдържа и позитивно реално число """</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def __init__(self, from_node, to_node, cost=1, action=None):</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assert cost &gt;= 0, ("Cost cannot be negative for"+</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str(from_node)+"-&gt;"+str(to_node)+", cost:</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tr(cost))</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self.from_node = from_node</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self.to_node = to_node</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self.action = action</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self.cost=cost</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def __repr__(self):</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"""string representation of an arc"""</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if self.action:</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return str(self.from_node)+" --"+str(self.action)+"--&gt;</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tr(self.to_node)</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else:</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return str(self.from_node)+" --&gt; "+str(self.to_node)</a:t>
            </a:r>
            <a:endParaRPr/>
          </a:p>
          <a:p>
            <a:pPr indent="0" lvl="0" marL="0" marR="0" rtl="0" algn="l">
              <a:spcBef>
                <a:spcPts val="0"/>
              </a:spcBef>
              <a:spcAft>
                <a:spcPts val="0"/>
              </a:spcAft>
              <a:buNone/>
            </a:pPr>
            <a:r>
              <a:rPr lang="bg-BG" sz="1400">
                <a:solidFill>
                  <a:schemeClr val="dk1"/>
                </a:solidFill>
                <a:latin typeface="Trebuchet MS"/>
                <a:ea typeface="Trebuchet MS"/>
                <a:cs typeface="Trebuchet MS"/>
                <a:sym typeface="Trebuchet MS"/>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bg-BG"/>
              <a:t>Представяне на граф при търсене</a:t>
            </a:r>
            <a:endParaRPr/>
          </a:p>
        </p:txBody>
      </p:sp>
      <p:sp>
        <p:nvSpPr>
          <p:cNvPr id="179" name="Google Shape;179;p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bg-BG"/>
              <a:t>Представянето на граф при решението на проблем с търсене започва с вече дефиниран граф (а не такъв, който се генерира при необходимост). Той се състои от:</a:t>
            </a:r>
            <a:endParaRPr/>
          </a:p>
          <a:p>
            <a:pPr indent="-285750" lvl="1" marL="742950" rtl="0" algn="l">
              <a:spcBef>
                <a:spcPts val="1000"/>
              </a:spcBef>
              <a:spcAft>
                <a:spcPts val="0"/>
              </a:spcAft>
              <a:buSzPts val="1280"/>
              <a:buChar char="►"/>
            </a:pPr>
            <a:r>
              <a:rPr lang="bg-BG"/>
              <a:t>Списък от възли</a:t>
            </a:r>
            <a:endParaRPr/>
          </a:p>
          <a:p>
            <a:pPr indent="-285750" lvl="1" marL="742950" rtl="0" algn="l">
              <a:spcBef>
                <a:spcPts val="1000"/>
              </a:spcBef>
              <a:spcAft>
                <a:spcPts val="0"/>
              </a:spcAft>
              <a:buSzPts val="1280"/>
              <a:buChar char="►"/>
            </a:pPr>
            <a:r>
              <a:rPr lang="bg-BG"/>
              <a:t>Списък от дъги</a:t>
            </a:r>
            <a:endParaRPr/>
          </a:p>
          <a:p>
            <a:pPr indent="-285750" lvl="1" marL="742950" rtl="0" algn="l">
              <a:spcBef>
                <a:spcPts val="1000"/>
              </a:spcBef>
              <a:spcAft>
                <a:spcPts val="0"/>
              </a:spcAft>
              <a:buSzPts val="1280"/>
              <a:buChar char="►"/>
            </a:pPr>
            <a:r>
              <a:rPr lang="bg-BG"/>
              <a:t>Начален възел</a:t>
            </a:r>
            <a:endParaRPr/>
          </a:p>
          <a:p>
            <a:pPr indent="-285750" lvl="1" marL="742950" rtl="0" algn="l">
              <a:spcBef>
                <a:spcPts val="1000"/>
              </a:spcBef>
              <a:spcAft>
                <a:spcPts val="0"/>
              </a:spcAft>
              <a:buSzPts val="1280"/>
              <a:buChar char="►"/>
            </a:pPr>
            <a:r>
              <a:rPr lang="bg-BG"/>
              <a:t>Списък от възлите решение (или целта, към която се стремим)</a:t>
            </a:r>
            <a:endParaRPr/>
          </a:p>
          <a:p>
            <a:pPr indent="-285750" lvl="1" marL="742950" rtl="0" algn="l">
              <a:spcBef>
                <a:spcPts val="1000"/>
              </a:spcBef>
              <a:spcAft>
                <a:spcPts val="0"/>
              </a:spcAft>
              <a:buSzPts val="1280"/>
              <a:buChar char="►"/>
            </a:pPr>
            <a:r>
              <a:rPr lang="bg-BG"/>
              <a:t>(допълнително) речник, който указва евристичната стойност на всеки възел</a:t>
            </a:r>
            <a:endParaRPr/>
          </a:p>
        </p:txBody>
      </p:sp>
      <p:sp>
        <p:nvSpPr>
          <p:cNvPr id="180" name="Google Shape;180;p6"/>
          <p:cNvSpPr txBox="1"/>
          <p:nvPr/>
        </p:nvSpPr>
        <p:spPr>
          <a:xfrm>
            <a:off x="677334" y="4937285"/>
            <a:ext cx="747191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bg-BG" sz="1800">
                <a:solidFill>
                  <a:schemeClr val="dk1"/>
                </a:solidFill>
                <a:latin typeface="Trebuchet MS"/>
                <a:ea typeface="Trebuchet MS"/>
                <a:cs typeface="Trebuchet MS"/>
                <a:sym typeface="Trebuchet MS"/>
              </a:rPr>
              <a:t>За да дефинираме проблема, дефинираме началния възел, целта, </a:t>
            </a:r>
            <a:br>
              <a:rPr lang="bg-BG" sz="1800">
                <a:solidFill>
                  <a:schemeClr val="dk1"/>
                </a:solidFill>
                <a:latin typeface="Trebuchet MS"/>
                <a:ea typeface="Trebuchet MS"/>
                <a:cs typeface="Trebuchet MS"/>
                <a:sym typeface="Trebuchet MS"/>
              </a:rPr>
            </a:br>
            <a:r>
              <a:rPr lang="bg-BG" sz="1800">
                <a:solidFill>
                  <a:schemeClr val="dk1"/>
                </a:solidFill>
                <a:latin typeface="Trebuchet MS"/>
                <a:ea typeface="Trebuchet MS"/>
                <a:cs typeface="Trebuchet MS"/>
                <a:sym typeface="Trebuchet MS"/>
              </a:rPr>
              <a:t>съседската функция и евристичната функция</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7"/>
          <p:cNvSpPr/>
          <p:nvPr/>
        </p:nvSpPr>
        <p:spPr>
          <a:xfrm>
            <a:off x="0" y="461664"/>
            <a:ext cx="609600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class Search_problem_from_explicit_graph(Search_problem):</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"""Проблемът се състои от:</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 Списък от възли</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 Списък от дъги</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 Начален възел</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 Списък от възлите решение (или целта, към която се стремим)</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 речник, който указва евристичната стойност на всеки възел</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 речник, който указва позицията на всеки възел - (x,y) </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def __init__(self, nodes, arcs, start=None, goals=set(), hmap={},</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itions={}):</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self.neighs = {}</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self.nodes = nodes</a:t>
            </a:r>
            <a:endParaRPr sz="12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for node in nodes:</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self.neighs[node]=[]</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self.arcs = arcs</a:t>
            </a:r>
            <a:endParaRPr sz="12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for arc in arcs:</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self.neighs[arc.from_node].append(arc)</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self.start = start</a:t>
            </a:r>
            <a:endParaRPr sz="12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self.goals = goals</a:t>
            </a:r>
            <a:endParaRPr sz="12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self.hmap = hmap</a:t>
            </a:r>
            <a:endParaRPr sz="12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self.positions = positions</a:t>
            </a:r>
            <a:endParaRPr sz="12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a:t>
            </a:r>
            <a:endParaRPr/>
          </a:p>
        </p:txBody>
      </p:sp>
      <p:sp>
        <p:nvSpPr>
          <p:cNvPr id="186" name="Google Shape;186;p7"/>
          <p:cNvSpPr/>
          <p:nvPr/>
        </p:nvSpPr>
        <p:spPr>
          <a:xfrm>
            <a:off x="5277854" y="0"/>
            <a:ext cx="6096000" cy="54476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2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def start_node(self):</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"""връща началния възел"""</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return self.start</a:t>
            </a:r>
            <a:endParaRPr sz="12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def is_goal(self,node):</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"""True ако е целта"""</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return node in self.goals</a:t>
            </a:r>
            <a:endParaRPr sz="12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def neighbors(self,node):</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"""връща съседите на възела"""</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return self.neighs[node]</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def heuristic(self,node):</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"""евристичната стойност на възел n.</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връща 0 ако не е пренаписан от hmap."""</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if node in self.hmap:</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return self.hmap[node]</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else:</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return 0</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def __repr__(self):</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"""връща низово представяне на проблема"""</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res=""</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for arc in self.arcs:</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res += str(arc)+". "</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return res</a:t>
            </a:r>
            <a:endParaRPr sz="12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a:t>
            </a:r>
            <a:endParaRPr/>
          </a:p>
          <a:p>
            <a:pPr indent="0" lvl="0" marL="0" marR="0" rtl="0" algn="l">
              <a:spcBef>
                <a:spcPts val="0"/>
              </a:spcBef>
              <a:spcAft>
                <a:spcPts val="0"/>
              </a:spcAft>
              <a:buNone/>
            </a:pPr>
            <a:r>
              <a:rPr lang="bg-BG" sz="1200">
                <a:solidFill>
                  <a:schemeClr val="dk1"/>
                </a:solidFill>
                <a:latin typeface="Trebuchet MS"/>
                <a:ea typeface="Trebuchet MS"/>
                <a:cs typeface="Trebuchet MS"/>
                <a:sym typeface="Trebuchet MS"/>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8"/>
          <p:cNvPicPr preferRelativeResize="0"/>
          <p:nvPr/>
        </p:nvPicPr>
        <p:blipFill rotWithShape="1">
          <a:blip r:embed="rId3">
            <a:alphaModFix/>
          </a:blip>
          <a:srcRect b="0" l="0" r="0" t="0"/>
          <a:stretch/>
        </p:blipFill>
        <p:spPr>
          <a:xfrm>
            <a:off x="-1" y="-1"/>
            <a:ext cx="7571363" cy="4828675"/>
          </a:xfrm>
          <a:prstGeom prst="rect">
            <a:avLst/>
          </a:prstGeom>
          <a:noFill/>
          <a:ln>
            <a:noFill/>
          </a:ln>
        </p:spPr>
      </p:pic>
      <p:pic>
        <p:nvPicPr>
          <p:cNvPr id="192" name="Google Shape;192;p8"/>
          <p:cNvPicPr preferRelativeResize="0"/>
          <p:nvPr/>
        </p:nvPicPr>
        <p:blipFill rotWithShape="1">
          <a:blip r:embed="rId4">
            <a:alphaModFix/>
          </a:blip>
          <a:srcRect b="0" l="0" r="0" t="0"/>
          <a:stretch/>
        </p:blipFill>
        <p:spPr>
          <a:xfrm>
            <a:off x="7395411" y="0"/>
            <a:ext cx="4796589" cy="544734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bg-BG"/>
              <a:t>Специално допълнение за DFS</a:t>
            </a:r>
            <a:endParaRPr/>
          </a:p>
        </p:txBody>
      </p:sp>
      <p:sp>
        <p:nvSpPr>
          <p:cNvPr id="198" name="Google Shape;198;p9"/>
          <p:cNvSpPr/>
          <p:nvPr/>
        </p:nvSpPr>
        <p:spPr>
          <a:xfrm>
            <a:off x="0" y="1930400"/>
            <a:ext cx="6096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bg-BG" sz="1800">
                <a:solidFill>
                  <a:schemeClr val="dk1"/>
                </a:solidFill>
                <a:latin typeface="Trebuchet MS"/>
                <a:ea typeface="Trebuchet MS"/>
                <a:cs typeface="Trebuchet MS"/>
                <a:sym typeface="Trebuchet MS"/>
              </a:rPr>
              <a:t>	def neighbor_nodes(self,node):</a:t>
            </a:r>
            <a:endParaRPr/>
          </a:p>
          <a:p>
            <a:pPr indent="0" lvl="0" marL="0" marR="0" rtl="0" algn="l">
              <a:spcBef>
                <a:spcPts val="0"/>
              </a:spcBef>
              <a:spcAft>
                <a:spcPts val="0"/>
              </a:spcAft>
              <a:buNone/>
            </a:pPr>
            <a:r>
              <a:rPr lang="bg-BG" sz="1800">
                <a:solidFill>
                  <a:schemeClr val="dk1"/>
                </a:solidFill>
                <a:latin typeface="Trebuchet MS"/>
                <a:ea typeface="Trebuchet MS"/>
                <a:cs typeface="Trebuchet MS"/>
                <a:sym typeface="Trebuchet MS"/>
              </a:rPr>
              <a:t>	"""връща итератор на съседите"""</a:t>
            </a:r>
            <a:endParaRPr/>
          </a:p>
          <a:p>
            <a:pPr indent="0" lvl="0" marL="0" marR="0" rtl="0" algn="l">
              <a:spcBef>
                <a:spcPts val="0"/>
              </a:spcBef>
              <a:spcAft>
                <a:spcPts val="0"/>
              </a:spcAft>
              <a:buNone/>
            </a:pPr>
            <a:r>
              <a:rPr lang="bg-BG" sz="1800">
                <a:solidFill>
                  <a:schemeClr val="dk1"/>
                </a:solidFill>
                <a:latin typeface="Trebuchet MS"/>
                <a:ea typeface="Trebuchet MS"/>
                <a:cs typeface="Trebuchet MS"/>
                <a:sym typeface="Trebuchet MS"/>
              </a:rPr>
              <a:t>	return (path.to_node for path in self.neighs[node])</a:t>
            </a:r>
            <a:endParaRPr/>
          </a:p>
        </p:txBody>
      </p:sp>
      <p:pic>
        <p:nvPicPr>
          <p:cNvPr id="199" name="Google Shape;199;p9"/>
          <p:cNvPicPr preferRelativeResize="0"/>
          <p:nvPr/>
        </p:nvPicPr>
        <p:blipFill rotWithShape="1">
          <a:blip r:embed="rId3">
            <a:alphaModFix/>
          </a:blip>
          <a:srcRect b="0" l="0" r="0" t="0"/>
          <a:stretch/>
        </p:blipFill>
        <p:spPr>
          <a:xfrm>
            <a:off x="252163" y="3479843"/>
            <a:ext cx="7163800" cy="97168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2023-02-26T06:55:55Z</dcterms:created>
  <dc:creator>Vasil Kozov</dc:creator>
</cp:coreProperties>
</file>