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84" r:id="rId4"/>
    <p:sldId id="266" r:id="rId5"/>
    <p:sldId id="267" r:id="rId6"/>
    <p:sldId id="268" r:id="rId7"/>
    <p:sldId id="272" r:id="rId8"/>
    <p:sldId id="282" r:id="rId9"/>
    <p:sldId id="271" r:id="rId10"/>
    <p:sldId id="273" r:id="rId11"/>
    <p:sldId id="285" r:id="rId12"/>
    <p:sldId id="274" r:id="rId13"/>
    <p:sldId id="275" r:id="rId14"/>
    <p:sldId id="276" r:id="rId15"/>
    <p:sldId id="277" r:id="rId16"/>
    <p:sldId id="283" r:id="rId17"/>
    <p:sldId id="278" r:id="rId18"/>
    <p:sldId id="279" r:id="rId19"/>
    <p:sldId id="270" r:id="rId20"/>
    <p:sldId id="280" r:id="rId21"/>
    <p:sldId id="281" r:id="rId22"/>
    <p:sldId id="286"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E8813-65B2-4A29-93F6-945A0409ABBC}"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10E22-D9A2-4C1F-8BF5-A77A5164A829}" type="slidenum">
              <a:rPr lang="en-US" smtClean="0"/>
              <a:t>‹#›</a:t>
            </a:fld>
            <a:endParaRPr lang="en-US"/>
          </a:p>
        </p:txBody>
      </p:sp>
    </p:spTree>
    <p:extLst>
      <p:ext uri="{BB962C8B-B14F-4D97-AF65-F5344CB8AC3E}">
        <p14:creationId xmlns:p14="http://schemas.microsoft.com/office/powerpoint/2010/main" val="127823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559CDE-9CD5-4E08-A3B3-5BFE02E6B3CB}"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88C77-7D54-4A0B-9920-3B85F45FEB69}" type="slidenum">
              <a:rPr lang="en-US" smtClean="0"/>
              <a:t>‹#›</a:t>
            </a:fld>
            <a:endParaRPr lang="en-US"/>
          </a:p>
        </p:txBody>
      </p:sp>
    </p:spTree>
    <p:extLst>
      <p:ext uri="{BB962C8B-B14F-4D97-AF65-F5344CB8AC3E}">
        <p14:creationId xmlns:p14="http://schemas.microsoft.com/office/powerpoint/2010/main" val="58720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59CDE-9CD5-4E08-A3B3-5BFE02E6B3CB}"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88C77-7D54-4A0B-9920-3B85F45FEB69}" type="slidenum">
              <a:rPr lang="en-US" smtClean="0"/>
              <a:t>‹#›</a:t>
            </a:fld>
            <a:endParaRPr lang="en-US"/>
          </a:p>
        </p:txBody>
      </p:sp>
    </p:spTree>
    <p:extLst>
      <p:ext uri="{BB962C8B-B14F-4D97-AF65-F5344CB8AC3E}">
        <p14:creationId xmlns:p14="http://schemas.microsoft.com/office/powerpoint/2010/main" val="198580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E559CDE-9CD5-4E08-A3B3-5BFE02E6B3CB}" type="datetimeFigureOut">
              <a:rPr lang="en-US" smtClean="0"/>
              <a:t>9/8/2022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4E88C77-7D54-4A0B-9920-3B85F45FEB69}" type="slidenum">
              <a:rPr lang="en-US" smtClean="0"/>
              <a:t>‹#›</a:t>
            </a:fld>
            <a:endParaRPr lang="en-US"/>
          </a:p>
        </p:txBody>
      </p:sp>
    </p:spTree>
    <p:extLst>
      <p:ext uri="{BB962C8B-B14F-4D97-AF65-F5344CB8AC3E}">
        <p14:creationId xmlns:p14="http://schemas.microsoft.com/office/powerpoint/2010/main" val="402348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59CDE-9CD5-4E08-A3B3-5BFE02E6B3CB}"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88C77-7D54-4A0B-9920-3B85F45FEB69}" type="slidenum">
              <a:rPr lang="en-US" smtClean="0"/>
              <a:t>‹#›</a:t>
            </a:fld>
            <a:endParaRPr lang="en-US"/>
          </a:p>
        </p:txBody>
      </p:sp>
    </p:spTree>
    <p:extLst>
      <p:ext uri="{BB962C8B-B14F-4D97-AF65-F5344CB8AC3E}">
        <p14:creationId xmlns:p14="http://schemas.microsoft.com/office/powerpoint/2010/main" val="406045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E559CDE-9CD5-4E08-A3B3-5BFE02E6B3CB}" type="datetimeFigureOut">
              <a:rPr lang="en-US" smtClean="0"/>
              <a:t>9/8/2022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E88C77-7D54-4A0B-9920-3B85F45FEB69}" type="slidenum">
              <a:rPr lang="en-US" smtClean="0"/>
              <a:t>‹#›</a:t>
            </a:fld>
            <a:endParaRPr lang="en-US"/>
          </a:p>
        </p:txBody>
      </p:sp>
    </p:spTree>
    <p:extLst>
      <p:ext uri="{BB962C8B-B14F-4D97-AF65-F5344CB8AC3E}">
        <p14:creationId xmlns:p14="http://schemas.microsoft.com/office/powerpoint/2010/main" val="23222408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559CDE-9CD5-4E08-A3B3-5BFE02E6B3CB}"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88C77-7D54-4A0B-9920-3B85F45FEB69}" type="slidenum">
              <a:rPr lang="en-US" smtClean="0"/>
              <a:t>‹#›</a:t>
            </a:fld>
            <a:endParaRPr lang="en-US"/>
          </a:p>
        </p:txBody>
      </p:sp>
    </p:spTree>
    <p:extLst>
      <p:ext uri="{BB962C8B-B14F-4D97-AF65-F5344CB8AC3E}">
        <p14:creationId xmlns:p14="http://schemas.microsoft.com/office/powerpoint/2010/main" val="277397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559CDE-9CD5-4E08-A3B3-5BFE02E6B3CB}" type="datetimeFigureOut">
              <a:rPr lang="en-US" smtClean="0"/>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88C77-7D54-4A0B-9920-3B85F45FEB69}" type="slidenum">
              <a:rPr lang="en-US" smtClean="0"/>
              <a:t>‹#›</a:t>
            </a:fld>
            <a:endParaRPr lang="en-US"/>
          </a:p>
        </p:txBody>
      </p:sp>
    </p:spTree>
    <p:extLst>
      <p:ext uri="{BB962C8B-B14F-4D97-AF65-F5344CB8AC3E}">
        <p14:creationId xmlns:p14="http://schemas.microsoft.com/office/powerpoint/2010/main" val="183587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559CDE-9CD5-4E08-A3B3-5BFE02E6B3CB}" type="datetimeFigureOut">
              <a:rPr lang="en-US" smtClean="0"/>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88C77-7D54-4A0B-9920-3B85F45FEB69}" type="slidenum">
              <a:rPr lang="en-US" smtClean="0"/>
              <a:t>‹#›</a:t>
            </a:fld>
            <a:endParaRPr lang="en-US"/>
          </a:p>
        </p:txBody>
      </p:sp>
    </p:spTree>
    <p:extLst>
      <p:ext uri="{BB962C8B-B14F-4D97-AF65-F5344CB8AC3E}">
        <p14:creationId xmlns:p14="http://schemas.microsoft.com/office/powerpoint/2010/main" val="135231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59CDE-9CD5-4E08-A3B3-5BFE02E6B3CB}" type="datetimeFigureOut">
              <a:rPr lang="en-US" smtClean="0"/>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88C77-7D54-4A0B-9920-3B85F45FEB69}" type="slidenum">
              <a:rPr lang="en-US" smtClean="0"/>
              <a:t>‹#›</a:t>
            </a:fld>
            <a:endParaRPr lang="en-US"/>
          </a:p>
        </p:txBody>
      </p:sp>
    </p:spTree>
    <p:extLst>
      <p:ext uri="{BB962C8B-B14F-4D97-AF65-F5344CB8AC3E}">
        <p14:creationId xmlns:p14="http://schemas.microsoft.com/office/powerpoint/2010/main" val="381748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59CDE-9CD5-4E08-A3B3-5BFE02E6B3CB}"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88C77-7D54-4A0B-9920-3B85F45FEB69}" type="slidenum">
              <a:rPr lang="en-US" smtClean="0"/>
              <a:t>‹#›</a:t>
            </a:fld>
            <a:endParaRPr lang="en-US"/>
          </a:p>
        </p:txBody>
      </p:sp>
    </p:spTree>
    <p:extLst>
      <p:ext uri="{BB962C8B-B14F-4D97-AF65-F5344CB8AC3E}">
        <p14:creationId xmlns:p14="http://schemas.microsoft.com/office/powerpoint/2010/main" val="328888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59CDE-9CD5-4E08-A3B3-5BFE02E6B3CB}"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88C77-7D54-4A0B-9920-3B85F45FEB69}" type="slidenum">
              <a:rPr lang="en-US" smtClean="0"/>
              <a:t>‹#›</a:t>
            </a:fld>
            <a:endParaRPr lang="en-US"/>
          </a:p>
        </p:txBody>
      </p:sp>
    </p:spTree>
    <p:extLst>
      <p:ext uri="{BB962C8B-B14F-4D97-AF65-F5344CB8AC3E}">
        <p14:creationId xmlns:p14="http://schemas.microsoft.com/office/powerpoint/2010/main" val="137383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E559CDE-9CD5-4E08-A3B3-5BFE02E6B3CB}" type="datetimeFigureOut">
              <a:rPr lang="en-US" smtClean="0"/>
              <a:t>9/8/2022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4E88C77-7D54-4A0B-9920-3B85F45FEB69}" type="slidenum">
              <a:rPr lang="en-US" smtClean="0"/>
              <a:t>‹#›</a:t>
            </a:fld>
            <a:endParaRPr lang="en-US"/>
          </a:p>
        </p:txBody>
      </p:sp>
    </p:spTree>
    <p:extLst>
      <p:ext uri="{BB962C8B-B14F-4D97-AF65-F5344CB8AC3E}">
        <p14:creationId xmlns:p14="http://schemas.microsoft.com/office/powerpoint/2010/main" val="8451984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nikola.mitrevski1998@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29AD-1579-448B-97A8-487984B1F4FE}"/>
              </a:ext>
            </a:extLst>
          </p:cNvPr>
          <p:cNvSpPr>
            <a:spLocks noGrp="1"/>
          </p:cNvSpPr>
          <p:nvPr>
            <p:ph type="ctrTitle"/>
          </p:nvPr>
        </p:nvSpPr>
        <p:spPr>
          <a:xfrm>
            <a:off x="9375" y="2359803"/>
            <a:ext cx="12182625" cy="1336683"/>
          </a:xfrm>
        </p:spPr>
        <p:txBody>
          <a:bodyPr>
            <a:normAutofit/>
          </a:bodyPr>
          <a:lstStyle/>
          <a:p>
            <a:r>
              <a:rPr lang="en-US" sz="32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Convolutional Neural Network </a:t>
            </a:r>
            <a:r>
              <a:rPr lang="en-US" sz="3200" b="1"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AleXNet</a:t>
            </a:r>
            <a:r>
              <a:rPr lang="en-US" sz="32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implementation on the CIFAR-10 dataset</a:t>
            </a:r>
            <a:endParaRPr lang="en-US" sz="8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CBD6312-68EE-44BD-8401-B1300E892FCA}"/>
              </a:ext>
            </a:extLst>
          </p:cNvPr>
          <p:cNvSpPr>
            <a:spLocks noGrp="1"/>
          </p:cNvSpPr>
          <p:nvPr>
            <p:ph type="subTitle" idx="1"/>
          </p:nvPr>
        </p:nvSpPr>
        <p:spPr>
          <a:xfrm>
            <a:off x="5945953" y="6378749"/>
            <a:ext cx="6246047" cy="312999"/>
          </a:xfrm>
        </p:spPr>
        <p:txBody>
          <a:bodyPr>
            <a:normAutofit fontScale="92500" lnSpcReduction="10000"/>
          </a:bodyPr>
          <a:lstStyle/>
          <a:p>
            <a:pPr algn="l"/>
            <a:r>
              <a:rPr lang="en-US" sz="1800" baseline="30000" dirty="0">
                <a:latin typeface="Calibri" panose="020F0502020204030204" pitchFamily="34" charset="0"/>
                <a:ea typeface="SimSun" panose="02010600030101010101" pitchFamily="2" charset="-122"/>
                <a:cs typeface="Calibri" panose="020F0502020204030204" pitchFamily="34" charset="0"/>
              </a:rPr>
              <a:t>1 </a:t>
            </a:r>
            <a:r>
              <a:rPr lang="en-US" sz="1800" dirty="0">
                <a:latin typeface="Calibri" panose="020F0502020204030204" pitchFamily="34" charset="0"/>
                <a:cs typeface="Calibri" panose="020F0502020204030204" pitchFamily="34" charset="0"/>
              </a:rPr>
              <a:t>Faculty of  Engineering, University of Kragujevac</a:t>
            </a:r>
            <a:r>
              <a:rPr lang="sr-Latn-RS" sz="1800" dirty="0">
                <a:latin typeface="Calibri" panose="020F0502020204030204" pitchFamily="34" charset="0"/>
                <a:cs typeface="Calibri" panose="020F0502020204030204" pitchFamily="34" charset="0"/>
              </a:rPr>
              <a:t>, Kragujevac, Serbia</a:t>
            </a:r>
          </a:p>
        </p:txBody>
      </p:sp>
      <p:sp>
        <p:nvSpPr>
          <p:cNvPr id="4" name="Subtitle 2">
            <a:extLst>
              <a:ext uri="{FF2B5EF4-FFF2-40B4-BE49-F238E27FC236}">
                <a16:creationId xmlns:a16="http://schemas.microsoft.com/office/drawing/2014/main" id="{F80B6AE3-873A-4FC3-8449-F19BB786FB5B}"/>
              </a:ext>
            </a:extLst>
          </p:cNvPr>
          <p:cNvSpPr txBox="1">
            <a:spLocks/>
          </p:cNvSpPr>
          <p:nvPr/>
        </p:nvSpPr>
        <p:spPr>
          <a:xfrm>
            <a:off x="5945953" y="6065751"/>
            <a:ext cx="1899134" cy="3129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Nikola Mitrevski </a:t>
            </a:r>
            <a:r>
              <a:rPr lang="en-US" baseline="30000" dirty="0">
                <a:latin typeface="Calibri" panose="020F0502020204030204" pitchFamily="34" charset="0"/>
                <a:ea typeface="SimSun" panose="02010600030101010101" pitchFamily="2" charset="-122"/>
                <a:cs typeface="Calibri" panose="020F0502020204030204" pitchFamily="34" charset="0"/>
              </a:rPr>
              <a:t>1</a:t>
            </a:r>
            <a:endParaRPr lang="sr-Latn-R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817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Implementation of the </a:t>
            </a:r>
            <a:r>
              <a:rPr lang="en-US" cap="none" dirty="0" err="1">
                <a:solidFill>
                  <a:schemeClr val="bg1"/>
                </a:solidFill>
                <a:latin typeface="Calibri" panose="020F0502020204030204" pitchFamily="34" charset="0"/>
                <a:cs typeface="Calibri" panose="020F0502020204030204" pitchFamily="34" charset="0"/>
              </a:rPr>
              <a:t>AlexNet</a:t>
            </a:r>
            <a:r>
              <a:rPr lang="en-US" cap="none" dirty="0">
                <a:solidFill>
                  <a:schemeClr val="bg1"/>
                </a:solidFill>
                <a:latin typeface="Calibri" panose="020F0502020204030204" pitchFamily="34" charset="0"/>
                <a:cs typeface="Calibri" panose="020F0502020204030204" pitchFamily="34" charset="0"/>
              </a:rPr>
              <a:t> model</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2"/>
            <a:ext cx="9784080" cy="745589"/>
          </a:xfrm>
        </p:spPr>
        <p:txBody>
          <a:bodyPr>
            <a:normAutofit/>
          </a:bodyPr>
          <a:lstStyle/>
          <a:p>
            <a:pPr algn="just"/>
            <a:r>
              <a:rPr lang="en-US" sz="2000" dirty="0">
                <a:latin typeface="Calibri" panose="020F0502020204030204" pitchFamily="34" charset="0"/>
                <a:cs typeface="Calibri" panose="020F0502020204030204" pitchFamily="34" charset="0"/>
              </a:rPr>
              <a:t>The Conv2D layer is a convolution layer and its purpose is to create a property map from the loaded image.</a:t>
            </a:r>
          </a:p>
        </p:txBody>
      </p:sp>
      <p:pic>
        <p:nvPicPr>
          <p:cNvPr id="1026" name="Picture 2">
            <a:extLst>
              <a:ext uri="{FF2B5EF4-FFF2-40B4-BE49-F238E27FC236}">
                <a16:creationId xmlns:a16="http://schemas.microsoft.com/office/drawing/2014/main" id="{74E46421-F545-52FB-1E67-9265F6819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791" y="3217985"/>
            <a:ext cx="3251981" cy="2359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9D93E25-559B-70F2-6191-EEEAC6CF5F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8149" y="3217985"/>
            <a:ext cx="3147060" cy="2896870"/>
          </a:xfrm>
          <a:prstGeom prst="rect">
            <a:avLst/>
          </a:prstGeom>
          <a:noFill/>
          <a:ln>
            <a:noFill/>
          </a:ln>
        </p:spPr>
      </p:pic>
      <p:sp>
        <p:nvSpPr>
          <p:cNvPr id="7" name="TextBox 6">
            <a:extLst>
              <a:ext uri="{FF2B5EF4-FFF2-40B4-BE49-F238E27FC236}">
                <a16:creationId xmlns:a16="http://schemas.microsoft.com/office/drawing/2014/main" id="{8393EEEA-FD2B-78A5-E232-D188B43B8B3B}"/>
              </a:ext>
            </a:extLst>
          </p:cNvPr>
          <p:cNvSpPr txBox="1"/>
          <p:nvPr/>
        </p:nvSpPr>
        <p:spPr>
          <a:xfrm>
            <a:off x="2345410" y="5591245"/>
            <a:ext cx="3750590" cy="584775"/>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10. </a:t>
            </a:r>
            <a:r>
              <a:rPr lang="en-US" sz="1600" i="1" dirty="0">
                <a:latin typeface="Calibri" panose="020F0502020204030204" pitchFamily="34" charset="0"/>
                <a:cs typeface="Calibri" panose="020F0502020204030204" pitchFamily="34" charset="0"/>
              </a:rPr>
              <a:t>View of the convolution operation</a:t>
            </a:r>
          </a:p>
        </p:txBody>
      </p:sp>
      <p:sp>
        <p:nvSpPr>
          <p:cNvPr id="8" name="TextBox 7">
            <a:extLst>
              <a:ext uri="{FF2B5EF4-FFF2-40B4-BE49-F238E27FC236}">
                <a16:creationId xmlns:a16="http://schemas.microsoft.com/office/drawing/2014/main" id="{3C86A7CE-9C21-7B74-C2B6-1C0BB9F1A6BB}"/>
              </a:ext>
            </a:extLst>
          </p:cNvPr>
          <p:cNvSpPr txBox="1"/>
          <p:nvPr/>
        </p:nvSpPr>
        <p:spPr>
          <a:xfrm>
            <a:off x="6319689" y="6114855"/>
            <a:ext cx="3503980" cy="584775"/>
          </a:xfrm>
          <a:prstGeom prst="rect">
            <a:avLst/>
          </a:prstGeom>
          <a:noFill/>
        </p:spPr>
        <p:txBody>
          <a:bodyPr wrap="square" rtlCol="0">
            <a:spAutoFit/>
          </a:bodyPr>
          <a:lstStyle/>
          <a:p>
            <a:r>
              <a:rPr lang="en-US" sz="1600" b="1" i="1" dirty="0">
                <a:latin typeface="Calibri" panose="020F0502020204030204" pitchFamily="34" charset="0"/>
                <a:cs typeface="Calibri" panose="020F0502020204030204" pitchFamily="34" charset="0"/>
              </a:rPr>
              <a:t>Figure 11. </a:t>
            </a:r>
            <a:r>
              <a:rPr lang="en-US" sz="1600" i="1" dirty="0">
                <a:latin typeface="Calibri" panose="020F0502020204030204" pitchFamily="34" charset="0"/>
                <a:cs typeface="Calibri" panose="020F0502020204030204" pitchFamily="34" charset="0"/>
              </a:rPr>
              <a:t>The input image is 4x4, the filter is 2x2, and the property map is 3x3</a:t>
            </a:r>
          </a:p>
        </p:txBody>
      </p:sp>
    </p:spTree>
    <p:extLst>
      <p:ext uri="{BB962C8B-B14F-4D97-AF65-F5344CB8AC3E}">
        <p14:creationId xmlns:p14="http://schemas.microsoft.com/office/powerpoint/2010/main" val="57204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Implementation of the </a:t>
            </a:r>
            <a:r>
              <a:rPr lang="en-US" cap="none" dirty="0" err="1">
                <a:solidFill>
                  <a:schemeClr val="bg1"/>
                </a:solidFill>
                <a:latin typeface="Calibri" panose="020F0502020204030204" pitchFamily="34" charset="0"/>
                <a:cs typeface="Calibri" panose="020F0502020204030204" pitchFamily="34" charset="0"/>
              </a:rPr>
              <a:t>AlexNet</a:t>
            </a:r>
            <a:r>
              <a:rPr lang="en-US" cap="none" dirty="0">
                <a:solidFill>
                  <a:schemeClr val="bg1"/>
                </a:solidFill>
                <a:latin typeface="Calibri" panose="020F0502020204030204" pitchFamily="34" charset="0"/>
                <a:cs typeface="Calibri" panose="020F0502020204030204" pitchFamily="34" charset="0"/>
              </a:rPr>
              <a:t> model</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2"/>
            <a:ext cx="9784080" cy="4621237"/>
          </a:xfrm>
        </p:spPr>
        <p:txBody>
          <a:bodyPr>
            <a:normAutofit/>
          </a:bodyPr>
          <a:lstStyle/>
          <a:p>
            <a:pPr algn="just"/>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BatchNormalization</a:t>
            </a:r>
            <a:r>
              <a:rPr lang="en-US" sz="2000" dirty="0">
                <a:latin typeface="Calibri" panose="020F0502020204030204" pitchFamily="34" charset="0"/>
                <a:cs typeface="Calibri" panose="020F0502020204030204" pitchFamily="34" charset="0"/>
              </a:rPr>
              <a:t> layer is used to normalize and standardize the input pixels. Pixel normalization means that the value of each pixel is divided by the number 255, i.e. the value of each pixel is reduced from the range 0-255 to the range 0-1. Pixel standardization means subtracting the mean pixel value from the current pixel value, and then dividing the new pixel value by the pixel standard deviation value.</a:t>
            </a:r>
          </a:p>
          <a:p>
            <a:pPr algn="just"/>
            <a:r>
              <a:rPr lang="en-US" sz="2000" dirty="0">
                <a:latin typeface="Calibri" panose="020F0502020204030204" pitchFamily="34" charset="0"/>
                <a:cs typeface="Calibri" panose="020F0502020204030204" pitchFamily="34" charset="0"/>
              </a:rPr>
              <a:t>The MaxPool2D layer is a compression layer and its purpose is to reduce the dimension of the property map.</a:t>
            </a:r>
          </a:p>
          <a:p>
            <a:pPr algn="just"/>
            <a:r>
              <a:rPr lang="en-US" sz="2000" dirty="0">
                <a:latin typeface="Calibri" panose="020F0502020204030204" pitchFamily="34" charset="0"/>
                <a:cs typeface="Calibri" panose="020F0502020204030204" pitchFamily="34" charset="0"/>
              </a:rPr>
              <a:t>The Flatten layer is used to convert data into a one-dimensional array.</a:t>
            </a:r>
          </a:p>
          <a:p>
            <a:pPr algn="just"/>
            <a:r>
              <a:rPr lang="en-US" sz="2000" dirty="0">
                <a:latin typeface="Calibri" panose="020F0502020204030204" pitchFamily="34" charset="0"/>
                <a:cs typeface="Calibri" panose="020F0502020204030204" pitchFamily="34" charset="0"/>
              </a:rPr>
              <a:t>The Dense layer represents a fully connected layer and its purpose is to use the obtained data to perform classification.</a:t>
            </a:r>
          </a:p>
        </p:txBody>
      </p:sp>
    </p:spTree>
    <p:extLst>
      <p:ext uri="{BB962C8B-B14F-4D97-AF65-F5344CB8AC3E}">
        <p14:creationId xmlns:p14="http://schemas.microsoft.com/office/powerpoint/2010/main" val="250049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Compilation of the </a:t>
            </a:r>
            <a:r>
              <a:rPr lang="en-US" cap="none" dirty="0" err="1">
                <a:solidFill>
                  <a:schemeClr val="bg1"/>
                </a:solidFill>
                <a:latin typeface="Calibri" panose="020F0502020204030204" pitchFamily="34" charset="0"/>
                <a:cs typeface="Calibri" panose="020F0502020204030204" pitchFamily="34" charset="0"/>
              </a:rPr>
              <a:t>AlexNet</a:t>
            </a:r>
            <a:r>
              <a:rPr lang="en-US" cap="none" dirty="0">
                <a:solidFill>
                  <a:schemeClr val="bg1"/>
                </a:solidFill>
                <a:latin typeface="Calibri" panose="020F0502020204030204" pitchFamily="34" charset="0"/>
                <a:cs typeface="Calibri" panose="020F0502020204030204" pitchFamily="34" charset="0"/>
              </a:rPr>
              <a:t> model</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2"/>
            <a:ext cx="9784080" cy="900333"/>
          </a:xfrm>
        </p:spPr>
        <p:txBody>
          <a:bodyPr>
            <a:normAutofit/>
          </a:bodyPr>
          <a:lstStyle/>
          <a:p>
            <a:pPr algn="just"/>
            <a:r>
              <a:rPr lang="en-US" sz="2000" dirty="0">
                <a:latin typeface="Calibri" panose="020F0502020204030204" pitchFamily="34" charset="0"/>
                <a:cs typeface="Calibri" panose="020F0502020204030204" pitchFamily="34" charset="0"/>
              </a:rPr>
              <a:t>Model compilation is the process of configuring the model before training it.</a:t>
            </a:r>
          </a:p>
          <a:p>
            <a:pPr algn="just"/>
            <a:r>
              <a:rPr lang="en-US" sz="2000" dirty="0">
                <a:latin typeface="Calibri" panose="020F0502020204030204" pitchFamily="34" charset="0"/>
                <a:cs typeface="Calibri" panose="020F0502020204030204" pitchFamily="34" charset="0"/>
              </a:rPr>
              <a:t>The parameters used to configure the model are:</a:t>
            </a:r>
          </a:p>
        </p:txBody>
      </p:sp>
      <p:pic>
        <p:nvPicPr>
          <p:cNvPr id="6" name="Picture 5">
            <a:extLst>
              <a:ext uri="{FF2B5EF4-FFF2-40B4-BE49-F238E27FC236}">
                <a16:creationId xmlns:a16="http://schemas.microsoft.com/office/drawing/2014/main" id="{C6FDEB11-F1A9-3642-AA5A-DE11C867F0E2}"/>
              </a:ext>
            </a:extLst>
          </p:cNvPr>
          <p:cNvPicPr>
            <a:picLocks noChangeAspect="1"/>
          </p:cNvPicPr>
          <p:nvPr/>
        </p:nvPicPr>
        <p:blipFill>
          <a:blip r:embed="rId2"/>
          <a:stretch>
            <a:fillRect/>
          </a:stretch>
        </p:blipFill>
        <p:spPr>
          <a:xfrm>
            <a:off x="3433679" y="3297393"/>
            <a:ext cx="5322555" cy="1075542"/>
          </a:xfrm>
          <a:prstGeom prst="rect">
            <a:avLst/>
          </a:prstGeom>
        </p:spPr>
      </p:pic>
      <p:sp>
        <p:nvSpPr>
          <p:cNvPr id="7" name="Content Placeholder 2">
            <a:extLst>
              <a:ext uri="{FF2B5EF4-FFF2-40B4-BE49-F238E27FC236}">
                <a16:creationId xmlns:a16="http://schemas.microsoft.com/office/drawing/2014/main" id="{7B074704-7E7C-0D9E-6612-7B25543BA195}"/>
              </a:ext>
            </a:extLst>
          </p:cNvPr>
          <p:cNvSpPr txBox="1">
            <a:spLocks/>
          </p:cNvSpPr>
          <p:nvPr/>
        </p:nvSpPr>
        <p:spPr>
          <a:xfrm>
            <a:off x="1202919" y="4910706"/>
            <a:ext cx="9784080" cy="107554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gn="just"/>
            <a:r>
              <a:rPr lang="en-US" sz="2000" dirty="0">
                <a:latin typeface="Calibri" panose="020F0502020204030204" pitchFamily="34" charset="0"/>
                <a:cs typeface="Calibri" panose="020F0502020204030204" pitchFamily="34" charset="0"/>
              </a:rPr>
              <a:t>The loss parameter represents the loss (cost) function. It is used to calculate a value known as a loss. If the loss is lower, the model's performance is better. One of the most used loss functions is called cross entropy.</a:t>
            </a:r>
          </a:p>
        </p:txBody>
      </p:sp>
      <p:sp>
        <p:nvSpPr>
          <p:cNvPr id="8" name="TextBox 7">
            <a:extLst>
              <a:ext uri="{FF2B5EF4-FFF2-40B4-BE49-F238E27FC236}">
                <a16:creationId xmlns:a16="http://schemas.microsoft.com/office/drawing/2014/main" id="{30C591D6-F601-9851-85D1-DDA2A008DCAE}"/>
              </a:ext>
            </a:extLst>
          </p:cNvPr>
          <p:cNvSpPr txBox="1"/>
          <p:nvPr/>
        </p:nvSpPr>
        <p:spPr>
          <a:xfrm>
            <a:off x="3647972" y="4372935"/>
            <a:ext cx="4893968"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12. </a:t>
            </a:r>
            <a:r>
              <a:rPr lang="en-US" sz="1600" i="1" dirty="0">
                <a:latin typeface="Calibri" panose="020F0502020204030204" pitchFamily="34" charset="0"/>
                <a:cs typeface="Calibri" panose="020F0502020204030204" pitchFamily="34" charset="0"/>
              </a:rPr>
              <a:t>Compilation of the model</a:t>
            </a:r>
          </a:p>
        </p:txBody>
      </p:sp>
    </p:spTree>
    <p:extLst>
      <p:ext uri="{BB962C8B-B14F-4D97-AF65-F5344CB8AC3E}">
        <p14:creationId xmlns:p14="http://schemas.microsoft.com/office/powerpoint/2010/main" val="204611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Compilation of the </a:t>
            </a:r>
            <a:r>
              <a:rPr lang="en-US" cap="none" dirty="0" err="1">
                <a:solidFill>
                  <a:schemeClr val="bg1"/>
                </a:solidFill>
                <a:latin typeface="Calibri" panose="020F0502020204030204" pitchFamily="34" charset="0"/>
                <a:cs typeface="Calibri" panose="020F0502020204030204" pitchFamily="34" charset="0"/>
              </a:rPr>
              <a:t>AlexNet</a:t>
            </a:r>
            <a:r>
              <a:rPr lang="en-US" cap="none" dirty="0">
                <a:solidFill>
                  <a:schemeClr val="bg1"/>
                </a:solidFill>
                <a:latin typeface="Calibri" panose="020F0502020204030204" pitchFamily="34" charset="0"/>
                <a:cs typeface="Calibri" panose="020F0502020204030204" pitchFamily="34" charset="0"/>
              </a:rPr>
              <a:t> model</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2"/>
            <a:ext cx="9784080" cy="4621237"/>
          </a:xfrm>
        </p:spPr>
        <p:txBody>
          <a:bodyPr>
            <a:normAutofit/>
          </a:bodyPr>
          <a:lstStyle/>
          <a:p>
            <a:pPr algn="just"/>
            <a:r>
              <a:rPr lang="en-US" sz="2000" dirty="0">
                <a:latin typeface="Calibri" panose="020F0502020204030204" pitchFamily="34" charset="0"/>
                <a:cs typeface="Calibri" panose="020F0502020204030204" pitchFamily="34" charset="0"/>
              </a:rPr>
              <a:t>The metrics parameter represents the functions used to evaluate the performance of the model. These functions are similar to loss functions, except that the results of the estimates are not used when training the model.</a:t>
            </a:r>
          </a:p>
          <a:p>
            <a:pPr algn="just"/>
            <a:r>
              <a:rPr lang="en-US" sz="2000" dirty="0">
                <a:latin typeface="Calibri" panose="020F0502020204030204" pitchFamily="34" charset="0"/>
                <a:cs typeface="Calibri" panose="020F0502020204030204" pitchFamily="34" charset="0"/>
              </a:rPr>
              <a:t>The optimizer parameter is used to optimize the model. The two most commonly used algorithms for model optimization are the Stochastic Gradient Descent (SGD) optimizer and the Adam optimizer. One of the parameters that is most often passed to the mentioned optimizers is a hyperparameter called learning rate (</a:t>
            </a:r>
            <a:r>
              <a:rPr lang="en-US" sz="2000" dirty="0" err="1">
                <a:latin typeface="Calibri" panose="020F0502020204030204" pitchFamily="34" charset="0"/>
                <a:cs typeface="Calibri" panose="020F0502020204030204" pitchFamily="34" charset="0"/>
              </a:rPr>
              <a:t>lr</a:t>
            </a:r>
            <a:r>
              <a:rPr lang="en-US" sz="2000" dirty="0">
                <a:latin typeface="Calibri" panose="020F0502020204030204" pitchFamily="34" charset="0"/>
                <a:cs typeface="Calibri" panose="020F0502020204030204" pitchFamily="34" charset="0"/>
              </a:rPr>
              <a:t>).</a:t>
            </a:r>
          </a:p>
          <a:p>
            <a:pPr algn="just"/>
            <a:r>
              <a:rPr lang="en-US" sz="2000" dirty="0">
                <a:latin typeface="Calibri" panose="020F0502020204030204" pitchFamily="34" charset="0"/>
                <a:cs typeface="Calibri" panose="020F0502020204030204" pitchFamily="34" charset="0"/>
              </a:rPr>
              <a:t>The hyperparameter learning rate "tells" how fast the network learns and the loss depends on it. If the value of this hyperparameter is too high, weights and activation thresholds will be adjusted on each pass, while if the value is too low, the adjustment will be very slow. Any of the above two conditions can result in the network never converging.</a:t>
            </a:r>
          </a:p>
        </p:txBody>
      </p:sp>
    </p:spTree>
    <p:extLst>
      <p:ext uri="{BB962C8B-B14F-4D97-AF65-F5344CB8AC3E}">
        <p14:creationId xmlns:p14="http://schemas.microsoft.com/office/powerpoint/2010/main" val="232117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Compilation of the </a:t>
            </a:r>
            <a:r>
              <a:rPr lang="en-US" cap="none" dirty="0" err="1">
                <a:solidFill>
                  <a:schemeClr val="bg1"/>
                </a:solidFill>
                <a:latin typeface="Calibri" panose="020F0502020204030204" pitchFamily="34" charset="0"/>
                <a:cs typeface="Calibri" panose="020F0502020204030204" pitchFamily="34" charset="0"/>
              </a:rPr>
              <a:t>AlexNet</a:t>
            </a:r>
            <a:r>
              <a:rPr lang="en-US" cap="none" dirty="0">
                <a:solidFill>
                  <a:schemeClr val="bg1"/>
                </a:solidFill>
                <a:latin typeface="Calibri" panose="020F0502020204030204" pitchFamily="34" charset="0"/>
                <a:cs typeface="Calibri" panose="020F0502020204030204" pitchFamily="34" charset="0"/>
              </a:rPr>
              <a:t> model</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2"/>
            <a:ext cx="9784080" cy="4621237"/>
          </a:xfrm>
        </p:spPr>
        <p:txBody>
          <a:bodyPr>
            <a:normAutofit/>
          </a:bodyPr>
          <a:lstStyle/>
          <a:p>
            <a:pPr algn="just"/>
            <a:r>
              <a:rPr lang="en-US" sz="2000" dirty="0">
                <a:latin typeface="Calibri" panose="020F0502020204030204" pitchFamily="34" charset="0"/>
                <a:cs typeface="Calibri" panose="020F0502020204030204" pitchFamily="34" charset="0"/>
              </a:rPr>
              <a:t>Some of the ways to find the best value for the learning rate are:</a:t>
            </a:r>
          </a:p>
          <a:p>
            <a:pPr marL="685800" lvl="1" indent="-457200" algn="just">
              <a:buFont typeface="+mj-lt"/>
              <a:buAutoNum type="arabicPeriod"/>
            </a:pPr>
            <a:r>
              <a:rPr lang="en-US" dirty="0">
                <a:latin typeface="Calibri" panose="020F0502020204030204" pitchFamily="34" charset="0"/>
                <a:cs typeface="Calibri" panose="020F0502020204030204" pitchFamily="34" charset="0"/>
              </a:rPr>
              <a:t>Using a constant value for the learning rate.</a:t>
            </a:r>
          </a:p>
          <a:p>
            <a:pPr marL="685800" lvl="1" indent="-457200" algn="just">
              <a:buFont typeface="+mj-lt"/>
              <a:buAutoNum type="arabicPeriod"/>
            </a:pPr>
            <a:r>
              <a:rPr lang="en-US" dirty="0">
                <a:latin typeface="Calibri" panose="020F0502020204030204" pitchFamily="34" charset="0"/>
                <a:cs typeface="Calibri" panose="020F0502020204030204" pitchFamily="34" charset="0"/>
              </a:rPr>
              <a:t>Decreasing learning rate values over time. For example, for the first 10 epochs, you may use 0.001 for the learning rate.  At epoch 11, you drop the learning rate to 1e-4.  At epoch 20, it drops to 1e-5.  The reason for having the learning rate drop over time is so the adjustments to the  weights become less variable as the network learns.  It's like getting a haircut.  The barber first cuts off long lengths of hair.  Then they make some adjustments and cut shorter lengths.  Finally, they make very small cuts around your ears for the final polishing.  This is exactly what happens when the learning rate drops after a period of time.</a:t>
            </a:r>
          </a:p>
          <a:p>
            <a:pPr marL="685800" lvl="1" indent="-457200" algn="just">
              <a:buFont typeface="+mj-lt"/>
              <a:buAutoNum type="arabicPeriod"/>
            </a:pPr>
            <a:r>
              <a:rPr lang="en-US" dirty="0">
                <a:latin typeface="Calibri" panose="020F0502020204030204" pitchFamily="34" charset="0"/>
                <a:cs typeface="Calibri" panose="020F0502020204030204" pitchFamily="34" charset="0"/>
              </a:rPr>
              <a:t>Taking a high value for the learning rate of 0.1 and then taking a low value for the learning rate of 1e-7. Learning rates typically range between 0.1 and 1e-7, with the majority of the time falling somewhere in the middle. Then one can try the values of 0.01 and 1e-6, etc. Finally, the results are compared to find the best value for the learning rate.</a:t>
            </a:r>
          </a:p>
        </p:txBody>
      </p:sp>
    </p:spTree>
    <p:extLst>
      <p:ext uri="{BB962C8B-B14F-4D97-AF65-F5344CB8AC3E}">
        <p14:creationId xmlns:p14="http://schemas.microsoft.com/office/powerpoint/2010/main" val="3274425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Training the </a:t>
            </a:r>
            <a:r>
              <a:rPr lang="en-US" cap="none" dirty="0" err="1">
                <a:solidFill>
                  <a:schemeClr val="bg1"/>
                </a:solidFill>
                <a:latin typeface="Calibri" panose="020F0502020204030204" pitchFamily="34" charset="0"/>
                <a:cs typeface="Calibri" panose="020F0502020204030204" pitchFamily="34" charset="0"/>
              </a:rPr>
              <a:t>AlexNet</a:t>
            </a:r>
            <a:r>
              <a:rPr lang="en-US" cap="none" dirty="0">
                <a:solidFill>
                  <a:schemeClr val="bg1"/>
                </a:solidFill>
                <a:latin typeface="Calibri" panose="020F0502020204030204" pitchFamily="34" charset="0"/>
                <a:cs typeface="Calibri" panose="020F0502020204030204" pitchFamily="34" charset="0"/>
              </a:rPr>
              <a:t> model</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3973505"/>
            <a:ext cx="9784080" cy="369333"/>
          </a:xfrm>
        </p:spPr>
        <p:txBody>
          <a:bodyPr>
            <a:noAutofit/>
          </a:bodyPr>
          <a:lstStyle/>
          <a:p>
            <a:pPr algn="just"/>
            <a:r>
              <a:rPr lang="en-US" sz="2000" dirty="0">
                <a:latin typeface="Calibri" panose="020F0502020204030204" pitchFamily="34" charset="0"/>
                <a:cs typeface="Calibri" panose="020F0502020204030204" pitchFamily="34" charset="0"/>
              </a:rPr>
              <a:t>Figures 14, 15, 16, 17 and 18 show the training epochs of the </a:t>
            </a:r>
            <a:r>
              <a:rPr lang="en-US" sz="2000" dirty="0" err="1">
                <a:latin typeface="Calibri" panose="020F0502020204030204" pitchFamily="34" charset="0"/>
                <a:cs typeface="Calibri" panose="020F0502020204030204" pitchFamily="34" charset="0"/>
              </a:rPr>
              <a:t>AlexNet</a:t>
            </a:r>
            <a:r>
              <a:rPr lang="en-US" sz="2000" dirty="0">
                <a:latin typeface="Calibri" panose="020F0502020204030204" pitchFamily="34" charset="0"/>
                <a:cs typeface="Calibri" panose="020F0502020204030204" pitchFamily="34" charset="0"/>
              </a:rPr>
              <a:t> model.</a:t>
            </a:r>
          </a:p>
          <a:p>
            <a:pPr algn="just"/>
            <a:endParaRPr lang="en-US" sz="200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7357614C-2F68-02C9-A51F-AB4E9FEA9FE6}"/>
              </a:ext>
            </a:extLst>
          </p:cNvPr>
          <p:cNvPicPr>
            <a:picLocks noChangeAspect="1"/>
          </p:cNvPicPr>
          <p:nvPr/>
        </p:nvPicPr>
        <p:blipFill>
          <a:blip r:embed="rId2"/>
          <a:stretch>
            <a:fillRect/>
          </a:stretch>
        </p:blipFill>
        <p:spPr>
          <a:xfrm>
            <a:off x="1557469" y="3174916"/>
            <a:ext cx="9074980" cy="289627"/>
          </a:xfrm>
          <a:prstGeom prst="rect">
            <a:avLst/>
          </a:prstGeom>
        </p:spPr>
      </p:pic>
      <p:sp>
        <p:nvSpPr>
          <p:cNvPr id="15" name="TextBox 14">
            <a:extLst>
              <a:ext uri="{FF2B5EF4-FFF2-40B4-BE49-F238E27FC236}">
                <a16:creationId xmlns:a16="http://schemas.microsoft.com/office/drawing/2014/main" id="{5FBE2F27-AE21-49E1-CC34-6ACB5CE22A7B}"/>
              </a:ext>
            </a:extLst>
          </p:cNvPr>
          <p:cNvSpPr txBox="1"/>
          <p:nvPr/>
        </p:nvSpPr>
        <p:spPr>
          <a:xfrm>
            <a:off x="3647975" y="3464543"/>
            <a:ext cx="4893968"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13. </a:t>
            </a:r>
            <a:r>
              <a:rPr lang="en-US" sz="1600" i="1" dirty="0">
                <a:latin typeface="Calibri" panose="020F0502020204030204" pitchFamily="34" charset="0"/>
                <a:cs typeface="Calibri" panose="020F0502020204030204" pitchFamily="34" charset="0"/>
              </a:rPr>
              <a:t>Training the model</a:t>
            </a:r>
          </a:p>
        </p:txBody>
      </p:sp>
      <p:sp>
        <p:nvSpPr>
          <p:cNvPr id="16" name="Content Placeholder 2">
            <a:extLst>
              <a:ext uri="{FF2B5EF4-FFF2-40B4-BE49-F238E27FC236}">
                <a16:creationId xmlns:a16="http://schemas.microsoft.com/office/drawing/2014/main" id="{EE4C8C3C-5499-28BC-AF08-53C71ADF9920}"/>
              </a:ext>
            </a:extLst>
          </p:cNvPr>
          <p:cNvSpPr txBox="1">
            <a:spLocks/>
          </p:cNvSpPr>
          <p:nvPr/>
        </p:nvSpPr>
        <p:spPr>
          <a:xfrm>
            <a:off x="1202919" y="2295647"/>
            <a:ext cx="9784080" cy="36933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gn="just"/>
            <a:r>
              <a:rPr lang="en-US" sz="2000" dirty="0">
                <a:latin typeface="Calibri" panose="020F0502020204030204" pitchFamily="34" charset="0"/>
                <a:cs typeface="Calibri" panose="020F0502020204030204" pitchFamily="34" charset="0"/>
              </a:rPr>
              <a:t>The epoch parameter is a hyperparameter that "tells" how many times to go through the entire training dataset. The value of this hyperparameter ranges from 1 to infinity.</a:t>
            </a:r>
          </a:p>
        </p:txBody>
      </p:sp>
    </p:spTree>
    <p:extLst>
      <p:ext uri="{BB962C8B-B14F-4D97-AF65-F5344CB8AC3E}">
        <p14:creationId xmlns:p14="http://schemas.microsoft.com/office/powerpoint/2010/main" val="78569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Training the </a:t>
            </a:r>
            <a:r>
              <a:rPr lang="en-US" cap="none" dirty="0" err="1">
                <a:solidFill>
                  <a:schemeClr val="bg1"/>
                </a:solidFill>
                <a:latin typeface="Calibri" panose="020F0502020204030204" pitchFamily="34" charset="0"/>
                <a:cs typeface="Calibri" panose="020F0502020204030204" pitchFamily="34" charset="0"/>
              </a:rPr>
              <a:t>AlexNet</a:t>
            </a:r>
            <a:r>
              <a:rPr lang="en-US" cap="none" dirty="0">
                <a:solidFill>
                  <a:schemeClr val="bg1"/>
                </a:solidFill>
                <a:latin typeface="Calibri" panose="020F0502020204030204" pitchFamily="34" charset="0"/>
                <a:cs typeface="Calibri" panose="020F0502020204030204" pitchFamily="34" charset="0"/>
              </a:rPr>
              <a:t> model</a:t>
            </a:r>
          </a:p>
        </p:txBody>
      </p:sp>
      <p:pic>
        <p:nvPicPr>
          <p:cNvPr id="4" name="Picture 3">
            <a:extLst>
              <a:ext uri="{FF2B5EF4-FFF2-40B4-BE49-F238E27FC236}">
                <a16:creationId xmlns:a16="http://schemas.microsoft.com/office/drawing/2014/main" id="{9745AEE9-2D3D-25D7-EB3D-CFCD7091F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222" y="2435795"/>
            <a:ext cx="4123006" cy="3090891"/>
          </a:xfrm>
          <a:prstGeom prst="rect">
            <a:avLst/>
          </a:prstGeom>
        </p:spPr>
      </p:pic>
      <p:pic>
        <p:nvPicPr>
          <p:cNvPr id="5" name="Picture 4">
            <a:extLst>
              <a:ext uri="{FF2B5EF4-FFF2-40B4-BE49-F238E27FC236}">
                <a16:creationId xmlns:a16="http://schemas.microsoft.com/office/drawing/2014/main" id="{8FE7D59C-D1A2-5A9B-4D48-79369496A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178" y="2435795"/>
            <a:ext cx="4665600" cy="3092400"/>
          </a:xfrm>
          <a:prstGeom prst="rect">
            <a:avLst/>
          </a:prstGeom>
        </p:spPr>
      </p:pic>
      <p:sp>
        <p:nvSpPr>
          <p:cNvPr id="6" name="TextBox 5">
            <a:extLst>
              <a:ext uri="{FF2B5EF4-FFF2-40B4-BE49-F238E27FC236}">
                <a16:creationId xmlns:a16="http://schemas.microsoft.com/office/drawing/2014/main" id="{D8DF90C0-AE9C-5DF4-EF4D-B0E9C7AFC18E}"/>
              </a:ext>
            </a:extLst>
          </p:cNvPr>
          <p:cNvSpPr txBox="1"/>
          <p:nvPr/>
        </p:nvSpPr>
        <p:spPr>
          <a:xfrm>
            <a:off x="1582987" y="5526686"/>
            <a:ext cx="4100422"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14. </a:t>
            </a:r>
            <a:r>
              <a:rPr lang="en-US" sz="1600" i="1" dirty="0">
                <a:latin typeface="Calibri" panose="020F0502020204030204" pitchFamily="34" charset="0"/>
                <a:cs typeface="Calibri" panose="020F0502020204030204" pitchFamily="34" charset="0"/>
              </a:rPr>
              <a:t>Training, the first ten epochs</a:t>
            </a:r>
          </a:p>
        </p:txBody>
      </p:sp>
      <p:sp>
        <p:nvSpPr>
          <p:cNvPr id="7" name="TextBox 6">
            <a:extLst>
              <a:ext uri="{FF2B5EF4-FFF2-40B4-BE49-F238E27FC236}">
                <a16:creationId xmlns:a16="http://schemas.microsoft.com/office/drawing/2014/main" id="{9BD8D5A2-B85E-BF93-2A19-F9082A233524}"/>
              </a:ext>
            </a:extLst>
          </p:cNvPr>
          <p:cNvSpPr txBox="1"/>
          <p:nvPr/>
        </p:nvSpPr>
        <p:spPr>
          <a:xfrm>
            <a:off x="6232767" y="5526686"/>
            <a:ext cx="4100422"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15. </a:t>
            </a:r>
            <a:r>
              <a:rPr lang="en-US" sz="1600" i="1" dirty="0">
                <a:latin typeface="Calibri" panose="020F0502020204030204" pitchFamily="34" charset="0"/>
                <a:cs typeface="Calibri" panose="020F0502020204030204" pitchFamily="34" charset="0"/>
              </a:rPr>
              <a:t>Training, the other ten epochs</a:t>
            </a:r>
          </a:p>
        </p:txBody>
      </p:sp>
    </p:spTree>
    <p:extLst>
      <p:ext uri="{BB962C8B-B14F-4D97-AF65-F5344CB8AC3E}">
        <p14:creationId xmlns:p14="http://schemas.microsoft.com/office/powerpoint/2010/main" val="3283418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Training the </a:t>
            </a:r>
            <a:r>
              <a:rPr lang="en-US" cap="none" dirty="0" err="1">
                <a:solidFill>
                  <a:schemeClr val="bg1"/>
                </a:solidFill>
                <a:latin typeface="Calibri" panose="020F0502020204030204" pitchFamily="34" charset="0"/>
                <a:cs typeface="Calibri" panose="020F0502020204030204" pitchFamily="34" charset="0"/>
              </a:rPr>
              <a:t>AlexNet</a:t>
            </a:r>
            <a:r>
              <a:rPr lang="en-US" cap="none" dirty="0">
                <a:solidFill>
                  <a:schemeClr val="bg1"/>
                </a:solidFill>
                <a:latin typeface="Calibri" panose="020F0502020204030204" pitchFamily="34" charset="0"/>
                <a:cs typeface="Calibri" panose="020F0502020204030204" pitchFamily="34" charset="0"/>
              </a:rPr>
              <a:t> model</a:t>
            </a:r>
          </a:p>
        </p:txBody>
      </p:sp>
      <p:pic>
        <p:nvPicPr>
          <p:cNvPr id="7" name="Picture 6">
            <a:extLst>
              <a:ext uri="{FF2B5EF4-FFF2-40B4-BE49-F238E27FC236}">
                <a16:creationId xmlns:a16="http://schemas.microsoft.com/office/drawing/2014/main" id="{2CF9CBF9-4F91-42AA-67AB-CC66E15AA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234" y="2419646"/>
            <a:ext cx="4675709" cy="3092400"/>
          </a:xfrm>
          <a:prstGeom prst="rect">
            <a:avLst/>
          </a:prstGeom>
        </p:spPr>
      </p:pic>
      <p:pic>
        <p:nvPicPr>
          <p:cNvPr id="8" name="Picture 7">
            <a:extLst>
              <a:ext uri="{FF2B5EF4-FFF2-40B4-BE49-F238E27FC236}">
                <a16:creationId xmlns:a16="http://schemas.microsoft.com/office/drawing/2014/main" id="{03B81563-593C-F22C-BABC-B5A24F5D8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407" y="2419646"/>
            <a:ext cx="4648592" cy="3092400"/>
          </a:xfrm>
          <a:prstGeom prst="rect">
            <a:avLst/>
          </a:prstGeom>
        </p:spPr>
      </p:pic>
      <p:sp>
        <p:nvSpPr>
          <p:cNvPr id="9" name="TextBox 8">
            <a:extLst>
              <a:ext uri="{FF2B5EF4-FFF2-40B4-BE49-F238E27FC236}">
                <a16:creationId xmlns:a16="http://schemas.microsoft.com/office/drawing/2014/main" id="{147D13E3-73AF-F217-1C92-C7C28C56405C}"/>
              </a:ext>
            </a:extLst>
          </p:cNvPr>
          <p:cNvSpPr txBox="1"/>
          <p:nvPr/>
        </p:nvSpPr>
        <p:spPr>
          <a:xfrm>
            <a:off x="1714877" y="5512046"/>
            <a:ext cx="4100422"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16. </a:t>
            </a:r>
            <a:r>
              <a:rPr lang="en-US" sz="1600" i="1" dirty="0">
                <a:latin typeface="Calibri" panose="020F0502020204030204" pitchFamily="34" charset="0"/>
                <a:cs typeface="Calibri" panose="020F0502020204030204" pitchFamily="34" charset="0"/>
              </a:rPr>
              <a:t>Training, the third ten epochs</a:t>
            </a:r>
          </a:p>
        </p:txBody>
      </p:sp>
      <p:sp>
        <p:nvSpPr>
          <p:cNvPr id="11" name="TextBox 10">
            <a:extLst>
              <a:ext uri="{FF2B5EF4-FFF2-40B4-BE49-F238E27FC236}">
                <a16:creationId xmlns:a16="http://schemas.microsoft.com/office/drawing/2014/main" id="{A558ECB9-D5A5-2A26-D887-6C629B1740DC}"/>
              </a:ext>
            </a:extLst>
          </p:cNvPr>
          <p:cNvSpPr txBox="1"/>
          <p:nvPr/>
        </p:nvSpPr>
        <p:spPr>
          <a:xfrm>
            <a:off x="6612492" y="5512046"/>
            <a:ext cx="4100422"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17. </a:t>
            </a:r>
            <a:r>
              <a:rPr lang="en-US" sz="1600" i="1" dirty="0">
                <a:latin typeface="Calibri" panose="020F0502020204030204" pitchFamily="34" charset="0"/>
                <a:cs typeface="Calibri" panose="020F0502020204030204" pitchFamily="34" charset="0"/>
              </a:rPr>
              <a:t>Training, the fourth ten epochs</a:t>
            </a:r>
          </a:p>
        </p:txBody>
      </p:sp>
    </p:spTree>
    <p:extLst>
      <p:ext uri="{BB962C8B-B14F-4D97-AF65-F5344CB8AC3E}">
        <p14:creationId xmlns:p14="http://schemas.microsoft.com/office/powerpoint/2010/main" val="2482353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Training the </a:t>
            </a:r>
            <a:r>
              <a:rPr lang="en-US" cap="none" dirty="0" err="1">
                <a:solidFill>
                  <a:schemeClr val="bg1"/>
                </a:solidFill>
                <a:latin typeface="Calibri" panose="020F0502020204030204" pitchFamily="34" charset="0"/>
                <a:cs typeface="Calibri" panose="020F0502020204030204" pitchFamily="34" charset="0"/>
              </a:rPr>
              <a:t>AlexNet</a:t>
            </a:r>
            <a:r>
              <a:rPr lang="en-US" cap="none" dirty="0">
                <a:solidFill>
                  <a:schemeClr val="bg1"/>
                </a:solidFill>
                <a:latin typeface="Calibri" panose="020F0502020204030204" pitchFamily="34" charset="0"/>
                <a:cs typeface="Calibri" panose="020F0502020204030204" pitchFamily="34" charset="0"/>
              </a:rPr>
              <a:t> model</a:t>
            </a:r>
          </a:p>
        </p:txBody>
      </p:sp>
      <p:sp>
        <p:nvSpPr>
          <p:cNvPr id="9" name="TextBox 8">
            <a:extLst>
              <a:ext uri="{FF2B5EF4-FFF2-40B4-BE49-F238E27FC236}">
                <a16:creationId xmlns:a16="http://schemas.microsoft.com/office/drawing/2014/main" id="{147D13E3-73AF-F217-1C92-C7C28C56405C}"/>
              </a:ext>
            </a:extLst>
          </p:cNvPr>
          <p:cNvSpPr txBox="1"/>
          <p:nvPr/>
        </p:nvSpPr>
        <p:spPr>
          <a:xfrm>
            <a:off x="4044746" y="5537689"/>
            <a:ext cx="4100422"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18. </a:t>
            </a:r>
            <a:r>
              <a:rPr lang="en-US" sz="1600" i="1" dirty="0">
                <a:latin typeface="Calibri" panose="020F0502020204030204" pitchFamily="34" charset="0"/>
                <a:cs typeface="Calibri" panose="020F0502020204030204" pitchFamily="34" charset="0"/>
              </a:rPr>
              <a:t>Training, the fifth ten epochs</a:t>
            </a:r>
          </a:p>
        </p:txBody>
      </p:sp>
      <p:pic>
        <p:nvPicPr>
          <p:cNvPr id="10" name="Picture 9">
            <a:extLst>
              <a:ext uri="{FF2B5EF4-FFF2-40B4-BE49-F238E27FC236}">
                <a16:creationId xmlns:a16="http://schemas.microsoft.com/office/drawing/2014/main" id="{221AA0A3-B1B2-9938-29A2-018E3AED8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216" y="2445289"/>
            <a:ext cx="4669483" cy="3092400"/>
          </a:xfrm>
          <a:prstGeom prst="rect">
            <a:avLst/>
          </a:prstGeom>
        </p:spPr>
      </p:pic>
    </p:spTree>
    <p:extLst>
      <p:ext uri="{BB962C8B-B14F-4D97-AF65-F5344CB8AC3E}">
        <p14:creationId xmlns:p14="http://schemas.microsoft.com/office/powerpoint/2010/main" val="1664063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Results and discussion</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3"/>
            <a:ext cx="9784080" cy="608867"/>
          </a:xfrm>
        </p:spPr>
        <p:txBody>
          <a:bodyPr>
            <a:normAutofit/>
          </a:bodyPr>
          <a:lstStyle/>
          <a:p>
            <a:pPr algn="just"/>
            <a:r>
              <a:rPr lang="en-US" sz="2000" dirty="0">
                <a:latin typeface="Calibri" panose="020F0502020204030204" pitchFamily="34" charset="0"/>
                <a:cs typeface="Calibri" panose="020F0502020204030204" pitchFamily="34" charset="0"/>
              </a:rPr>
              <a:t>Visualization of the loss of the </a:t>
            </a:r>
            <a:r>
              <a:rPr lang="en-US" sz="2000" dirty="0" err="1">
                <a:latin typeface="Calibri" panose="020F0502020204030204" pitchFamily="34" charset="0"/>
                <a:cs typeface="Calibri" panose="020F0502020204030204" pitchFamily="34" charset="0"/>
              </a:rPr>
              <a:t>AlexNet</a:t>
            </a:r>
            <a:r>
              <a:rPr lang="en-US" sz="2000" dirty="0">
                <a:latin typeface="Calibri" panose="020F0502020204030204" pitchFamily="34" charset="0"/>
                <a:cs typeface="Calibri" panose="020F0502020204030204" pitchFamily="34" charset="0"/>
              </a:rPr>
              <a:t> model:</a:t>
            </a:r>
          </a:p>
        </p:txBody>
      </p:sp>
      <p:pic>
        <p:nvPicPr>
          <p:cNvPr id="4" name="Picture 3">
            <a:extLst>
              <a:ext uri="{FF2B5EF4-FFF2-40B4-BE49-F238E27FC236}">
                <a16:creationId xmlns:a16="http://schemas.microsoft.com/office/drawing/2014/main" id="{54E902C0-BCDC-17DE-35FD-BF23DE01A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6509" y="2845630"/>
            <a:ext cx="5676900" cy="2686050"/>
          </a:xfrm>
          <a:prstGeom prst="rect">
            <a:avLst/>
          </a:prstGeom>
          <a:noFill/>
          <a:ln>
            <a:noFill/>
          </a:ln>
        </p:spPr>
      </p:pic>
      <p:sp>
        <p:nvSpPr>
          <p:cNvPr id="5" name="TextBox 4">
            <a:extLst>
              <a:ext uri="{FF2B5EF4-FFF2-40B4-BE49-F238E27FC236}">
                <a16:creationId xmlns:a16="http://schemas.microsoft.com/office/drawing/2014/main" id="{5668023A-73D1-946F-852D-45C3188B6307}"/>
              </a:ext>
            </a:extLst>
          </p:cNvPr>
          <p:cNvSpPr txBox="1"/>
          <p:nvPr/>
        </p:nvSpPr>
        <p:spPr>
          <a:xfrm>
            <a:off x="3256509" y="5531680"/>
            <a:ext cx="5676900"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19. </a:t>
            </a:r>
            <a:r>
              <a:rPr lang="en-US" sz="1600" i="1" dirty="0">
                <a:latin typeface="Calibri" panose="020F0502020204030204" pitchFamily="34" charset="0"/>
                <a:cs typeface="Calibri" panose="020F0502020204030204" pitchFamily="34" charset="0"/>
              </a:rPr>
              <a:t>Visualization of the loss</a:t>
            </a:r>
          </a:p>
        </p:txBody>
      </p:sp>
    </p:spTree>
    <p:extLst>
      <p:ext uri="{BB962C8B-B14F-4D97-AF65-F5344CB8AC3E}">
        <p14:creationId xmlns:p14="http://schemas.microsoft.com/office/powerpoint/2010/main" val="298542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3"/>
            <a:ext cx="9784080" cy="3727939"/>
          </a:xfrm>
        </p:spPr>
        <p:txBody>
          <a:bodyPr>
            <a:normAutofit/>
          </a:bodyPr>
          <a:lstStyle/>
          <a:p>
            <a:pPr algn="just"/>
            <a:r>
              <a:rPr lang="en-US" sz="2000" dirty="0">
                <a:latin typeface="Calibri" panose="020F0502020204030204" pitchFamily="34" charset="0"/>
                <a:cs typeface="Calibri" panose="020F0502020204030204" pitchFamily="34" charset="0"/>
              </a:rPr>
              <a:t>Convolutional Neural Networks (CNN) are designed to work with 2D structures (e.g. images) on which they achieve significant results. Unlike a Regular Neural Network (RNN), CNN layers have neurons distributed in 3 dimensions (width, height and depth (RGB, 0-255)).</a:t>
            </a:r>
          </a:p>
          <a:p>
            <a:pPr algn="just"/>
            <a:r>
              <a:rPr lang="en-US" sz="2000" dirty="0">
                <a:latin typeface="Calibri" panose="020F0502020204030204" pitchFamily="34" charset="0"/>
                <a:cs typeface="Calibri" panose="020F0502020204030204" pitchFamily="34" charset="0"/>
              </a:rPr>
              <a:t>When we use CNN (Figure 1), the network works faster because, with CNN, some outputs of neurons from one hidden layer do not have to be connected to neurons from the next hidden layer, so there are less parameters to adjust.</a:t>
            </a:r>
          </a:p>
        </p:txBody>
      </p:sp>
      <p:pic>
        <p:nvPicPr>
          <p:cNvPr id="6" name="Picture 5" descr="A Comprehensive Guide to Convolutional Neural Networks — the ELI5 way | by  Sumit Saha | Towards Data Science">
            <a:extLst>
              <a:ext uri="{FF2B5EF4-FFF2-40B4-BE49-F238E27FC236}">
                <a16:creationId xmlns:a16="http://schemas.microsoft.com/office/drawing/2014/main" id="{3F268131-A468-733B-A87A-D2F444A9C0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0106" y="4654414"/>
            <a:ext cx="5271787" cy="1782250"/>
          </a:xfrm>
          <a:prstGeom prst="rect">
            <a:avLst/>
          </a:prstGeom>
          <a:noFill/>
          <a:ln>
            <a:noFill/>
          </a:ln>
        </p:spPr>
      </p:pic>
      <p:sp>
        <p:nvSpPr>
          <p:cNvPr id="7" name="TextBox 6">
            <a:extLst>
              <a:ext uri="{FF2B5EF4-FFF2-40B4-BE49-F238E27FC236}">
                <a16:creationId xmlns:a16="http://schemas.microsoft.com/office/drawing/2014/main" id="{29134D1C-602C-8F8D-9039-FF49EBCB9592}"/>
              </a:ext>
            </a:extLst>
          </p:cNvPr>
          <p:cNvSpPr txBox="1"/>
          <p:nvPr/>
        </p:nvSpPr>
        <p:spPr>
          <a:xfrm>
            <a:off x="4281342" y="6436664"/>
            <a:ext cx="3627234"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1. </a:t>
            </a:r>
            <a:r>
              <a:rPr lang="en-US" sz="1600" i="1" dirty="0">
                <a:latin typeface="Calibri" panose="020F0502020204030204" pitchFamily="34" charset="0"/>
                <a:cs typeface="Calibri" panose="020F0502020204030204" pitchFamily="34" charset="0"/>
              </a:rPr>
              <a:t>Example of CNN architecture</a:t>
            </a:r>
          </a:p>
        </p:txBody>
      </p:sp>
    </p:spTree>
    <p:extLst>
      <p:ext uri="{BB962C8B-B14F-4D97-AF65-F5344CB8AC3E}">
        <p14:creationId xmlns:p14="http://schemas.microsoft.com/office/powerpoint/2010/main" val="1392853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Results and discussion</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3"/>
            <a:ext cx="9784080" cy="618392"/>
          </a:xfrm>
        </p:spPr>
        <p:txBody>
          <a:bodyPr>
            <a:normAutofit/>
          </a:bodyPr>
          <a:lstStyle/>
          <a:p>
            <a:pPr algn="just"/>
            <a:r>
              <a:rPr lang="en-US" sz="2000" dirty="0">
                <a:latin typeface="Calibri" panose="020F0502020204030204" pitchFamily="34" charset="0"/>
                <a:cs typeface="Calibri" panose="020F0502020204030204" pitchFamily="34" charset="0"/>
              </a:rPr>
              <a:t>Visualization of the accuracy of the </a:t>
            </a:r>
            <a:r>
              <a:rPr lang="en-US" sz="2000" dirty="0" err="1">
                <a:latin typeface="Calibri" panose="020F0502020204030204" pitchFamily="34" charset="0"/>
                <a:cs typeface="Calibri" panose="020F0502020204030204" pitchFamily="34" charset="0"/>
              </a:rPr>
              <a:t>AlexNet</a:t>
            </a:r>
            <a:r>
              <a:rPr lang="en-US" sz="2000" dirty="0">
                <a:latin typeface="Calibri" panose="020F0502020204030204" pitchFamily="34" charset="0"/>
                <a:cs typeface="Calibri" panose="020F0502020204030204" pitchFamily="34" charset="0"/>
              </a:rPr>
              <a:t> model:</a:t>
            </a:r>
          </a:p>
        </p:txBody>
      </p:sp>
      <p:sp>
        <p:nvSpPr>
          <p:cNvPr id="5" name="TextBox 4">
            <a:extLst>
              <a:ext uri="{FF2B5EF4-FFF2-40B4-BE49-F238E27FC236}">
                <a16:creationId xmlns:a16="http://schemas.microsoft.com/office/drawing/2014/main" id="{5668023A-73D1-946F-852D-45C3188B6307}"/>
              </a:ext>
            </a:extLst>
          </p:cNvPr>
          <p:cNvSpPr txBox="1"/>
          <p:nvPr/>
        </p:nvSpPr>
        <p:spPr>
          <a:xfrm>
            <a:off x="3110809" y="5531680"/>
            <a:ext cx="5968299"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20. </a:t>
            </a:r>
            <a:r>
              <a:rPr lang="en-US" sz="1600" i="1" dirty="0">
                <a:latin typeface="Calibri" panose="020F0502020204030204" pitchFamily="34" charset="0"/>
                <a:cs typeface="Calibri" panose="020F0502020204030204" pitchFamily="34" charset="0"/>
              </a:rPr>
              <a:t>Visualization of the accuracy</a:t>
            </a:r>
          </a:p>
        </p:txBody>
      </p:sp>
      <p:pic>
        <p:nvPicPr>
          <p:cNvPr id="6" name="Picture 5">
            <a:extLst>
              <a:ext uri="{FF2B5EF4-FFF2-40B4-BE49-F238E27FC236}">
                <a16:creationId xmlns:a16="http://schemas.microsoft.com/office/drawing/2014/main" id="{D461E05A-9A65-E8EA-8692-23561A0F7C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7458" y="2855155"/>
            <a:ext cx="5715000" cy="2676525"/>
          </a:xfrm>
          <a:prstGeom prst="rect">
            <a:avLst/>
          </a:prstGeom>
          <a:noFill/>
          <a:ln>
            <a:noFill/>
          </a:ln>
        </p:spPr>
      </p:pic>
    </p:spTree>
    <p:extLst>
      <p:ext uri="{BB962C8B-B14F-4D97-AF65-F5344CB8AC3E}">
        <p14:creationId xmlns:p14="http://schemas.microsoft.com/office/powerpoint/2010/main" val="2420554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Results and discussion</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3"/>
            <a:ext cx="9784080" cy="717355"/>
          </a:xfrm>
        </p:spPr>
        <p:txBody>
          <a:bodyPr>
            <a:normAutofit/>
          </a:bodyPr>
          <a:lstStyle/>
          <a:p>
            <a:pPr algn="just"/>
            <a:r>
              <a:rPr lang="en-US" sz="2000" dirty="0">
                <a:latin typeface="Calibri" panose="020F0502020204030204" pitchFamily="34" charset="0"/>
                <a:cs typeface="Calibri" panose="020F0502020204030204" pitchFamily="34" charset="0"/>
              </a:rPr>
              <a:t>The average accuracy of the </a:t>
            </a:r>
            <a:r>
              <a:rPr lang="en-US" sz="2000" dirty="0" err="1">
                <a:latin typeface="Calibri" panose="020F0502020204030204" pitchFamily="34" charset="0"/>
                <a:cs typeface="Calibri" panose="020F0502020204030204" pitchFamily="34" charset="0"/>
              </a:rPr>
              <a:t>AlexNet</a:t>
            </a:r>
            <a:r>
              <a:rPr lang="en-US" sz="2000" dirty="0">
                <a:latin typeface="Calibri" panose="020F0502020204030204" pitchFamily="34" charset="0"/>
                <a:cs typeface="Calibri" panose="020F0502020204030204" pitchFamily="34" charset="0"/>
              </a:rPr>
              <a:t> model with hyperparameters set as follows: </a:t>
            </a:r>
            <a:r>
              <a:rPr lang="en-US" sz="2000" dirty="0" err="1">
                <a:latin typeface="Calibri" panose="020F0502020204030204" pitchFamily="34" charset="0"/>
                <a:cs typeface="Calibri" panose="020F0502020204030204" pitchFamily="34" charset="0"/>
              </a:rPr>
              <a:t>batch_size</a:t>
            </a:r>
            <a:r>
              <a:rPr lang="en-US" sz="2000" dirty="0">
                <a:latin typeface="Calibri" panose="020F0502020204030204" pitchFamily="34" charset="0"/>
                <a:cs typeface="Calibri" panose="020F0502020204030204" pitchFamily="34" charset="0"/>
              </a:rPr>
              <a:t>=32, </a:t>
            </a:r>
            <a:r>
              <a:rPr lang="en-US" sz="2000" dirty="0" err="1">
                <a:latin typeface="Calibri" panose="020F0502020204030204" pitchFamily="34" charset="0"/>
                <a:cs typeface="Calibri" panose="020F0502020204030204" pitchFamily="34" charset="0"/>
              </a:rPr>
              <a:t>lr</a:t>
            </a:r>
            <a:r>
              <a:rPr lang="en-US" sz="2000" dirty="0">
                <a:latin typeface="Calibri" panose="020F0502020204030204" pitchFamily="34" charset="0"/>
                <a:cs typeface="Calibri" panose="020F0502020204030204" pitchFamily="34" charset="0"/>
              </a:rPr>
              <a:t>=0.001, epochs=50 is:</a:t>
            </a:r>
          </a:p>
        </p:txBody>
      </p:sp>
      <p:sp>
        <p:nvSpPr>
          <p:cNvPr id="5" name="TextBox 4">
            <a:extLst>
              <a:ext uri="{FF2B5EF4-FFF2-40B4-BE49-F238E27FC236}">
                <a16:creationId xmlns:a16="http://schemas.microsoft.com/office/drawing/2014/main" id="{5668023A-73D1-946F-852D-45C3188B6307}"/>
              </a:ext>
            </a:extLst>
          </p:cNvPr>
          <p:cNvSpPr txBox="1"/>
          <p:nvPr/>
        </p:nvSpPr>
        <p:spPr>
          <a:xfrm>
            <a:off x="3237458" y="3331620"/>
            <a:ext cx="5715000"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21. </a:t>
            </a:r>
            <a:r>
              <a:rPr lang="en-US" sz="1600" i="1" dirty="0">
                <a:latin typeface="Calibri" panose="020F0502020204030204" pitchFamily="34" charset="0"/>
                <a:cs typeface="Calibri" panose="020F0502020204030204" pitchFamily="34" charset="0"/>
              </a:rPr>
              <a:t>Accuracy of the model</a:t>
            </a:r>
          </a:p>
        </p:txBody>
      </p:sp>
      <p:pic>
        <p:nvPicPr>
          <p:cNvPr id="6" name="Picture 5">
            <a:extLst>
              <a:ext uri="{FF2B5EF4-FFF2-40B4-BE49-F238E27FC236}">
                <a16:creationId xmlns:a16="http://schemas.microsoft.com/office/drawing/2014/main" id="{73120035-0D25-3250-0541-07131274D9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73118" y="3077908"/>
            <a:ext cx="4243680" cy="260149"/>
          </a:xfrm>
          <a:prstGeom prst="rect">
            <a:avLst/>
          </a:prstGeom>
          <a:noFill/>
          <a:ln>
            <a:noFill/>
          </a:ln>
        </p:spPr>
      </p:pic>
    </p:spTree>
    <p:extLst>
      <p:ext uri="{BB962C8B-B14F-4D97-AF65-F5344CB8AC3E}">
        <p14:creationId xmlns:p14="http://schemas.microsoft.com/office/powerpoint/2010/main" val="3877761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Conclusions</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3"/>
            <a:ext cx="9784080" cy="4040945"/>
          </a:xfrm>
        </p:spPr>
        <p:txBody>
          <a:bodyPr>
            <a:normAutofit/>
          </a:bodyPr>
          <a:lstStyle/>
          <a:p>
            <a:pPr algn="just"/>
            <a:r>
              <a:rPr lang="en-US" sz="2000" dirty="0">
                <a:latin typeface="Calibri" panose="020F0502020204030204" pitchFamily="34" charset="0"/>
                <a:cs typeface="Calibri" panose="020F0502020204030204" pitchFamily="34" charset="0"/>
              </a:rPr>
              <a:t>This model </a:t>
            </a:r>
            <a:r>
              <a:rPr lang="en-US" sz="2000" dirty="0" err="1">
                <a:latin typeface="Calibri" panose="020F0502020204030204" pitchFamily="34" charset="0"/>
                <a:cs typeface="Calibri" panose="020F0502020204030204" pitchFamily="34" charset="0"/>
              </a:rPr>
              <a:t>overfits</a:t>
            </a:r>
            <a:r>
              <a:rPr lang="en-US" sz="2000" dirty="0">
                <a:latin typeface="Calibri" panose="020F0502020204030204" pitchFamily="34" charset="0"/>
                <a:cs typeface="Calibri" panose="020F0502020204030204" pitchFamily="34" charset="0"/>
              </a:rPr>
              <a:t>.</a:t>
            </a:r>
          </a:p>
          <a:p>
            <a:pPr algn="just"/>
            <a:r>
              <a:rPr lang="en-US" sz="2000" dirty="0">
                <a:latin typeface="Calibri" panose="020F0502020204030204" pitchFamily="34" charset="0"/>
                <a:cs typeface="Calibri" panose="020F0502020204030204" pitchFamily="34" charset="0"/>
              </a:rPr>
              <a:t>Different options for solving </a:t>
            </a:r>
            <a:r>
              <a:rPr lang="en-US" sz="2000" dirty="0" err="1">
                <a:latin typeface="Calibri" panose="020F0502020204030204" pitchFamily="34" charset="0"/>
                <a:cs typeface="Calibri" panose="020F0502020204030204" pitchFamily="34" charset="0"/>
              </a:rPr>
              <a:t>overfits</a:t>
            </a:r>
            <a:r>
              <a:rPr lang="en-US" sz="2000" dirty="0">
                <a:latin typeface="Calibri" panose="020F0502020204030204" pitchFamily="34" charset="0"/>
                <a:cs typeface="Calibri" panose="020F0502020204030204" pitchFamily="34" charset="0"/>
              </a:rPr>
              <a:t>:</a:t>
            </a:r>
          </a:p>
          <a:p>
            <a:pPr marL="685800" lvl="1" indent="-457200" algn="just">
              <a:buFont typeface="+mj-lt"/>
              <a:buAutoNum type="arabicPeriod"/>
            </a:pPr>
            <a:r>
              <a:rPr lang="en-US" sz="1800" dirty="0">
                <a:latin typeface="Calibri" panose="020F0502020204030204" pitchFamily="34" charset="0"/>
                <a:cs typeface="Calibri" panose="020F0502020204030204" pitchFamily="34" charset="0"/>
              </a:rPr>
              <a:t>Reduce the network’s capacity by reducing the number of elements in the hidden layers.</a:t>
            </a:r>
          </a:p>
          <a:p>
            <a:pPr marL="685800" lvl="1" indent="-457200" algn="just">
              <a:buFont typeface="+mj-lt"/>
              <a:buAutoNum type="arabicPeriod"/>
            </a:pPr>
            <a:r>
              <a:rPr lang="en-US" sz="1800" dirty="0">
                <a:latin typeface="Calibri" panose="020F0502020204030204" pitchFamily="34" charset="0"/>
                <a:cs typeface="Calibri" panose="020F0502020204030204" pitchFamily="34" charset="0"/>
              </a:rPr>
              <a:t>Setting the values of </a:t>
            </a:r>
            <a:r>
              <a:rPr lang="en-US" sz="1800" dirty="0" err="1">
                <a:latin typeface="Calibri" panose="020F0502020204030204" pitchFamily="34" charset="0"/>
                <a:cs typeface="Calibri" panose="020F0502020204030204" pitchFamily="34" charset="0"/>
              </a:rPr>
              <a:t>hyperparameters</a:t>
            </a:r>
            <a:r>
              <a:rPr lang="en-US" sz="1800" dirty="0">
                <a:latin typeface="Calibri" panose="020F0502020204030204" pitchFamily="34" charset="0"/>
                <a:cs typeface="Calibri" panose="020F0502020204030204" pitchFamily="34" charset="0"/>
              </a:rPr>
              <a:t> (batch size, learning rate and epochs).</a:t>
            </a:r>
          </a:p>
          <a:p>
            <a:pPr marL="685800" lvl="1" indent="-457200" algn="just">
              <a:buFont typeface="+mj-lt"/>
              <a:buAutoNum type="arabicPeriod"/>
            </a:pPr>
            <a:r>
              <a:rPr lang="en-US" sz="1800" dirty="0">
                <a:latin typeface="Calibri" panose="020F0502020204030204" pitchFamily="34" charset="0"/>
                <a:cs typeface="Calibri" panose="020F0502020204030204" pitchFamily="34" charset="0"/>
              </a:rPr>
              <a:t>Train with more data.</a:t>
            </a:r>
          </a:p>
          <a:p>
            <a:pPr marL="685800" lvl="1" indent="-457200" algn="just">
              <a:buFont typeface="+mj-lt"/>
              <a:buAutoNum type="arabicPeriod"/>
            </a:pPr>
            <a:r>
              <a:rPr lang="en-US" sz="1800" dirty="0">
                <a:latin typeface="Calibri" panose="020F0502020204030204" pitchFamily="34" charset="0"/>
                <a:cs typeface="Calibri" panose="020F0502020204030204" pitchFamily="34" charset="0"/>
              </a:rPr>
              <a:t>Data balancing.</a:t>
            </a:r>
          </a:p>
        </p:txBody>
      </p:sp>
    </p:spTree>
    <p:extLst>
      <p:ext uri="{BB962C8B-B14F-4D97-AF65-F5344CB8AC3E}">
        <p14:creationId xmlns:p14="http://schemas.microsoft.com/office/powerpoint/2010/main" val="2881968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3960" y="903524"/>
            <a:ext cx="9784080" cy="1508760"/>
          </a:xfrm>
          <a:noFill/>
        </p:spPr>
        <p:txBody>
          <a:bodyPr>
            <a:normAutofit fontScale="90000"/>
          </a:bodyPr>
          <a:lstStyle/>
          <a:p>
            <a:pPr algn="ctr"/>
            <a:r>
              <a:rPr lang="en-US" sz="6600" cap="none" dirty="0">
                <a:solidFill>
                  <a:schemeClr val="tx1"/>
                </a:solidFill>
                <a:latin typeface="Calibri" panose="020F0502020204030204" pitchFamily="34" charset="0"/>
                <a:cs typeface="Calibri" panose="020F0502020204030204" pitchFamily="34" charset="0"/>
              </a:rPr>
              <a:t>Thank you for your attention</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3960" y="2902410"/>
            <a:ext cx="9784080" cy="2105689"/>
          </a:xfrm>
        </p:spPr>
        <p:txBody>
          <a:bodyPr/>
          <a:lstStyle/>
          <a:p>
            <a:pPr marL="0" indent="0" algn="ctr">
              <a:buNone/>
            </a:pPr>
            <a:r>
              <a:rPr lang="en-US" b="1" dirty="0">
                <a:latin typeface="Calibri" panose="020F0502020204030204" pitchFamily="34" charset="0"/>
                <a:cs typeface="Calibri" panose="020F0502020204030204" pitchFamily="34" charset="0"/>
              </a:rPr>
              <a:t>Contact information:</a:t>
            </a:r>
          </a:p>
          <a:p>
            <a:pPr marL="0" indent="0" algn="ctr">
              <a:buNone/>
            </a:pPr>
            <a:r>
              <a:rPr lang="en-US" dirty="0">
                <a:latin typeface="Calibri" panose="020F0502020204030204" pitchFamily="34" charset="0"/>
                <a:cs typeface="Calibri" panose="020F0502020204030204" pitchFamily="34" charset="0"/>
              </a:rPr>
              <a:t>Nikola </a:t>
            </a:r>
            <a:r>
              <a:rPr lang="en-US" dirty="0" err="1">
                <a:latin typeface="Calibri" panose="020F0502020204030204" pitchFamily="34" charset="0"/>
                <a:cs typeface="Calibri" panose="020F0502020204030204" pitchFamily="34" charset="0"/>
              </a:rPr>
              <a:t>Mitrevski</a:t>
            </a:r>
            <a:endParaRPr lang="en-US" dirty="0">
              <a:latin typeface="Calibri" panose="020F0502020204030204" pitchFamily="34" charset="0"/>
              <a:cs typeface="Calibri" panose="020F0502020204030204" pitchFamily="34" charset="0"/>
            </a:endParaRPr>
          </a:p>
          <a:p>
            <a:pPr marL="0" indent="0" algn="ctr">
              <a:buNone/>
            </a:pPr>
            <a:r>
              <a:rPr lang="en-US" dirty="0">
                <a:latin typeface="Calibri" panose="020F0502020204030204" pitchFamily="34" charset="0"/>
                <a:cs typeface="Calibri" panose="020F0502020204030204" pitchFamily="34" charset="0"/>
              </a:rPr>
              <a:t>Faculty of Engineering, University of Kragujevac, Kragujevac, Serbia</a:t>
            </a:r>
          </a:p>
          <a:p>
            <a:pPr marL="0" indent="0" algn="ctr">
              <a:buNone/>
            </a:pPr>
            <a:r>
              <a:rPr lang="en-US" dirty="0">
                <a:latin typeface="Calibri" panose="020F0502020204030204" pitchFamily="34" charset="0"/>
                <a:cs typeface="Calibri" panose="020F0502020204030204" pitchFamily="34" charset="0"/>
              </a:rPr>
              <a:t>email: </a:t>
            </a:r>
            <a:r>
              <a:rPr lang="en-US"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nikola.mitrevski1998@gmail.com</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2359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3"/>
            <a:ext cx="9784080" cy="1733071"/>
          </a:xfrm>
        </p:spPr>
        <p:txBody>
          <a:bodyPr>
            <a:normAutofit/>
          </a:bodyPr>
          <a:lstStyle/>
          <a:p>
            <a:pPr algn="just"/>
            <a:r>
              <a:rPr lang="en-US" sz="2000" dirty="0">
                <a:latin typeface="Calibri" panose="020F0502020204030204" pitchFamily="34" charset="0"/>
                <a:cs typeface="Calibri" panose="020F0502020204030204" pitchFamily="34" charset="0"/>
              </a:rPr>
              <a:t>In 2012, the </a:t>
            </a:r>
            <a:r>
              <a:rPr lang="en-US" sz="2000" dirty="0" err="1">
                <a:latin typeface="Calibri" panose="020F0502020204030204" pitchFamily="34" charset="0"/>
                <a:cs typeface="Calibri" panose="020F0502020204030204" pitchFamily="34" charset="0"/>
              </a:rPr>
              <a:t>AlexNet</a:t>
            </a:r>
            <a:r>
              <a:rPr lang="en-US" sz="2000" dirty="0">
                <a:latin typeface="Calibri" panose="020F0502020204030204" pitchFamily="34" charset="0"/>
                <a:cs typeface="Calibri" panose="020F0502020204030204" pitchFamily="34" charset="0"/>
              </a:rPr>
              <a:t> architecture (Figure 2) won the challenge of classifying a large number of images, with a classification accuracy of 84.7%. The </a:t>
            </a:r>
            <a:r>
              <a:rPr lang="en-US" sz="2000" dirty="0" err="1">
                <a:latin typeface="Calibri" panose="020F0502020204030204" pitchFamily="34" charset="0"/>
                <a:cs typeface="Calibri" panose="020F0502020204030204" pitchFamily="34" charset="0"/>
              </a:rPr>
              <a:t>Imagenet</a:t>
            </a:r>
            <a:r>
              <a:rPr lang="en-US" sz="2000" dirty="0">
                <a:latin typeface="Calibri" panose="020F0502020204030204" pitchFamily="34" charset="0"/>
                <a:cs typeface="Calibri" panose="020F0502020204030204" pitchFamily="34" charset="0"/>
              </a:rPr>
              <a:t> dataset was used (about 14 million images in a thousand classes).</a:t>
            </a:r>
          </a:p>
          <a:p>
            <a:pPr algn="just"/>
            <a:r>
              <a:rPr lang="en-US" sz="2000" dirty="0">
                <a:latin typeface="Calibri" panose="020F0502020204030204" pitchFamily="34" charset="0"/>
                <a:cs typeface="Calibri" panose="020F0502020204030204" pitchFamily="34" charset="0"/>
              </a:rPr>
              <a:t>It was proposed in 2012 in a research paper called "</a:t>
            </a:r>
            <a:r>
              <a:rPr lang="en-US" sz="2000" dirty="0" err="1">
                <a:latin typeface="Calibri" panose="020F0502020204030204" pitchFamily="34" charset="0"/>
                <a:cs typeface="Calibri" panose="020F0502020204030204" pitchFamily="34" charset="0"/>
              </a:rPr>
              <a:t>Imagenet</a:t>
            </a:r>
            <a:r>
              <a:rPr lang="en-US" sz="2000" dirty="0">
                <a:latin typeface="Calibri" panose="020F0502020204030204" pitchFamily="34" charset="0"/>
                <a:cs typeface="Calibri" panose="020F0502020204030204" pitchFamily="34" charset="0"/>
              </a:rPr>
              <a:t> Classification with Deep Convolution Neural Network“ by Alex </a:t>
            </a:r>
            <a:r>
              <a:rPr lang="en-US" sz="2000" dirty="0" err="1">
                <a:latin typeface="Calibri" panose="020F0502020204030204" pitchFamily="34" charset="0"/>
                <a:cs typeface="Calibri" panose="020F0502020204030204" pitchFamily="34" charset="0"/>
              </a:rPr>
              <a:t>Krizhevsky</a:t>
            </a:r>
            <a:r>
              <a:rPr lang="en-US" sz="2000" dirty="0">
                <a:latin typeface="Calibri" panose="020F0502020204030204" pitchFamily="34" charset="0"/>
                <a:cs typeface="Calibri" panose="020F0502020204030204" pitchFamily="34" charset="0"/>
              </a:rPr>
              <a:t> and his colleagues.</a:t>
            </a:r>
          </a:p>
          <a:p>
            <a:pPr algn="just"/>
            <a:endParaRPr lang="en-US" sz="2000" dirty="0">
              <a:latin typeface="Calibri" panose="020F0502020204030204" pitchFamily="34" charset="0"/>
              <a:cs typeface="Calibri" panose="020F0502020204030204" pitchFamily="34" charset="0"/>
            </a:endParaRPr>
          </a:p>
        </p:txBody>
      </p:sp>
      <p:pic>
        <p:nvPicPr>
          <p:cNvPr id="4" name="Picture 2" descr="deep learning alexnet cheap buy online">
            <a:extLst>
              <a:ext uri="{FF2B5EF4-FFF2-40B4-BE49-F238E27FC236}">
                <a16:creationId xmlns:a16="http://schemas.microsoft.com/office/drawing/2014/main" id="{71B12B6D-3D1A-EB77-5E2A-48ECED851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610" y="4139111"/>
            <a:ext cx="6016697" cy="21074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82E6710-D8F9-6621-D7CA-289BFC86E4AD}"/>
              </a:ext>
            </a:extLst>
          </p:cNvPr>
          <p:cNvSpPr txBox="1"/>
          <p:nvPr/>
        </p:nvSpPr>
        <p:spPr>
          <a:xfrm>
            <a:off x="4281341" y="6246522"/>
            <a:ext cx="3627234"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2. </a:t>
            </a:r>
            <a:r>
              <a:rPr lang="en-US" sz="1600" i="1" dirty="0" err="1">
                <a:latin typeface="Calibri" panose="020F0502020204030204" pitchFamily="34" charset="0"/>
                <a:cs typeface="Calibri" panose="020F0502020204030204" pitchFamily="34" charset="0"/>
              </a:rPr>
              <a:t>AlexNet</a:t>
            </a:r>
            <a:r>
              <a:rPr lang="en-US" sz="1600" i="1" dirty="0">
                <a:latin typeface="Calibri" panose="020F0502020204030204" pitchFamily="34" charset="0"/>
                <a:cs typeface="Calibri" panose="020F0502020204030204" pitchFamily="34" charset="0"/>
              </a:rPr>
              <a:t> architecture</a:t>
            </a:r>
          </a:p>
        </p:txBody>
      </p:sp>
    </p:spTree>
    <p:extLst>
      <p:ext uri="{BB962C8B-B14F-4D97-AF65-F5344CB8AC3E}">
        <p14:creationId xmlns:p14="http://schemas.microsoft.com/office/powerpoint/2010/main" val="9452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3"/>
            <a:ext cx="9784080" cy="4206240"/>
          </a:xfrm>
        </p:spPr>
        <p:txBody>
          <a:bodyPr>
            <a:normAutofit/>
          </a:bodyPr>
          <a:lstStyle/>
          <a:p>
            <a:pPr algn="just"/>
            <a:r>
              <a:rPr lang="en-US" sz="2000" dirty="0">
                <a:latin typeface="Calibri" panose="020F0502020204030204" pitchFamily="34" charset="0"/>
                <a:cs typeface="Calibri" panose="020F0502020204030204" pitchFamily="34" charset="0"/>
              </a:rPr>
              <a:t>Alex </a:t>
            </a:r>
            <a:r>
              <a:rPr lang="en-US" sz="2000" dirty="0" err="1">
                <a:latin typeface="Calibri" panose="020F0502020204030204" pitchFamily="34" charset="0"/>
                <a:cs typeface="Calibri" panose="020F0502020204030204" pitchFamily="34" charset="0"/>
              </a:rPr>
              <a:t>Krizhevsky</a:t>
            </a:r>
            <a:r>
              <a:rPr lang="en-US" sz="2000" dirty="0">
                <a:latin typeface="Calibri" panose="020F0502020204030204" pitchFamily="34" charset="0"/>
                <a:cs typeface="Calibri" panose="020F0502020204030204" pitchFamily="34" charset="0"/>
              </a:rPr>
              <a:t> and his colleagues found out that using the </a:t>
            </a:r>
            <a:r>
              <a:rPr lang="en-US" sz="2000" dirty="0" err="1">
                <a:latin typeface="Calibri" panose="020F0502020204030204" pitchFamily="34" charset="0"/>
                <a:cs typeface="Calibri" panose="020F0502020204030204" pitchFamily="34" charset="0"/>
              </a:rPr>
              <a:t>ReLU</a:t>
            </a:r>
            <a:r>
              <a:rPr lang="en-US" sz="2000" dirty="0">
                <a:latin typeface="Calibri" panose="020F0502020204030204" pitchFamily="34" charset="0"/>
                <a:cs typeface="Calibri" panose="020F0502020204030204" pitchFamily="34" charset="0"/>
              </a:rPr>
              <a:t> as an activation function (Figure 3) accelerated the speed of the training process by almost six times. They also used the dropout layers, that prevented their model from overfitting.</a:t>
            </a:r>
          </a:p>
        </p:txBody>
      </p:sp>
      <p:pic>
        <p:nvPicPr>
          <p:cNvPr id="4" name="Picture 3" descr="ReLU activation function | Download Scientific Diagram">
            <a:extLst>
              <a:ext uri="{FF2B5EF4-FFF2-40B4-BE49-F238E27FC236}">
                <a16:creationId xmlns:a16="http://schemas.microsoft.com/office/drawing/2014/main" id="{B8A076D0-DA75-1D2F-59B8-CED571AFC5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8926" y="3429000"/>
            <a:ext cx="2552065" cy="2222500"/>
          </a:xfrm>
          <a:prstGeom prst="rect">
            <a:avLst/>
          </a:prstGeom>
          <a:noFill/>
          <a:ln>
            <a:noFill/>
          </a:ln>
        </p:spPr>
      </p:pic>
      <p:sp>
        <p:nvSpPr>
          <p:cNvPr id="5" name="TextBox 4">
            <a:extLst>
              <a:ext uri="{FF2B5EF4-FFF2-40B4-BE49-F238E27FC236}">
                <a16:creationId xmlns:a16="http://schemas.microsoft.com/office/drawing/2014/main" id="{30BB135C-AC95-2BD2-0C32-30C77E754289}"/>
              </a:ext>
            </a:extLst>
          </p:cNvPr>
          <p:cNvSpPr txBox="1"/>
          <p:nvPr/>
        </p:nvSpPr>
        <p:spPr>
          <a:xfrm>
            <a:off x="4281341" y="5651500"/>
            <a:ext cx="3627234"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3. </a:t>
            </a:r>
            <a:r>
              <a:rPr lang="en-US" sz="1600" b="1" i="1" dirty="0" err="1">
                <a:latin typeface="Calibri" panose="020F0502020204030204" pitchFamily="34" charset="0"/>
                <a:cs typeface="Calibri" panose="020F0502020204030204" pitchFamily="34" charset="0"/>
              </a:rPr>
              <a:t>R</a:t>
            </a:r>
            <a:r>
              <a:rPr lang="en-US" sz="1600" i="1" dirty="0" err="1">
                <a:latin typeface="Calibri" panose="020F0502020204030204" pitchFamily="34" charset="0"/>
                <a:cs typeface="Calibri" panose="020F0502020204030204" pitchFamily="34" charset="0"/>
              </a:rPr>
              <a:t>eLU</a:t>
            </a:r>
            <a:r>
              <a:rPr lang="en-US" sz="1600" i="1" dirty="0">
                <a:latin typeface="Calibri" panose="020F0502020204030204" pitchFamily="34" charset="0"/>
                <a:cs typeface="Calibri" panose="020F0502020204030204" pitchFamily="34" charset="0"/>
              </a:rPr>
              <a:t> activation function</a:t>
            </a:r>
          </a:p>
        </p:txBody>
      </p:sp>
    </p:spTree>
    <p:extLst>
      <p:ext uri="{BB962C8B-B14F-4D97-AF65-F5344CB8AC3E}">
        <p14:creationId xmlns:p14="http://schemas.microsoft.com/office/powerpoint/2010/main" val="114667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The CIFAR-10 dataset</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3"/>
            <a:ext cx="9784080" cy="4206240"/>
          </a:xfrm>
        </p:spPr>
        <p:txBody>
          <a:bodyPr>
            <a:normAutofit/>
          </a:bodyPr>
          <a:lstStyle/>
          <a:p>
            <a:pPr algn="just"/>
            <a:r>
              <a:rPr lang="en-US" sz="2000" dirty="0">
                <a:latin typeface="Calibri" panose="020F0502020204030204" pitchFamily="34" charset="0"/>
                <a:cs typeface="Calibri" panose="020F0502020204030204" pitchFamily="34" charset="0"/>
              </a:rPr>
              <a:t>The CIFAR-10 dataset (Figure 4) consists of 60000 images. Each image in this dataset is represented by a size of 32x32 pixels (width x height) and a channel depth of size 3.</a:t>
            </a:r>
          </a:p>
          <a:p>
            <a:pPr algn="just"/>
            <a:endParaRPr lang="en-US" sz="2000" dirty="0">
              <a:latin typeface="Calibri" panose="020F0502020204030204" pitchFamily="34" charset="0"/>
              <a:cs typeface="Calibri" panose="020F0502020204030204" pitchFamily="34" charset="0"/>
            </a:endParaRPr>
          </a:p>
        </p:txBody>
      </p:sp>
      <p:pic>
        <p:nvPicPr>
          <p:cNvPr id="2050" name="Picture 2" descr="CIFAR-10 Dataset | Papers With Code">
            <a:extLst>
              <a:ext uri="{FF2B5EF4-FFF2-40B4-BE49-F238E27FC236}">
                <a16:creationId xmlns:a16="http://schemas.microsoft.com/office/drawing/2014/main" id="{140C738B-16F6-EE60-1ADF-25CAAD8FF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156" y="3101953"/>
            <a:ext cx="3543606" cy="27357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FD96959-274E-3225-5B05-209917B48985}"/>
              </a:ext>
            </a:extLst>
          </p:cNvPr>
          <p:cNvSpPr txBox="1"/>
          <p:nvPr/>
        </p:nvSpPr>
        <p:spPr>
          <a:xfrm>
            <a:off x="4281342" y="5837690"/>
            <a:ext cx="3627234"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4. </a:t>
            </a:r>
            <a:r>
              <a:rPr lang="en-US" sz="1600" i="1" dirty="0">
                <a:latin typeface="Calibri" panose="020F0502020204030204" pitchFamily="34" charset="0"/>
                <a:cs typeface="Calibri" panose="020F0502020204030204" pitchFamily="34" charset="0"/>
              </a:rPr>
              <a:t>The CIFAR-10 dataset</a:t>
            </a:r>
          </a:p>
        </p:txBody>
      </p:sp>
    </p:spTree>
    <p:extLst>
      <p:ext uri="{BB962C8B-B14F-4D97-AF65-F5344CB8AC3E}">
        <p14:creationId xmlns:p14="http://schemas.microsoft.com/office/powerpoint/2010/main" val="113101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Loading the CIFAR-10 dataset</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4"/>
            <a:ext cx="9375986" cy="365760"/>
          </a:xfrm>
        </p:spPr>
        <p:txBody>
          <a:bodyPr>
            <a:normAutofit/>
          </a:bodyPr>
          <a:lstStyle/>
          <a:p>
            <a:pPr algn="just"/>
            <a:r>
              <a:rPr lang="en-US" sz="2000" dirty="0">
                <a:latin typeface="Calibri" panose="020F0502020204030204" pitchFamily="34" charset="0"/>
                <a:cs typeface="Calibri" panose="020F0502020204030204" pitchFamily="34" charset="0"/>
              </a:rPr>
              <a:t>Loading the CIFAR-10 dataset:</a:t>
            </a:r>
            <a:endParaRPr lang="en-US" sz="18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A39A2406-76BB-0819-3CDA-56A12CA365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5770" y="5974641"/>
            <a:ext cx="1898370" cy="443973"/>
          </a:xfrm>
          <a:prstGeom prst="rect">
            <a:avLst/>
          </a:prstGeom>
          <a:noFill/>
          <a:ln>
            <a:noFill/>
          </a:ln>
        </p:spPr>
      </p:pic>
      <p:sp>
        <p:nvSpPr>
          <p:cNvPr id="13" name="TextBox 12">
            <a:extLst>
              <a:ext uri="{FF2B5EF4-FFF2-40B4-BE49-F238E27FC236}">
                <a16:creationId xmlns:a16="http://schemas.microsoft.com/office/drawing/2014/main" id="{55C09AE3-206F-E057-692B-ADB5F455CCD6}"/>
              </a:ext>
            </a:extLst>
          </p:cNvPr>
          <p:cNvSpPr txBox="1"/>
          <p:nvPr/>
        </p:nvSpPr>
        <p:spPr>
          <a:xfrm>
            <a:off x="3769072" y="6432682"/>
            <a:ext cx="4243680"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7. </a:t>
            </a:r>
            <a:r>
              <a:rPr lang="en-US" sz="1600" i="1" dirty="0">
                <a:latin typeface="Calibri" panose="020F0502020204030204" pitchFamily="34" charset="0"/>
                <a:cs typeface="Calibri" panose="020F0502020204030204" pitchFamily="34" charset="0"/>
              </a:rPr>
              <a:t>Size of training and test datasets</a:t>
            </a:r>
          </a:p>
        </p:txBody>
      </p:sp>
      <p:pic>
        <p:nvPicPr>
          <p:cNvPr id="7" name="Picture 6">
            <a:extLst>
              <a:ext uri="{FF2B5EF4-FFF2-40B4-BE49-F238E27FC236}">
                <a16:creationId xmlns:a16="http://schemas.microsoft.com/office/drawing/2014/main" id="{1730ECB1-506B-595C-6F73-789328A9B5F7}"/>
              </a:ext>
            </a:extLst>
          </p:cNvPr>
          <p:cNvPicPr>
            <a:picLocks noChangeAspect="1"/>
          </p:cNvPicPr>
          <p:nvPr/>
        </p:nvPicPr>
        <p:blipFill>
          <a:blip r:embed="rId3"/>
          <a:stretch>
            <a:fillRect/>
          </a:stretch>
        </p:blipFill>
        <p:spPr>
          <a:xfrm>
            <a:off x="1406963" y="2840023"/>
            <a:ext cx="9375987" cy="243366"/>
          </a:xfrm>
          <a:prstGeom prst="rect">
            <a:avLst/>
          </a:prstGeom>
        </p:spPr>
      </p:pic>
      <p:sp>
        <p:nvSpPr>
          <p:cNvPr id="10" name="Content Placeholder 2">
            <a:extLst>
              <a:ext uri="{FF2B5EF4-FFF2-40B4-BE49-F238E27FC236}">
                <a16:creationId xmlns:a16="http://schemas.microsoft.com/office/drawing/2014/main" id="{76375214-F77C-81C9-561B-B957AE384E1F}"/>
              </a:ext>
            </a:extLst>
          </p:cNvPr>
          <p:cNvSpPr txBox="1">
            <a:spLocks/>
          </p:cNvSpPr>
          <p:nvPr/>
        </p:nvSpPr>
        <p:spPr>
          <a:xfrm>
            <a:off x="1202919" y="3594370"/>
            <a:ext cx="9784080" cy="65548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gn="just"/>
            <a:r>
              <a:rPr lang="en-US" sz="2000" dirty="0">
                <a:latin typeface="Calibri" panose="020F0502020204030204" pitchFamily="34" charset="0"/>
                <a:cs typeface="Calibri" panose="020F0502020204030204" pitchFamily="34" charset="0"/>
              </a:rPr>
              <a:t>After loading the training and test datasets, it is necessary to perform a suitable transformation of the data so that it can be used with TensorFlow:</a:t>
            </a:r>
          </a:p>
          <a:p>
            <a:pPr algn="just"/>
            <a:endParaRPr lang="en-US" sz="20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2D374951-4C4B-170F-60DB-168F11B3D927}"/>
              </a:ext>
            </a:extLst>
          </p:cNvPr>
          <p:cNvSpPr txBox="1"/>
          <p:nvPr/>
        </p:nvSpPr>
        <p:spPr>
          <a:xfrm>
            <a:off x="3973118" y="3090784"/>
            <a:ext cx="4243680"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5. </a:t>
            </a:r>
            <a:r>
              <a:rPr lang="en-US" sz="1600" i="1" dirty="0">
                <a:latin typeface="Calibri" panose="020F0502020204030204" pitchFamily="34" charset="0"/>
                <a:cs typeface="Calibri" panose="020F0502020204030204" pitchFamily="34" charset="0"/>
              </a:rPr>
              <a:t>Loading dataset</a:t>
            </a:r>
          </a:p>
        </p:txBody>
      </p:sp>
      <p:pic>
        <p:nvPicPr>
          <p:cNvPr id="9" name="Picture 8">
            <a:extLst>
              <a:ext uri="{FF2B5EF4-FFF2-40B4-BE49-F238E27FC236}">
                <a16:creationId xmlns:a16="http://schemas.microsoft.com/office/drawing/2014/main" id="{8288EBFB-90CB-800D-367B-6BA50AB9AA67}"/>
              </a:ext>
            </a:extLst>
          </p:cNvPr>
          <p:cNvPicPr>
            <a:picLocks noChangeAspect="1"/>
          </p:cNvPicPr>
          <p:nvPr/>
        </p:nvPicPr>
        <p:blipFill>
          <a:blip r:embed="rId4"/>
          <a:stretch>
            <a:fillRect/>
          </a:stretch>
        </p:blipFill>
        <p:spPr>
          <a:xfrm>
            <a:off x="2402284" y="4410635"/>
            <a:ext cx="7385343" cy="456953"/>
          </a:xfrm>
          <a:prstGeom prst="rect">
            <a:avLst/>
          </a:prstGeom>
        </p:spPr>
      </p:pic>
      <p:sp>
        <p:nvSpPr>
          <p:cNvPr id="14" name="Content Placeholder 2">
            <a:extLst>
              <a:ext uri="{FF2B5EF4-FFF2-40B4-BE49-F238E27FC236}">
                <a16:creationId xmlns:a16="http://schemas.microsoft.com/office/drawing/2014/main" id="{2807FB7A-6D0D-8AB1-CA77-E2C1D20DD809}"/>
              </a:ext>
            </a:extLst>
          </p:cNvPr>
          <p:cNvSpPr txBox="1">
            <a:spLocks/>
          </p:cNvSpPr>
          <p:nvPr/>
        </p:nvSpPr>
        <p:spPr>
          <a:xfrm>
            <a:off x="1248766" y="5369701"/>
            <a:ext cx="10121573" cy="39159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gn="just"/>
            <a:r>
              <a:rPr lang="en-US" sz="2000" dirty="0">
                <a:latin typeface="Calibri" panose="020F0502020204030204" pitchFamily="34" charset="0"/>
                <a:cs typeface="Calibri" panose="020F0502020204030204" pitchFamily="34" charset="0"/>
              </a:rPr>
              <a:t>The total number of elements in the training and test dataset after loading the data is:</a:t>
            </a:r>
          </a:p>
          <a:p>
            <a:pPr algn="just"/>
            <a:endParaRPr lang="en-US" sz="20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BDA05944-3A67-B056-8006-4C6236F09B26}"/>
              </a:ext>
            </a:extLst>
          </p:cNvPr>
          <p:cNvSpPr txBox="1"/>
          <p:nvPr/>
        </p:nvSpPr>
        <p:spPr>
          <a:xfrm>
            <a:off x="3973115" y="4887371"/>
            <a:ext cx="4243680"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6. </a:t>
            </a:r>
            <a:r>
              <a:rPr lang="en-US" sz="1600" i="1" dirty="0" err="1">
                <a:latin typeface="Calibri" panose="020F0502020204030204" pitchFamily="34" charset="0"/>
                <a:cs typeface="Calibri" panose="020F0502020204030204" pitchFamily="34" charset="0"/>
              </a:rPr>
              <a:t>Tranformation</a:t>
            </a:r>
            <a:r>
              <a:rPr lang="en-US" sz="1600" i="1" dirty="0">
                <a:latin typeface="Calibri" panose="020F0502020204030204" pitchFamily="34" charset="0"/>
                <a:cs typeface="Calibri" panose="020F0502020204030204" pitchFamily="34" charset="0"/>
              </a:rPr>
              <a:t> of datasets</a:t>
            </a:r>
          </a:p>
        </p:txBody>
      </p:sp>
    </p:spTree>
    <p:extLst>
      <p:ext uri="{BB962C8B-B14F-4D97-AF65-F5344CB8AC3E}">
        <p14:creationId xmlns:p14="http://schemas.microsoft.com/office/powerpoint/2010/main" val="122664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Preprocessing, shuffling and batching of datasets</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4"/>
            <a:ext cx="9784080" cy="647114"/>
          </a:xfrm>
        </p:spPr>
        <p:txBody>
          <a:bodyPr>
            <a:normAutofit/>
          </a:bodyPr>
          <a:lstStyle/>
          <a:p>
            <a:pPr algn="just"/>
            <a:r>
              <a:rPr lang="en-US" sz="2000" dirty="0">
                <a:latin typeface="Calibri" panose="020F0502020204030204" pitchFamily="34" charset="0"/>
                <a:cs typeface="Calibri" panose="020F0502020204030204" pitchFamily="34" charset="0"/>
              </a:rPr>
              <a:t>The following operations are used after transforming the training and test datasets:</a:t>
            </a:r>
          </a:p>
        </p:txBody>
      </p:sp>
      <p:pic>
        <p:nvPicPr>
          <p:cNvPr id="4" name="Picture 3">
            <a:extLst>
              <a:ext uri="{FF2B5EF4-FFF2-40B4-BE49-F238E27FC236}">
                <a16:creationId xmlns:a16="http://schemas.microsoft.com/office/drawing/2014/main" id="{B122C415-84FA-6873-F504-2460B88B3852}"/>
              </a:ext>
            </a:extLst>
          </p:cNvPr>
          <p:cNvPicPr>
            <a:picLocks noChangeAspect="1"/>
          </p:cNvPicPr>
          <p:nvPr/>
        </p:nvPicPr>
        <p:blipFill>
          <a:blip r:embed="rId2"/>
          <a:stretch>
            <a:fillRect/>
          </a:stretch>
        </p:blipFill>
        <p:spPr>
          <a:xfrm>
            <a:off x="3184764" y="2829509"/>
            <a:ext cx="5820387" cy="2210439"/>
          </a:xfrm>
          <a:prstGeom prst="rect">
            <a:avLst/>
          </a:prstGeom>
        </p:spPr>
      </p:pic>
      <p:sp>
        <p:nvSpPr>
          <p:cNvPr id="6" name="TextBox 5">
            <a:extLst>
              <a:ext uri="{FF2B5EF4-FFF2-40B4-BE49-F238E27FC236}">
                <a16:creationId xmlns:a16="http://schemas.microsoft.com/office/drawing/2014/main" id="{6872BE76-7079-4286-B375-488A312140F6}"/>
              </a:ext>
            </a:extLst>
          </p:cNvPr>
          <p:cNvSpPr txBox="1"/>
          <p:nvPr/>
        </p:nvSpPr>
        <p:spPr>
          <a:xfrm>
            <a:off x="3578940" y="5039948"/>
            <a:ext cx="5032034"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8. </a:t>
            </a:r>
            <a:r>
              <a:rPr lang="en-US" sz="1600" i="1" dirty="0">
                <a:latin typeface="Calibri" panose="020F0502020204030204" pitchFamily="34" charset="0"/>
                <a:cs typeface="Calibri" panose="020F0502020204030204" pitchFamily="34" charset="0"/>
              </a:rPr>
              <a:t>Preprocessing, shuffling and batching of datasets</a:t>
            </a:r>
          </a:p>
        </p:txBody>
      </p:sp>
    </p:spTree>
    <p:extLst>
      <p:ext uri="{BB962C8B-B14F-4D97-AF65-F5344CB8AC3E}">
        <p14:creationId xmlns:p14="http://schemas.microsoft.com/office/powerpoint/2010/main" val="192996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Preprocessing, shuffling and batching of datasets</a:t>
            </a:r>
          </a:p>
        </p:txBody>
      </p:sp>
      <p:sp>
        <p:nvSpPr>
          <p:cNvPr id="3" name="Content Placeholder 2">
            <a:extLst>
              <a:ext uri="{FF2B5EF4-FFF2-40B4-BE49-F238E27FC236}">
                <a16:creationId xmlns:a16="http://schemas.microsoft.com/office/drawing/2014/main" id="{53C569E9-78FF-4101-A1CF-3DEB4F065B30}"/>
              </a:ext>
            </a:extLst>
          </p:cNvPr>
          <p:cNvSpPr>
            <a:spLocks noGrp="1"/>
          </p:cNvSpPr>
          <p:nvPr>
            <p:ph idx="1"/>
          </p:nvPr>
        </p:nvSpPr>
        <p:spPr>
          <a:xfrm>
            <a:off x="1202919" y="2236762"/>
            <a:ext cx="9784080" cy="4079631"/>
          </a:xfrm>
        </p:spPr>
        <p:txBody>
          <a:bodyPr>
            <a:normAutofit/>
          </a:bodyPr>
          <a:lstStyle/>
          <a:p>
            <a:pPr algn="just"/>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batch_size</a:t>
            </a:r>
            <a:r>
              <a:rPr lang="en-US" sz="2000" dirty="0">
                <a:latin typeface="Calibri" panose="020F0502020204030204" pitchFamily="34" charset="0"/>
                <a:cs typeface="Calibri" panose="020F0502020204030204" pitchFamily="34" charset="0"/>
              </a:rPr>
              <a:t> parameter is a hyperparameter used to group data. This hyperparameter is equal to the number of inputs that are passed through the network before back propagation is done. The value of this hyperparameter ranges from 1 to the size of the training/test dataset. The lower the value of this hyperparameter, the longer the training time, but the higher the accuracy.</a:t>
            </a:r>
          </a:p>
          <a:p>
            <a:pPr algn="just"/>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process_image</a:t>
            </a:r>
            <a:r>
              <a:rPr lang="en-US" sz="2000" dirty="0">
                <a:latin typeface="Calibri" panose="020F0502020204030204" pitchFamily="34" charset="0"/>
                <a:cs typeface="Calibri" panose="020F0502020204030204" pitchFamily="34" charset="0"/>
              </a:rPr>
              <a:t> method is used to standardize and resize images.</a:t>
            </a:r>
          </a:p>
        </p:txBody>
      </p:sp>
    </p:spTree>
    <p:extLst>
      <p:ext uri="{BB962C8B-B14F-4D97-AF65-F5344CB8AC3E}">
        <p14:creationId xmlns:p14="http://schemas.microsoft.com/office/powerpoint/2010/main" val="73419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34F1-5398-4A8E-9EC7-87DB4812A8DA}"/>
              </a:ext>
            </a:extLst>
          </p:cNvPr>
          <p:cNvSpPr>
            <a:spLocks noGrp="1"/>
          </p:cNvSpPr>
          <p:nvPr>
            <p:ph type="title"/>
          </p:nvPr>
        </p:nvSpPr>
        <p:spPr>
          <a:xfrm>
            <a:off x="1202919" y="256041"/>
            <a:ext cx="9784080" cy="1508760"/>
          </a:xfrm>
        </p:spPr>
        <p:txBody>
          <a:bodyPr/>
          <a:lstStyle/>
          <a:p>
            <a:pPr algn="ctr"/>
            <a:r>
              <a:rPr lang="en-US" cap="none" dirty="0">
                <a:solidFill>
                  <a:schemeClr val="bg1"/>
                </a:solidFill>
                <a:latin typeface="Calibri" panose="020F0502020204030204" pitchFamily="34" charset="0"/>
                <a:cs typeface="Calibri" panose="020F0502020204030204" pitchFamily="34" charset="0"/>
              </a:rPr>
              <a:t>Implementation of the </a:t>
            </a:r>
            <a:r>
              <a:rPr lang="en-US" cap="none" dirty="0" err="1">
                <a:solidFill>
                  <a:schemeClr val="bg1"/>
                </a:solidFill>
                <a:latin typeface="Calibri" panose="020F0502020204030204" pitchFamily="34" charset="0"/>
                <a:cs typeface="Calibri" panose="020F0502020204030204" pitchFamily="34" charset="0"/>
              </a:rPr>
              <a:t>AlexNet</a:t>
            </a:r>
            <a:r>
              <a:rPr lang="en-US" cap="none" dirty="0">
                <a:solidFill>
                  <a:schemeClr val="bg1"/>
                </a:solidFill>
                <a:latin typeface="Calibri" panose="020F0502020204030204" pitchFamily="34" charset="0"/>
                <a:cs typeface="Calibri" panose="020F0502020204030204" pitchFamily="34" charset="0"/>
              </a:rPr>
              <a:t> model</a:t>
            </a:r>
          </a:p>
        </p:txBody>
      </p:sp>
      <p:pic>
        <p:nvPicPr>
          <p:cNvPr id="6" name="Picture 5">
            <a:extLst>
              <a:ext uri="{FF2B5EF4-FFF2-40B4-BE49-F238E27FC236}">
                <a16:creationId xmlns:a16="http://schemas.microsoft.com/office/drawing/2014/main" id="{29971A8C-C704-29A9-9711-1998910BB1CE}"/>
              </a:ext>
            </a:extLst>
          </p:cNvPr>
          <p:cNvPicPr>
            <a:picLocks noChangeAspect="1"/>
          </p:cNvPicPr>
          <p:nvPr/>
        </p:nvPicPr>
        <p:blipFill>
          <a:blip r:embed="rId2"/>
          <a:stretch>
            <a:fillRect/>
          </a:stretch>
        </p:blipFill>
        <p:spPr>
          <a:xfrm>
            <a:off x="1202919" y="2433714"/>
            <a:ext cx="9775198" cy="3510733"/>
          </a:xfrm>
          <a:prstGeom prst="rect">
            <a:avLst/>
          </a:prstGeom>
        </p:spPr>
      </p:pic>
      <p:sp>
        <p:nvSpPr>
          <p:cNvPr id="10" name="TextBox 9">
            <a:extLst>
              <a:ext uri="{FF2B5EF4-FFF2-40B4-BE49-F238E27FC236}">
                <a16:creationId xmlns:a16="http://schemas.microsoft.com/office/drawing/2014/main" id="{3C49A517-5396-CAFD-575B-F6A571A18EBB}"/>
              </a:ext>
            </a:extLst>
          </p:cNvPr>
          <p:cNvSpPr txBox="1"/>
          <p:nvPr/>
        </p:nvSpPr>
        <p:spPr>
          <a:xfrm>
            <a:off x="3649016" y="5944447"/>
            <a:ext cx="4893968" cy="338554"/>
          </a:xfrm>
          <a:prstGeom prst="rect">
            <a:avLst/>
          </a:prstGeom>
          <a:noFill/>
        </p:spPr>
        <p:txBody>
          <a:bodyPr wrap="square" rtlCol="0">
            <a:spAutoFit/>
          </a:bodyPr>
          <a:lstStyle/>
          <a:p>
            <a:pPr algn="ctr"/>
            <a:r>
              <a:rPr lang="en-US" sz="1600" b="1" i="1" dirty="0">
                <a:latin typeface="Calibri" panose="020F0502020204030204" pitchFamily="34" charset="0"/>
                <a:cs typeface="Calibri" panose="020F0502020204030204" pitchFamily="34" charset="0"/>
              </a:rPr>
              <a:t>Figure 9. </a:t>
            </a:r>
            <a:r>
              <a:rPr lang="en-US" sz="1600" i="1" dirty="0">
                <a:latin typeface="Calibri" panose="020F0502020204030204" pitchFamily="34" charset="0"/>
                <a:cs typeface="Calibri" panose="020F0502020204030204" pitchFamily="34" charset="0"/>
              </a:rPr>
              <a:t>Implementation of the model</a:t>
            </a:r>
          </a:p>
        </p:txBody>
      </p:sp>
    </p:spTree>
    <p:extLst>
      <p:ext uri="{BB962C8B-B14F-4D97-AF65-F5344CB8AC3E}">
        <p14:creationId xmlns:p14="http://schemas.microsoft.com/office/powerpoint/2010/main" val="3336122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1608</TotalTime>
  <Words>1455</Words>
  <Application>Microsoft Office PowerPoint</Application>
  <PresentationFormat>Widescreen</PresentationFormat>
  <Paragraphs>88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Corbel</vt:lpstr>
      <vt:lpstr>Wingdings</vt:lpstr>
      <vt:lpstr>Banded</vt:lpstr>
      <vt:lpstr>Convolutional Neural Network AleXNet implementation on the CIFAR-10 dataset</vt:lpstr>
      <vt:lpstr>Introduction</vt:lpstr>
      <vt:lpstr>Introduction</vt:lpstr>
      <vt:lpstr>Introduction</vt:lpstr>
      <vt:lpstr>The CIFAR-10 dataset</vt:lpstr>
      <vt:lpstr>Loading the CIFAR-10 dataset</vt:lpstr>
      <vt:lpstr>Preprocessing, shuffling and batching of datasets</vt:lpstr>
      <vt:lpstr>Preprocessing, shuffling and batching of datasets</vt:lpstr>
      <vt:lpstr>Implementation of the AlexNet model</vt:lpstr>
      <vt:lpstr>Implementation of the AlexNet model</vt:lpstr>
      <vt:lpstr>Implementation of the AlexNet model</vt:lpstr>
      <vt:lpstr>Compilation of the AlexNet model</vt:lpstr>
      <vt:lpstr>Compilation of the AlexNet model</vt:lpstr>
      <vt:lpstr>Compilation of the AlexNet model</vt:lpstr>
      <vt:lpstr>Training the AlexNet model</vt:lpstr>
      <vt:lpstr>Training the AlexNet model</vt:lpstr>
      <vt:lpstr>Training the AlexNet model</vt:lpstr>
      <vt:lpstr>Training the AlexNet model</vt:lpstr>
      <vt:lpstr>Results and discussion</vt:lpstr>
      <vt:lpstr>Results and discussion</vt:lpstr>
      <vt:lpstr>Results and discussion</vt:lpstr>
      <vt:lpstr>Conclusions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SMART2M Digital Platform as the Communication Channel for Academia - Industry Collaboration</dc:title>
  <dc:creator>user</dc:creator>
  <cp:lastModifiedBy>Nikola Mitrevski</cp:lastModifiedBy>
  <cp:revision>233</cp:revision>
  <dcterms:created xsi:type="dcterms:W3CDTF">2022-03-08T13:32:25Z</dcterms:created>
  <dcterms:modified xsi:type="dcterms:W3CDTF">2022-09-08T05:49:14Z</dcterms:modified>
</cp:coreProperties>
</file>