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Maven Pro" panose="020B0604020202020204" charset="0"/>
      <p:regular r:id="rId15"/>
      <p:bold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  <p:embeddedFont>
      <p:font typeface="Nunito" panose="020B0604020202020204" charset="-52"/>
      <p:regular r:id="rId21"/>
      <p:bold r:id="rId22"/>
      <p:italic r:id="rId23"/>
      <p:boldItalic r:id="rId24"/>
    </p:embeddedFont>
    <p:embeddedFont>
      <p:font typeface="Lexend" panose="020B0604020202020204" charset="0"/>
      <p:regular r:id="rId25"/>
      <p:bold r:id="rId26"/>
    </p:embeddedFont>
    <p:embeddedFont>
      <p:font typeface="Lexend ExtraBold" panose="020B0604020202020204" charset="0"/>
      <p:bold r:id="rId27"/>
    </p:embeddedFont>
    <p:embeddedFont>
      <p:font typeface="Mongolian Baiti" panose="03000500000000000000" pitchFamily="66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a502ed8e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4a502ed8e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4292b5e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4292b5e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4292b5eea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4292b5eea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4292b5eea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4292b5eea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44292b5eea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44292b5eea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4292b5eea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44292b5eea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44292b5eea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44292b5eea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44292b5eea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44292b5eea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4292b5eea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4292b5eea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5000"/>
              <a:t>Stock market simulator</a:t>
            </a:r>
            <a:endParaRPr sz="50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759200" y="4705875"/>
            <a:ext cx="45576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Направен от Калоян Петков и Никола Попов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i="1" dirty="0">
                <a:latin typeface="Roboto"/>
                <a:ea typeface="Roboto"/>
                <a:cs typeface="Roboto"/>
                <a:sym typeface="Roboto"/>
              </a:rPr>
              <a:t>Company and Investor Classes</a:t>
            </a:r>
            <a:endParaRPr sz="3000" i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1500"/>
              </a:spcBef>
              <a:spcAft>
                <a:spcPts val="0"/>
              </a:spcAft>
              <a:buClr>
                <a:srgbClr val="5E4700"/>
              </a:buClr>
              <a:buSzPts val="1500"/>
              <a:buFont typeface="Lexend"/>
              <a:buChar char="●"/>
            </a:pPr>
            <a:r>
              <a:rPr lang="bg" sz="1500" b="1">
                <a:solidFill>
                  <a:srgbClr val="5E4700"/>
                </a:solidFill>
                <a:highlight>
                  <a:srgbClr val="F7F7F8"/>
                </a:highlight>
                <a:latin typeface="Lexend"/>
                <a:ea typeface="Lexend"/>
                <a:cs typeface="Lexend"/>
                <a:sym typeface="Lexend"/>
              </a:rPr>
              <a:t>Представляват съответно компания и инвеститор в симулацията</a:t>
            </a:r>
            <a:endParaRPr sz="1500" b="1">
              <a:solidFill>
                <a:srgbClr val="5E4700"/>
              </a:solidFill>
              <a:highlight>
                <a:srgbClr val="F7F7F8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3300" i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smsimulator.view package</a:t>
            </a:r>
            <a:endParaRPr sz="3300" i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1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500"/>
              <a:buFont typeface="Lexend"/>
              <a:buChar char="●"/>
            </a:pPr>
            <a:r>
              <a:rPr lang="bg" sz="1500" b="1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Класовете от този пакет създават Графичен Потребителски Интерфейс (GUI) за проекта.</a:t>
            </a:r>
            <a:endParaRPr sz="1500" b="1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500"/>
              <a:buFont typeface="Lexend"/>
              <a:buChar char="●"/>
            </a:pPr>
            <a:r>
              <a:rPr lang="bg" sz="1500" b="1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Те отговарят за цялата визуализация на симулатора.</a:t>
            </a:r>
            <a:endParaRPr sz="1500" b="1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500"/>
              <a:buFont typeface="Lexend"/>
              <a:buChar char="●"/>
            </a:pPr>
            <a:r>
              <a:rPr lang="bg" sz="1500" b="1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Класът MainFrame създава прозореца, в който се вижда цялата симулация на един ден от фондовата борса.</a:t>
            </a:r>
            <a:endParaRPr sz="1500" b="1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4800"/>
              <a:t>Благодарим за вниманието!</a:t>
            </a:r>
            <a:endParaRPr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311700" y="730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Логика на симулацията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311700" y="1072325"/>
            <a:ext cx="8520600" cy="38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500" dirty="0">
                <a:solidFill>
                  <a:srgbClr val="5E47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• За да може да извърши симулацията, системата първо създава няколко компании с произволни стойности на «брой акции» и «цена на акция». След това създава редица инвеститори с произволен „бюджет“.</a:t>
            </a:r>
            <a:endParaRPr sz="1500" dirty="0">
              <a:solidFill>
                <a:srgbClr val="5E47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500" dirty="0">
                <a:solidFill>
                  <a:srgbClr val="5E47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• Симулаторът следва следните правила:</a:t>
            </a:r>
            <a:endParaRPr sz="1500" dirty="0">
              <a:solidFill>
                <a:srgbClr val="5E47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500" dirty="0">
                <a:solidFill>
                  <a:srgbClr val="5E47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◦Ако една компания продаде 10 акции, цената на акциите се удвоява.</a:t>
            </a:r>
            <a:endParaRPr sz="1500" dirty="0">
              <a:solidFill>
                <a:srgbClr val="5E47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500" dirty="0">
                <a:solidFill>
                  <a:srgbClr val="5E47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◦Ако се продадат, които и да е 10 акции, от която и да е компания, цената на компаниите без продадени акции намалява наполовина.</a:t>
            </a:r>
            <a:endParaRPr sz="1500" dirty="0">
              <a:solidFill>
                <a:srgbClr val="5E47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500" dirty="0">
                <a:solidFill>
                  <a:srgbClr val="5E47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◦Инвеститорите могат да извършват колкото си искат транзакции, но трябва да купуват само една акция на транзакция. Инвеститорите трябва да се опитат да закупят акции във възможно най-много компании, за да гарантират безопасността на своите инвестиции.</a:t>
            </a:r>
            <a:endParaRPr sz="1500" dirty="0">
              <a:solidFill>
                <a:srgbClr val="5E47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500" dirty="0">
                <a:solidFill>
                  <a:srgbClr val="5E47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◦ Симулаторът спира, когато всички акции са продадени или всички инвеститори са похарчили всичките си пари.</a:t>
            </a:r>
            <a:endParaRPr sz="1500" dirty="0">
              <a:solidFill>
                <a:srgbClr val="5E47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bg" sz="3000" i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SMSimulator class</a:t>
            </a:r>
            <a:endParaRPr sz="4800" i="1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728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600"/>
              <a:buFont typeface="Lexend"/>
              <a:buChar char="●"/>
            </a:pPr>
            <a:r>
              <a:rPr lang="bg" sz="1600" b="1" dirty="0">
                <a:solidFill>
                  <a:srgbClr val="5E4700"/>
                </a:solidFill>
                <a:highlight>
                  <a:srgbClr val="F7F7F8"/>
                </a:highlight>
                <a:latin typeface="Lexend"/>
                <a:ea typeface="Lexend"/>
                <a:cs typeface="Lexend"/>
                <a:sym typeface="Lexend"/>
              </a:rPr>
              <a:t>Класът SMSimulator е основният клас на симулационната програма.</a:t>
            </a:r>
            <a:endParaRPr sz="1600" b="1" dirty="0">
              <a:solidFill>
                <a:srgbClr val="5E4700"/>
              </a:solidFill>
              <a:highlight>
                <a:srgbClr val="F7F7F8"/>
              </a:highlight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600"/>
              <a:buFont typeface="Lexend"/>
              <a:buChar char="●"/>
            </a:pPr>
            <a:r>
              <a:rPr lang="bg" sz="1600" b="1" dirty="0">
                <a:solidFill>
                  <a:srgbClr val="5E4700"/>
                </a:solidFill>
                <a:highlight>
                  <a:srgbClr val="F7F7F8"/>
                </a:highlight>
                <a:latin typeface="Lexend"/>
                <a:ea typeface="Lexend"/>
                <a:cs typeface="Lexend"/>
                <a:sym typeface="Lexend"/>
              </a:rPr>
              <a:t>Той настройва GUI и координира различните компоненти на програмата.</a:t>
            </a:r>
            <a:endParaRPr sz="1600" b="1" dirty="0">
              <a:solidFill>
                <a:srgbClr val="5E4700"/>
              </a:solidFill>
              <a:highlight>
                <a:srgbClr val="F7F7F8"/>
              </a:highlight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600"/>
              <a:buFont typeface="Lexend"/>
              <a:buChar char="●"/>
            </a:pPr>
            <a:r>
              <a:rPr lang="bg" sz="1600" b="1" dirty="0">
                <a:solidFill>
                  <a:srgbClr val="5E4700"/>
                </a:solidFill>
                <a:highlight>
                  <a:srgbClr val="F7F7F8"/>
                </a:highlight>
                <a:latin typeface="Lexend"/>
                <a:ea typeface="Lexend"/>
                <a:cs typeface="Lexend"/>
                <a:sym typeface="Lexend"/>
              </a:rPr>
              <a:t>Класът SMSimulator отговаря за стартирането на симулацията и създаването на потребителския интерфейс.</a:t>
            </a:r>
            <a:endParaRPr sz="1600" b="1" dirty="0">
              <a:solidFill>
                <a:srgbClr val="5E4700"/>
              </a:solidFill>
              <a:highlight>
                <a:srgbClr val="F7F7F8"/>
              </a:highlight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 dirty="0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20" i="1" dirty="0" smtClean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Form</a:t>
            </a:r>
            <a:r>
              <a:rPr lang="bg" sz="3420" i="1" dirty="0" smtClean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Mediator Class</a:t>
            </a:r>
            <a:endParaRPr lang="bg-BG" sz="342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600" b="1" dirty="0" smtClean="0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С</a:t>
            </a:r>
            <a:r>
              <a:rPr lang="bg" sz="1600" b="1" dirty="0" smtClean="0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лужи като посредник между различните форми в приложението: логин, регистрация и форма за забравена парола. Главната му задача е да управлява комуникацията и координацията между тези форми.</a:t>
            </a:r>
            <a:endParaRPr lang="bg-BG" sz="1600" b="1" dirty="0">
              <a:solidFill>
                <a:schemeClr val="tx1">
                  <a:lumMod val="50000"/>
                </a:schemeClr>
              </a:solidFill>
              <a:cs typeface="Mongolian Baiti" panose="03000500000000000000" pitchFamily="66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195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" sz="3422" i="1" dirty="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Mediator Class</a:t>
            </a:r>
            <a:endParaRPr sz="3422" i="1" dirty="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1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500"/>
              <a:buFont typeface="Lexend"/>
              <a:buChar char="●"/>
            </a:pPr>
            <a:r>
              <a:rPr lang="bg" sz="1500" b="1" dirty="0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Класът Mediator действа като посредник между различни компоненти в приложението Stock Market Simulator.</a:t>
            </a:r>
            <a:endParaRPr sz="1500" b="1" dirty="0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500"/>
              <a:buFont typeface="Lexend"/>
              <a:buChar char="●"/>
            </a:pPr>
            <a:r>
              <a:rPr lang="bg" sz="1500" b="1" dirty="0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Той получава заявки от компоненти и ги насочва към подходящия манипулатор.</a:t>
            </a:r>
            <a:endParaRPr sz="1500" b="1" dirty="0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500"/>
              <a:buFont typeface="Lexend"/>
              <a:buChar char="●"/>
            </a:pPr>
            <a:r>
              <a:rPr lang="bg" sz="1500" b="1" dirty="0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Той имплементира MediatorInterface, който дефинира методите за комуникация между компонентите.</a:t>
            </a:r>
            <a:endParaRPr sz="1500" b="1" dirty="0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20" i="1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3420" i="1" dirty="0" err="1" smtClean="0">
                <a:latin typeface="Roboto" panose="020B0604020202020204" charset="0"/>
                <a:ea typeface="Roboto" panose="020B0604020202020204" charset="0"/>
              </a:rPr>
              <a:t>DatabaseHelper</a:t>
            </a:r>
            <a:r>
              <a:rPr lang="en-US" sz="3420" i="1" dirty="0" smtClean="0">
                <a:latin typeface="Roboto" panose="020B0604020202020204" charset="0"/>
                <a:ea typeface="Roboto" panose="020B0604020202020204" charset="0"/>
              </a:rPr>
              <a:t> Class</a:t>
            </a:r>
            <a:endParaRPr lang="bg-BG" sz="3420" i="1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bg" sz="1600" b="1" dirty="0" smtClean="0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Когато се инициализир чрез метода </a:t>
            </a:r>
            <a:r>
              <a:rPr lang="en-US" sz="1600" b="1" dirty="0" err="1" smtClean="0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getInstance</a:t>
            </a:r>
            <a:r>
              <a:rPr lang="en-US" sz="1600" b="1" dirty="0" smtClean="0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()</a:t>
            </a:r>
            <a:r>
              <a:rPr lang="bg-BG" sz="1600" b="1" smtClean="0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,</a:t>
            </a:r>
            <a:r>
              <a:rPr lang="en-US" sz="1600" b="1" smtClean="0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bg-BG" sz="1600" b="1" dirty="0" smtClean="0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той създава единствена инстанция на себе си и настройва връзката към базата данни.</a:t>
            </a:r>
          </a:p>
          <a:p>
            <a:r>
              <a:rPr lang="bg-BG" sz="1600" b="1" dirty="0" smtClean="0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Методът </a:t>
            </a:r>
            <a:r>
              <a:rPr lang="en-US" sz="1600" b="1" dirty="0" err="1" smtClean="0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getConnection</a:t>
            </a:r>
            <a:r>
              <a:rPr lang="en-US" sz="1600" b="1" dirty="0" smtClean="0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() </a:t>
            </a:r>
            <a:r>
              <a:rPr lang="bg-BG" sz="1600" b="1" dirty="0" smtClean="0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позволява на други части от кода да получат връзката с базата данни.</a:t>
            </a:r>
          </a:p>
          <a:p>
            <a:r>
              <a:rPr lang="bg-BG" sz="1600" b="1" dirty="0" smtClean="0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Всичко това помага за централизиране на връзката с базата данни и осигурява удобен достъп до него в рамките на приложението.</a:t>
            </a:r>
          </a:p>
        </p:txBody>
      </p:sp>
    </p:spTree>
    <p:extLst>
      <p:ext uri="{BB962C8B-B14F-4D97-AF65-F5344CB8AC3E}">
        <p14:creationId xmlns:p14="http://schemas.microsoft.com/office/powerpoint/2010/main" val="206088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bg" sz="3000" i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InvestorsCompaniesCreator Class</a:t>
            </a:r>
            <a:endParaRPr sz="3000"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500"/>
              <a:buFont typeface="Lexend"/>
              <a:buChar char="●"/>
            </a:pPr>
            <a:r>
              <a:rPr lang="bg" sz="1500" b="1">
                <a:solidFill>
                  <a:srgbClr val="5E4700"/>
                </a:solidFill>
                <a:highlight>
                  <a:srgbClr val="F7F7F8"/>
                </a:highlight>
                <a:latin typeface="Lexend"/>
                <a:ea typeface="Lexend"/>
                <a:cs typeface="Lexend"/>
                <a:sym typeface="Lexend"/>
              </a:rPr>
              <a:t>Създава списък с компании и инвеститори, които могат да се използват за симулатор на фондовия пазар.</a:t>
            </a:r>
            <a:endParaRPr sz="1500" b="1">
              <a:solidFill>
                <a:srgbClr val="5E4700"/>
              </a:solidFill>
              <a:highlight>
                <a:srgbClr val="F7F7F8"/>
              </a:highlight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46875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 i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SimulationResultsSummary Class</a:t>
            </a:r>
            <a:endParaRPr sz="3000" i="1"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500"/>
              <a:buFont typeface="Lexend"/>
              <a:buChar char="●"/>
            </a:pPr>
            <a:r>
              <a:rPr lang="bg" sz="1500" b="1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Класът SimulationResultsSummary се използва за изчисляване и генериране на обобщение на резултатите от симулацията.</a:t>
            </a:r>
            <a:endParaRPr sz="1500" b="1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500"/>
              <a:buFont typeface="Lexend"/>
              <a:buChar char="●"/>
            </a:pPr>
            <a:r>
              <a:rPr lang="bg" sz="1500" b="1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Методът изчислява общия капитал за всяка компания, като преминава през всяка транзакция и добавя цената на акциите на транзакцията към общия капитал на съответната компания.</a:t>
            </a:r>
            <a:endParaRPr sz="1500" b="1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 i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TradingDaySimulation Class</a:t>
            </a:r>
            <a:endParaRPr sz="3000" i="1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600"/>
              <a:buFont typeface="Lexend"/>
              <a:buChar char="●"/>
            </a:pPr>
            <a:r>
              <a:rPr lang="bg" sz="1500" b="1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Симулира търговията с акции между обекти на компания и инвеститор</a:t>
            </a:r>
            <a:endParaRPr sz="1600" b="1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5E4700"/>
              </a:buClr>
              <a:buSzPts val="1500"/>
              <a:buFont typeface="Lexend"/>
              <a:buChar char="●"/>
            </a:pPr>
            <a:r>
              <a:rPr lang="bg" sz="1500" b="1">
                <a:solidFill>
                  <a:srgbClr val="5E4700"/>
                </a:solidFill>
                <a:latin typeface="Lexend"/>
                <a:ea typeface="Lexend"/>
                <a:cs typeface="Lexend"/>
                <a:sym typeface="Lexend"/>
              </a:rPr>
              <a:t>Логика за цените на отделните акции</a:t>
            </a:r>
            <a:endParaRPr sz="1500" b="1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b="1">
              <a:solidFill>
                <a:srgbClr val="5E47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469</Words>
  <Application>Microsoft Office PowerPoint</Application>
  <PresentationFormat>On-screen Show (16:9)</PresentationFormat>
  <Paragraphs>39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Maven Pro</vt:lpstr>
      <vt:lpstr>Roboto</vt:lpstr>
      <vt:lpstr>Nunito</vt:lpstr>
      <vt:lpstr>Lexend</vt:lpstr>
      <vt:lpstr>Arial</vt:lpstr>
      <vt:lpstr>Lexend ExtraBold</vt:lpstr>
      <vt:lpstr>Mongolian Baiti</vt:lpstr>
      <vt:lpstr>Momentum</vt:lpstr>
      <vt:lpstr>Stock market simulator</vt:lpstr>
      <vt:lpstr>Логика на симулацията</vt:lpstr>
      <vt:lpstr>The SMSimulator class</vt:lpstr>
      <vt:lpstr>FormMediator Class</vt:lpstr>
      <vt:lpstr>Mediator Class  </vt:lpstr>
      <vt:lpstr> DatabaseHelper Class</vt:lpstr>
      <vt:lpstr>InvestorsCompaniesCreator Class</vt:lpstr>
      <vt:lpstr>SimulationResultsSummary Class</vt:lpstr>
      <vt:lpstr>TradingDaySimulation Class</vt:lpstr>
      <vt:lpstr>Company and Investor Classes</vt:lpstr>
      <vt:lpstr>The smsimulator.view package   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simulator</dc:title>
  <cp:lastModifiedBy>Nikola Popov</cp:lastModifiedBy>
  <cp:revision>5</cp:revision>
  <dcterms:modified xsi:type="dcterms:W3CDTF">2024-01-26T13:36:06Z</dcterms:modified>
</cp:coreProperties>
</file>