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3" r:id="rId6"/>
    <p:sldId id="264"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BE848B1-9304-4A48-B6D4-902B60DB9941}" type="datetimeFigureOut">
              <a:rPr lang="ru-RU" smtClean="0"/>
              <a:t>07.08.2021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7D7B56-9CD8-4468-8AE4-90ED1219C537}"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3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BE848B1-9304-4A48-B6D4-902B60DB9941}" type="datetimeFigureOut">
              <a:rPr lang="ru-RU" smtClean="0"/>
              <a:t>07.08.2021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100009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BE848B1-9304-4A48-B6D4-902B60DB9941}" type="datetimeFigureOut">
              <a:rPr lang="ru-RU" smtClean="0"/>
              <a:t>07.08.2021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224770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BE848B1-9304-4A48-B6D4-902B60DB9941}" type="datetimeFigureOut">
              <a:rPr lang="ru-RU" smtClean="0"/>
              <a:t>07.08.2021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203917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BE848B1-9304-4A48-B6D4-902B60DB9941}" type="datetimeFigureOut">
              <a:rPr lang="ru-RU" smtClean="0"/>
              <a:t>07.08.2021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B7D7B56-9CD8-4468-8AE4-90ED1219C537}"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32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BE848B1-9304-4A48-B6D4-902B60DB9941}" type="datetimeFigureOut">
              <a:rPr lang="ru-RU" smtClean="0"/>
              <a:t>07.08.2021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74805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BE848B1-9304-4A48-B6D4-902B60DB9941}" type="datetimeFigureOut">
              <a:rPr lang="ru-RU" smtClean="0"/>
              <a:t>07.08.2021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106179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BE848B1-9304-4A48-B6D4-902B60DB9941}" type="datetimeFigureOut">
              <a:rPr lang="ru-RU" smtClean="0"/>
              <a:t>07.08.2021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177078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848B1-9304-4A48-B6D4-902B60DB9941}" type="datetimeFigureOut">
              <a:rPr lang="ru-RU" smtClean="0"/>
              <a:t>07.08.2021</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379295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848B1-9304-4A48-B6D4-902B60DB9941}" type="datetimeFigureOut">
              <a:rPr lang="ru-RU" smtClean="0"/>
              <a:t>07.08.2021</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7D7B56-9CD8-4468-8AE4-90ED1219C537}" type="slidenum">
              <a:rPr lang="ru-RU" smtClean="0"/>
              <a:t>‹#›</a:t>
            </a:fld>
            <a:endParaRPr lang="ru-RU"/>
          </a:p>
        </p:txBody>
      </p:sp>
    </p:spTree>
    <p:extLst>
      <p:ext uri="{BB962C8B-B14F-4D97-AF65-F5344CB8AC3E}">
        <p14:creationId xmlns:p14="http://schemas.microsoft.com/office/powerpoint/2010/main" val="412518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BE848B1-9304-4A48-B6D4-902B60DB9941}" type="datetimeFigureOut">
              <a:rPr lang="ru-RU" smtClean="0"/>
              <a:t>07.08.2021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B7D7B56-9CD8-4468-8AE4-90ED1219C537}" type="slidenum">
              <a:rPr lang="ru-RU" smtClean="0"/>
              <a:t>‹#›</a:t>
            </a:fld>
            <a:endParaRPr lang="ru-RU"/>
          </a:p>
        </p:txBody>
      </p:sp>
    </p:spTree>
    <p:extLst>
      <p:ext uri="{BB962C8B-B14F-4D97-AF65-F5344CB8AC3E}">
        <p14:creationId xmlns:p14="http://schemas.microsoft.com/office/powerpoint/2010/main" val="39016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848B1-9304-4A48-B6D4-902B60DB9941}" type="datetimeFigureOut">
              <a:rPr lang="ru-RU" smtClean="0"/>
              <a:t>07.08.2021</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7D7B56-9CD8-4468-8AE4-90ED1219C537}"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854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javarush.ru/groups/posts/klass-scanner"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7280" y="2042321"/>
            <a:ext cx="10058400" cy="2112585"/>
          </a:xfrm>
        </p:spPr>
        <p:txBody>
          <a:bodyPr>
            <a:normAutofit fontScale="90000"/>
          </a:bodyPr>
          <a:lstStyle/>
          <a:p>
            <a:r>
              <a:rPr lang="en-US" dirty="0" smtClean="0">
                <a:latin typeface="Times New Roman" panose="02020603050405020304" pitchFamily="18" charset="0"/>
                <a:cs typeface="Times New Roman" panose="02020603050405020304" pitchFamily="18" charset="0"/>
              </a:rPr>
              <a:t>Java Basic</a:t>
            </a:r>
            <a:r>
              <a:rPr lang="en-US" dirty="0" smtClean="0"/>
              <a:t/>
            </a:r>
            <a:br>
              <a:rPr lang="en-US" dirty="0" smtClean="0"/>
            </a:br>
            <a:endParaRPr lang="ru-RU" dirty="0"/>
          </a:p>
        </p:txBody>
      </p:sp>
      <p:sp>
        <p:nvSpPr>
          <p:cNvPr id="3" name="Подзаголовок 2"/>
          <p:cNvSpPr>
            <a:spLocks noGrp="1"/>
          </p:cNvSpPr>
          <p:nvPr>
            <p:ph type="subTitle" idx="1"/>
          </p:nvPr>
        </p:nvSpPr>
        <p:spPr>
          <a:xfrm>
            <a:off x="1097280" y="3422984"/>
            <a:ext cx="10058400" cy="1143000"/>
          </a:xfrm>
        </p:spPr>
        <p:txBody>
          <a:bodyPr>
            <a:normAutofit/>
          </a:bodyPr>
          <a:lstStyle/>
          <a:p>
            <a:r>
              <a:rPr lang="en-US" sz="4800" dirty="0">
                <a:solidFill>
                  <a:schemeClr val="tx1"/>
                </a:solidFill>
                <a:latin typeface="Times New Roman" panose="02020603050405020304" pitchFamily="18" charset="0"/>
                <a:cs typeface="Times New Roman" panose="02020603050405020304" pitchFamily="18" charset="0"/>
              </a:rPr>
              <a:t>Loops and Arrays</a:t>
            </a:r>
            <a:endParaRPr lang="ru-RU"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585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do-while </a:t>
            </a:r>
            <a:r>
              <a:rPr lang="en-US" dirty="0" smtClean="0">
                <a:latin typeface="Times New Roman" panose="02020603050405020304" pitchFamily="18" charset="0"/>
                <a:cs typeface="Times New Roman" panose="02020603050405020304" pitchFamily="18" charset="0"/>
              </a:rPr>
              <a:t>Loop Example</a:t>
            </a:r>
            <a:endParaRPr lang="ru-RU" dirty="0"/>
          </a:p>
        </p:txBody>
      </p:sp>
      <p:sp>
        <p:nvSpPr>
          <p:cNvPr id="3" name="Объект 2"/>
          <p:cNvSpPr>
            <a:spLocks noGrp="1"/>
          </p:cNvSpPr>
          <p:nvPr>
            <p:ph idx="1"/>
          </p:nvPr>
        </p:nvSpPr>
        <p:spPr>
          <a:xfrm>
            <a:off x="1607419" y="2028614"/>
            <a:ext cx="10058400" cy="4023360"/>
          </a:xfrm>
        </p:spPr>
        <p:txBody>
          <a:bodyPr>
            <a:normAutofit fontScale="25000" lnSpcReduction="20000"/>
          </a:bodyPr>
          <a:lstStyle/>
          <a:p>
            <a:r>
              <a:rPr lang="en-US" sz="11200" b="1" dirty="0">
                <a:latin typeface="Times New Roman" panose="02020603050405020304" pitchFamily="18" charset="0"/>
                <a:cs typeface="Times New Roman" panose="02020603050405020304" pitchFamily="18" charset="0"/>
              </a:rPr>
              <a:t>public</a:t>
            </a:r>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class</a:t>
            </a:r>
            <a:r>
              <a:rPr lang="en-US" sz="11200" dirty="0">
                <a:latin typeface="Times New Roman" panose="02020603050405020304" pitchFamily="18" charset="0"/>
                <a:cs typeface="Times New Roman" panose="02020603050405020304" pitchFamily="18" charset="0"/>
              </a:rPr>
              <a:t> </a:t>
            </a:r>
            <a:r>
              <a:rPr lang="en-US" sz="11200" dirty="0" err="1">
                <a:latin typeface="Times New Roman" panose="02020603050405020304" pitchFamily="18" charset="0"/>
                <a:cs typeface="Times New Roman" panose="02020603050405020304" pitchFamily="18" charset="0"/>
              </a:rPr>
              <a:t>DoWhileExample</a:t>
            </a:r>
            <a:r>
              <a:rPr lang="en-US" sz="11200" dirty="0">
                <a:latin typeface="Times New Roman" panose="02020603050405020304" pitchFamily="18" charset="0"/>
                <a:cs typeface="Times New Roman" panose="02020603050405020304" pitchFamily="18" charset="0"/>
              </a:rPr>
              <a:t> {    </a:t>
            </a:r>
          </a:p>
          <a:p>
            <a:r>
              <a:rPr lang="en-US" sz="11200" b="1" dirty="0">
                <a:latin typeface="Times New Roman" panose="02020603050405020304" pitchFamily="18" charset="0"/>
                <a:cs typeface="Times New Roman" panose="02020603050405020304" pitchFamily="18" charset="0"/>
              </a:rPr>
              <a:t>public</a:t>
            </a:r>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static</a:t>
            </a:r>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void</a:t>
            </a:r>
            <a:r>
              <a:rPr lang="en-US" sz="11200" dirty="0">
                <a:latin typeface="Times New Roman" panose="02020603050405020304" pitchFamily="18" charset="0"/>
                <a:cs typeface="Times New Roman" panose="02020603050405020304" pitchFamily="18" charset="0"/>
              </a:rPr>
              <a:t> main(String[] </a:t>
            </a:r>
            <a:r>
              <a:rPr lang="en-US" sz="11200" dirty="0" err="1">
                <a:latin typeface="Times New Roman" panose="02020603050405020304" pitchFamily="18" charset="0"/>
                <a:cs typeface="Times New Roman" panose="02020603050405020304" pitchFamily="18" charset="0"/>
              </a:rPr>
              <a:t>args</a:t>
            </a:r>
            <a:r>
              <a:rPr lang="en-US" sz="11200" dirty="0">
                <a:latin typeface="Times New Roman" panose="02020603050405020304" pitchFamily="18" charset="0"/>
                <a:cs typeface="Times New Roman" panose="02020603050405020304" pitchFamily="18" charset="0"/>
              </a:rPr>
              <a:t>) {    </a:t>
            </a:r>
          </a:p>
          <a:p>
            <a:r>
              <a:rPr lang="en-US" sz="11200" dirty="0">
                <a:latin typeface="Times New Roman" panose="02020603050405020304" pitchFamily="18" charset="0"/>
                <a:cs typeface="Times New Roman" panose="02020603050405020304" pitchFamily="18" charset="0"/>
              </a:rPr>
              <a:t>    </a:t>
            </a:r>
            <a:r>
              <a:rPr lang="en-US" sz="11200" b="1" dirty="0" err="1">
                <a:latin typeface="Times New Roman" panose="02020603050405020304" pitchFamily="18" charset="0"/>
                <a:cs typeface="Times New Roman" panose="02020603050405020304" pitchFamily="18" charset="0"/>
              </a:rPr>
              <a:t>int</a:t>
            </a:r>
            <a:r>
              <a:rPr lang="en-US" sz="11200" dirty="0">
                <a:latin typeface="Times New Roman" panose="02020603050405020304" pitchFamily="18" charset="0"/>
                <a:cs typeface="Times New Roman" panose="02020603050405020304" pitchFamily="18" charset="0"/>
              </a:rPr>
              <a:t> </a:t>
            </a:r>
            <a:r>
              <a:rPr lang="en-US" sz="11200" dirty="0" err="1">
                <a:latin typeface="Times New Roman" panose="02020603050405020304" pitchFamily="18" charset="0"/>
                <a:cs typeface="Times New Roman" panose="02020603050405020304" pitchFamily="18" charset="0"/>
              </a:rPr>
              <a:t>i</a:t>
            </a:r>
            <a:r>
              <a:rPr lang="en-US" sz="11200" dirty="0">
                <a:latin typeface="Times New Roman" panose="02020603050405020304" pitchFamily="18" charset="0"/>
                <a:cs typeface="Times New Roman" panose="02020603050405020304" pitchFamily="18" charset="0"/>
              </a:rPr>
              <a:t>=1;    </a:t>
            </a:r>
          </a:p>
          <a:p>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do</a:t>
            </a:r>
            <a:r>
              <a:rPr lang="en-US" sz="11200" dirty="0">
                <a:latin typeface="Times New Roman" panose="02020603050405020304" pitchFamily="18" charset="0"/>
                <a:cs typeface="Times New Roman" panose="02020603050405020304" pitchFamily="18" charset="0"/>
              </a:rPr>
              <a:t>{    </a:t>
            </a:r>
          </a:p>
          <a:p>
            <a:r>
              <a:rPr lang="en-US" sz="11200" dirty="0">
                <a:latin typeface="Times New Roman" panose="02020603050405020304" pitchFamily="18" charset="0"/>
                <a:cs typeface="Times New Roman" panose="02020603050405020304" pitchFamily="18" charset="0"/>
              </a:rPr>
              <a:t>        </a:t>
            </a:r>
            <a:r>
              <a:rPr lang="en-US" sz="11200" dirty="0" err="1">
                <a:latin typeface="Times New Roman" panose="02020603050405020304" pitchFamily="18" charset="0"/>
                <a:cs typeface="Times New Roman" panose="02020603050405020304" pitchFamily="18" charset="0"/>
              </a:rPr>
              <a:t>System.out.println</a:t>
            </a:r>
            <a:r>
              <a:rPr lang="en-US" sz="11200" dirty="0">
                <a:latin typeface="Times New Roman" panose="02020603050405020304" pitchFamily="18" charset="0"/>
                <a:cs typeface="Times New Roman" panose="02020603050405020304" pitchFamily="18" charset="0"/>
              </a:rPr>
              <a:t>(</a:t>
            </a:r>
            <a:r>
              <a:rPr lang="en-US" sz="11200" dirty="0" err="1">
                <a:latin typeface="Times New Roman" panose="02020603050405020304" pitchFamily="18" charset="0"/>
                <a:cs typeface="Times New Roman" panose="02020603050405020304" pitchFamily="18" charset="0"/>
              </a:rPr>
              <a:t>i</a:t>
            </a:r>
            <a:r>
              <a:rPr lang="en-US" sz="11200" dirty="0">
                <a:latin typeface="Times New Roman" panose="02020603050405020304" pitchFamily="18" charset="0"/>
                <a:cs typeface="Times New Roman" panose="02020603050405020304" pitchFamily="18" charset="0"/>
              </a:rPr>
              <a:t>);    </a:t>
            </a:r>
          </a:p>
          <a:p>
            <a:r>
              <a:rPr lang="en-US" sz="11200" dirty="0">
                <a:latin typeface="Times New Roman" panose="02020603050405020304" pitchFamily="18" charset="0"/>
                <a:cs typeface="Times New Roman" panose="02020603050405020304" pitchFamily="18" charset="0"/>
              </a:rPr>
              <a:t>    </a:t>
            </a:r>
            <a:r>
              <a:rPr lang="en-US" sz="11200" dirty="0" err="1">
                <a:latin typeface="Times New Roman" panose="02020603050405020304" pitchFamily="18" charset="0"/>
                <a:cs typeface="Times New Roman" panose="02020603050405020304" pitchFamily="18" charset="0"/>
              </a:rPr>
              <a:t>i</a:t>
            </a:r>
            <a:r>
              <a:rPr lang="en-US" sz="11200" dirty="0">
                <a:latin typeface="Times New Roman" panose="02020603050405020304" pitchFamily="18" charset="0"/>
                <a:cs typeface="Times New Roman" panose="02020603050405020304" pitchFamily="18" charset="0"/>
              </a:rPr>
              <a:t>++;    </a:t>
            </a:r>
          </a:p>
          <a:p>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while</a:t>
            </a:r>
            <a:r>
              <a:rPr lang="en-US" sz="11200" dirty="0">
                <a:latin typeface="Times New Roman" panose="02020603050405020304" pitchFamily="18" charset="0"/>
                <a:cs typeface="Times New Roman" panose="02020603050405020304" pitchFamily="18" charset="0"/>
              </a:rPr>
              <a:t>(</a:t>
            </a:r>
            <a:r>
              <a:rPr lang="en-US" sz="11200" dirty="0" err="1">
                <a:latin typeface="Times New Roman" panose="02020603050405020304" pitchFamily="18" charset="0"/>
                <a:cs typeface="Times New Roman" panose="02020603050405020304" pitchFamily="18" charset="0"/>
              </a:rPr>
              <a:t>i</a:t>
            </a:r>
            <a:r>
              <a:rPr lang="en-US" sz="11200" dirty="0">
                <a:latin typeface="Times New Roman" panose="02020603050405020304" pitchFamily="18" charset="0"/>
                <a:cs typeface="Times New Roman" panose="02020603050405020304" pitchFamily="18" charset="0"/>
              </a:rPr>
              <a:t>&lt;=10);    </a:t>
            </a:r>
          </a:p>
          <a:p>
            <a:r>
              <a:rPr lang="en-US" sz="11200" dirty="0">
                <a:latin typeface="Times New Roman" panose="02020603050405020304" pitchFamily="18" charset="0"/>
                <a:cs typeface="Times New Roman" panose="02020603050405020304" pitchFamily="18" charset="0"/>
              </a:rPr>
              <a:t>}    </a:t>
            </a:r>
          </a:p>
          <a:p>
            <a:r>
              <a:rPr lang="en-US" sz="11200" dirty="0">
                <a:latin typeface="Times New Roman" panose="02020603050405020304" pitchFamily="18"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111429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Break </a:t>
            </a:r>
            <a:r>
              <a:rPr lang="en-US" dirty="0" smtClean="0">
                <a:latin typeface="Times New Roman" panose="02020603050405020304" pitchFamily="18" charset="0"/>
                <a:cs typeface="Times New Roman" panose="02020603050405020304" pitchFamily="18" charset="0"/>
              </a:rPr>
              <a:t>Statement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863840" y="1845734"/>
            <a:ext cx="3195587" cy="4023360"/>
          </a:xfrm>
        </p:spPr>
        <p:txBody>
          <a:bodyPr>
            <a:normAutofit/>
          </a:bodyPr>
          <a:lstStyle/>
          <a:p>
            <a:r>
              <a:rPr lang="en-US" sz="2800" dirty="0">
                <a:latin typeface="Times New Roman" panose="02020603050405020304" pitchFamily="18" charset="0"/>
                <a:cs typeface="Times New Roman" panose="02020603050405020304" pitchFamily="18" charset="0"/>
              </a:rPr>
              <a:t>When a break statement is encountered inside a loop, the loop is immediately terminated and the program control resumes at the next statement following the loop.</a:t>
            </a:r>
            <a:endParaRPr lang="ru-RU" sz="28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152753" y="1913472"/>
            <a:ext cx="6711087" cy="3955621"/>
          </a:xfrm>
          <a:prstGeom prst="rect">
            <a:avLst/>
          </a:prstGeom>
        </p:spPr>
      </p:pic>
    </p:spTree>
    <p:extLst>
      <p:ext uri="{BB962C8B-B14F-4D97-AF65-F5344CB8AC3E}">
        <p14:creationId xmlns:p14="http://schemas.microsoft.com/office/powerpoint/2010/main" val="1232240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Break Statement</a:t>
            </a:r>
            <a:endParaRPr lang="ru-RU" dirty="0"/>
          </a:p>
        </p:txBody>
      </p:sp>
      <p:sp>
        <p:nvSpPr>
          <p:cNvPr id="3" name="Объект 2"/>
          <p:cNvSpPr>
            <a:spLocks noGrp="1"/>
          </p:cNvSpPr>
          <p:nvPr>
            <p:ph idx="1"/>
          </p:nvPr>
        </p:nvSpPr>
        <p:spPr>
          <a:xfrm>
            <a:off x="1097279" y="1845733"/>
            <a:ext cx="4889635" cy="4478065"/>
          </a:xfrm>
        </p:spPr>
        <p:txBody>
          <a:bodyPr>
            <a:noAutofit/>
          </a:bodyPr>
          <a:lstStyle/>
          <a:p>
            <a:r>
              <a:rPr lang="en-US" sz="2200" b="1" dirty="0" smtClean="0">
                <a:latin typeface="Times New Roman" panose="02020603050405020304" pitchFamily="18" charset="0"/>
                <a:cs typeface="Times New Roman" panose="02020603050405020304" pitchFamily="18" charset="0"/>
              </a:rPr>
              <a:t>public</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static</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void</a:t>
            </a:r>
            <a:r>
              <a:rPr lang="en-US" sz="2200" dirty="0">
                <a:latin typeface="Times New Roman" panose="02020603050405020304" pitchFamily="18" charset="0"/>
                <a:cs typeface="Times New Roman" panose="02020603050405020304" pitchFamily="18" charset="0"/>
              </a:rPr>
              <a:t> main(String[] </a:t>
            </a:r>
            <a:r>
              <a:rPr lang="en-US" sz="2200" dirty="0" err="1">
                <a:latin typeface="Times New Roman" panose="02020603050405020304" pitchFamily="18" charset="0"/>
                <a:cs typeface="Times New Roman" panose="02020603050405020304" pitchFamily="18" charset="0"/>
              </a:rPr>
              <a:t>args</a:t>
            </a:r>
            <a:r>
              <a:rPr lang="en-US" sz="2200" dirty="0">
                <a:latin typeface="Times New Roman" panose="02020603050405020304" pitchFamily="18" charset="0"/>
                <a:cs typeface="Times New Roman" panose="02020603050405020304" pitchFamily="18" charset="0"/>
              </a:rPr>
              <a:t>) {  </a:t>
            </a:r>
          </a:p>
          <a:p>
            <a:r>
              <a:rPr lang="en-US" sz="2200" dirty="0">
                <a:latin typeface="Times New Roman" panose="02020603050405020304" pitchFamily="18" charset="0"/>
                <a:cs typeface="Times New Roman" panose="02020603050405020304" pitchFamily="18" charset="0"/>
              </a:rPr>
              <a:t>    //using for loop  </a:t>
            </a: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=1;i&lt;=10;i++){  </a:t>
            </a: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==5){  </a:t>
            </a:r>
          </a:p>
          <a:p>
            <a:r>
              <a:rPr lang="en-US" sz="2200" dirty="0">
                <a:latin typeface="Times New Roman" panose="02020603050405020304" pitchFamily="18" charset="0"/>
                <a:cs typeface="Times New Roman" panose="02020603050405020304" pitchFamily="18" charset="0"/>
              </a:rPr>
              <a:t>            //breaking the loop  </a:t>
            </a: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break</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  </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System.out.println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  </a:t>
            </a:r>
          </a:p>
          <a:p>
            <a:r>
              <a:rPr lang="en-US" sz="2200" dirty="0">
                <a:latin typeface="Times New Roman" panose="02020603050405020304" pitchFamily="18" charset="0"/>
                <a:cs typeface="Times New Roman" panose="02020603050405020304" pitchFamily="18" charset="0"/>
              </a:rPr>
              <a:t>}  </a:t>
            </a:r>
          </a:p>
          <a:p>
            <a:pPr marL="0" indent="0">
              <a:buNone/>
            </a:pPr>
            <a:endParaRPr lang="ru-RU" sz="2200" dirty="0"/>
          </a:p>
        </p:txBody>
      </p:sp>
      <p:pic>
        <p:nvPicPr>
          <p:cNvPr id="4" name="Рисунок 3"/>
          <p:cNvPicPr>
            <a:picLocks noChangeAspect="1"/>
          </p:cNvPicPr>
          <p:nvPr/>
        </p:nvPicPr>
        <p:blipFill>
          <a:blip r:embed="rId2"/>
          <a:stretch>
            <a:fillRect/>
          </a:stretch>
        </p:blipFill>
        <p:spPr>
          <a:xfrm>
            <a:off x="6988843" y="2277779"/>
            <a:ext cx="3219450" cy="2552700"/>
          </a:xfrm>
          <a:prstGeom prst="rect">
            <a:avLst/>
          </a:prstGeom>
        </p:spPr>
      </p:pic>
    </p:spTree>
    <p:extLst>
      <p:ext uri="{BB962C8B-B14F-4D97-AF65-F5344CB8AC3E}">
        <p14:creationId xmlns:p14="http://schemas.microsoft.com/office/powerpoint/2010/main" val="3053956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15515" y="276978"/>
            <a:ext cx="10058400" cy="1450757"/>
          </a:xfrm>
        </p:spPr>
        <p:txBody>
          <a:bodyPr/>
          <a:lstStyle/>
          <a:p>
            <a:r>
              <a:rPr lang="en-US" dirty="0">
                <a:latin typeface="Times New Roman" panose="02020603050405020304" pitchFamily="18" charset="0"/>
                <a:cs typeface="Times New Roman" panose="02020603050405020304" pitchFamily="18" charset="0"/>
              </a:rPr>
              <a:t>Java Continue </a:t>
            </a:r>
            <a:r>
              <a:rPr lang="en-US" dirty="0" smtClean="0">
                <a:latin typeface="Times New Roman" panose="02020603050405020304" pitchFamily="18" charset="0"/>
                <a:cs typeface="Times New Roman" panose="02020603050405020304" pitchFamily="18" charset="0"/>
              </a:rPr>
              <a:t>Statement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097278" y="1845734"/>
            <a:ext cx="10106528" cy="402336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continue statement is used in loop control structure when you need to jump to the next iteration of the loop immediately. It can be used with for loop or while loop.</a:t>
            </a:r>
            <a:endParaRPr lang="ru-RU" sz="2800"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stretch>
            <a:fillRect/>
          </a:stretch>
        </p:blipFill>
        <p:spPr>
          <a:xfrm>
            <a:off x="3332069" y="3283519"/>
            <a:ext cx="5636946" cy="2337636"/>
          </a:xfrm>
          <a:prstGeom prst="rect">
            <a:avLst/>
          </a:prstGeom>
        </p:spPr>
      </p:pic>
    </p:spTree>
    <p:extLst>
      <p:ext uri="{BB962C8B-B14F-4D97-AF65-F5344CB8AC3E}">
        <p14:creationId xmlns:p14="http://schemas.microsoft.com/office/powerpoint/2010/main" val="1695283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Continue Statement</a:t>
            </a:r>
            <a:endParaRPr lang="ru-RU" dirty="0"/>
          </a:p>
        </p:txBody>
      </p:sp>
      <p:sp>
        <p:nvSpPr>
          <p:cNvPr id="5" name="Объект 3"/>
          <p:cNvSpPr>
            <a:spLocks noGrp="1"/>
          </p:cNvSpPr>
          <p:nvPr>
            <p:ph sz="half" idx="2"/>
          </p:nvPr>
        </p:nvSpPr>
        <p:spPr>
          <a:xfrm>
            <a:off x="1251284" y="1845735"/>
            <a:ext cx="4668253" cy="4023360"/>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//for loop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=1;i&lt;=10;i++){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a:t>
            </a:r>
          </a:p>
          <a:p>
            <a:r>
              <a:rPr lang="en-US" dirty="0">
                <a:latin typeface="Times New Roman" panose="02020603050405020304" pitchFamily="18" charset="0"/>
                <a:cs typeface="Times New Roman" panose="02020603050405020304" pitchFamily="18" charset="0"/>
              </a:rPr>
              <a:t>            //using continue statement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continue</a:t>
            </a:r>
            <a:r>
              <a:rPr lang="en-US" dirty="0">
                <a:latin typeface="Times New Roman" panose="02020603050405020304" pitchFamily="18" charset="0"/>
                <a:cs typeface="Times New Roman" panose="02020603050405020304" pitchFamily="18" charset="0"/>
              </a:rPr>
              <a:t>;//it will skip the rest statement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a:t>
            </a:r>
            <a:r>
              <a:rPr lang="en-US" dirty="0"/>
              <a:t>  </a:t>
            </a:r>
          </a:p>
          <a:p>
            <a:endParaRPr lang="ru-RU" dirty="0"/>
          </a:p>
        </p:txBody>
      </p:sp>
      <p:pic>
        <p:nvPicPr>
          <p:cNvPr id="6" name="Объект 5"/>
          <p:cNvPicPr>
            <a:picLocks noGrp="1" noChangeAspect="1"/>
          </p:cNvPicPr>
          <p:nvPr>
            <p:ph sz="half" idx="2"/>
          </p:nvPr>
        </p:nvPicPr>
        <p:blipFill>
          <a:blip r:embed="rId2"/>
          <a:stretch>
            <a:fillRect/>
          </a:stretch>
        </p:blipFill>
        <p:spPr>
          <a:xfrm>
            <a:off x="7860858" y="1846263"/>
            <a:ext cx="1651884" cy="4022725"/>
          </a:xfrm>
          <a:prstGeom prst="rect">
            <a:avLst/>
          </a:prstGeom>
        </p:spPr>
      </p:pic>
    </p:spTree>
    <p:extLst>
      <p:ext uri="{BB962C8B-B14F-4D97-AF65-F5344CB8AC3E}">
        <p14:creationId xmlns:p14="http://schemas.microsoft.com/office/powerpoint/2010/main" val="3890668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86603"/>
            <a:ext cx="10058400" cy="627797"/>
          </a:xfrm>
        </p:spPr>
        <p:txBody>
          <a:bodyPr>
            <a:normAutofit fontScale="90000"/>
          </a:bodyPr>
          <a:lstStyle/>
          <a:p>
            <a:r>
              <a:rPr lang="en-US" dirty="0">
                <a:latin typeface="Times New Roman" panose="02020603050405020304" pitchFamily="18" charset="0"/>
                <a:cs typeface="Times New Roman" panose="02020603050405020304" pitchFamily="18" charset="0"/>
              </a:rPr>
              <a:t>Java </a:t>
            </a:r>
            <a:r>
              <a:rPr lang="en-US" dirty="0" smtClean="0">
                <a:latin typeface="Times New Roman" panose="02020603050405020304" pitchFamily="18" charset="0"/>
                <a:cs typeface="Times New Roman" panose="02020603050405020304" pitchFamily="18" charset="0"/>
              </a:rPr>
              <a:t>Arrays</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174280" y="1106906"/>
            <a:ext cx="10058402" cy="3031957"/>
          </a:xfrm>
        </p:spPr>
        <p:txBody>
          <a:bodyPr>
            <a:normAutofit fontScale="85000" lnSpcReduction="20000"/>
          </a:bodyPr>
          <a:lstStyle/>
          <a:p>
            <a:pPr algn="just"/>
            <a:r>
              <a:rPr lang="en-US" sz="2400" b="1" dirty="0">
                <a:latin typeface="Times New Roman" panose="02020603050405020304" pitchFamily="18" charset="0"/>
                <a:cs typeface="Times New Roman" panose="02020603050405020304" pitchFamily="18" charset="0"/>
              </a:rPr>
              <a:t>Java array</a:t>
            </a:r>
            <a:r>
              <a:rPr lang="en-US" sz="2400" dirty="0">
                <a:latin typeface="Times New Roman" panose="02020603050405020304" pitchFamily="18" charset="0"/>
                <a:cs typeface="Times New Roman" panose="02020603050405020304" pitchFamily="18" charset="0"/>
              </a:rPr>
              <a:t> is an object which contains elements of a similar data type. Additionally, The elements of an array are stored in a contiguous memory location. It is a data structure where we store similar elements. We can store only a fixed set of elements in a Java array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Advantages</a:t>
            </a:r>
          </a:p>
          <a:p>
            <a:r>
              <a:rPr lang="en-US" sz="2400" u="sng" dirty="0">
                <a:latin typeface="Times New Roman" panose="02020603050405020304" pitchFamily="18" charset="0"/>
                <a:cs typeface="Times New Roman" panose="02020603050405020304" pitchFamily="18" charset="0"/>
              </a:rPr>
              <a:t>Code Optimization:</a:t>
            </a:r>
            <a:r>
              <a:rPr lang="en-US" sz="2400" dirty="0">
                <a:latin typeface="Times New Roman" panose="02020603050405020304" pitchFamily="18" charset="0"/>
                <a:cs typeface="Times New Roman" panose="02020603050405020304" pitchFamily="18" charset="0"/>
              </a:rPr>
              <a:t> It makes the code optimized, we can retrieve or sort the data efficiently.</a:t>
            </a:r>
          </a:p>
          <a:p>
            <a:r>
              <a:rPr lang="en-US" sz="2400" u="sng" dirty="0">
                <a:latin typeface="Times New Roman" panose="02020603050405020304" pitchFamily="18" charset="0"/>
                <a:cs typeface="Times New Roman" panose="02020603050405020304" pitchFamily="18" charset="0"/>
              </a:rPr>
              <a:t>Random access</a:t>
            </a:r>
            <a:r>
              <a:rPr lang="en-US" sz="2400" dirty="0">
                <a:latin typeface="Times New Roman" panose="02020603050405020304" pitchFamily="18" charset="0"/>
                <a:cs typeface="Times New Roman" panose="02020603050405020304" pitchFamily="18" charset="0"/>
              </a:rPr>
              <a:t>: We can get any data located at an index position.</a:t>
            </a:r>
          </a:p>
          <a:p>
            <a:r>
              <a:rPr lang="en-US" sz="2400" b="1" dirty="0">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Size Limit: We can store only the fixed size of elements in the array. It doesn't grow its size at runtime. To solve this problem, collection framework is used in Java which grows automatically.</a:t>
            </a:r>
          </a:p>
          <a:p>
            <a:pPr marL="0" indent="0" algn="just">
              <a:buNone/>
            </a:pPr>
            <a:endParaRPr lang="ru-RU" sz="24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3365181" y="4246747"/>
            <a:ext cx="4791075" cy="1752600"/>
          </a:xfrm>
          <a:prstGeom prst="rect">
            <a:avLst/>
          </a:prstGeom>
        </p:spPr>
      </p:pic>
    </p:spTree>
    <p:extLst>
      <p:ext uri="{BB962C8B-B14F-4D97-AF65-F5344CB8AC3E}">
        <p14:creationId xmlns:p14="http://schemas.microsoft.com/office/powerpoint/2010/main" val="3490474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Single Dimensional Array in </a:t>
            </a:r>
            <a:r>
              <a:rPr lang="en-US" dirty="0" smtClean="0">
                <a:latin typeface="Times New Roman" panose="02020603050405020304" pitchFamily="18" charset="0"/>
                <a:cs typeface="Times New Roman" panose="02020603050405020304" pitchFamily="18" charset="0"/>
              </a:rPr>
              <a:t>Java</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097278" y="1845734"/>
            <a:ext cx="3628726" cy="4023360"/>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Syntax to Declare an Array in Java</a:t>
            </a:r>
            <a:endParaRPr lang="en-US" sz="2600"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dataType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arr</a:t>
            </a:r>
            <a:r>
              <a:rPr lang="en-US" sz="2600" dirty="0">
                <a:latin typeface="Times New Roman" panose="02020603050405020304" pitchFamily="18" charset="0"/>
                <a:cs typeface="Times New Roman" panose="02020603050405020304" pitchFamily="18" charset="0"/>
              </a:rPr>
              <a:t>; (or)  </a:t>
            </a:r>
          </a:p>
          <a:p>
            <a:r>
              <a:rPr lang="en-US" sz="2600" dirty="0" err="1">
                <a:latin typeface="Times New Roman" panose="02020603050405020304" pitchFamily="18" charset="0"/>
                <a:cs typeface="Times New Roman" panose="02020603050405020304" pitchFamily="18" charset="0"/>
              </a:rPr>
              <a:t>dataType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arr</a:t>
            </a:r>
            <a:r>
              <a:rPr lang="en-US" sz="2600" dirty="0">
                <a:latin typeface="Times New Roman" panose="02020603050405020304" pitchFamily="18" charset="0"/>
                <a:cs typeface="Times New Roman" panose="02020603050405020304" pitchFamily="18" charset="0"/>
              </a:rPr>
              <a:t>; (or)  </a:t>
            </a:r>
          </a:p>
          <a:p>
            <a:r>
              <a:rPr lang="en-US" sz="2600" dirty="0" err="1">
                <a:latin typeface="Times New Roman" panose="02020603050405020304" pitchFamily="18" charset="0"/>
                <a:cs typeface="Times New Roman" panose="02020603050405020304" pitchFamily="18" charset="0"/>
              </a:rPr>
              <a:t>dataType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arr</a:t>
            </a:r>
            <a:r>
              <a:rPr lang="en-US" sz="2600" dirty="0">
                <a:latin typeface="Times New Roman" panose="02020603050405020304" pitchFamily="18" charset="0"/>
                <a:cs typeface="Times New Roman" panose="02020603050405020304" pitchFamily="18" charset="0"/>
              </a:rPr>
              <a:t>[];  </a:t>
            </a:r>
            <a:endParaRPr lang="ru-RU" sz="2600" dirty="0" smtClean="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arrayRefVar</a:t>
            </a:r>
            <a:r>
              <a:rPr lang="ru-RU"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t>
            </a:r>
            <a:r>
              <a:rPr lang="ru-RU"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new</a:t>
            </a:r>
            <a:r>
              <a:rPr lang="en-US" sz="2600" dirty="0">
                <a:latin typeface="Times New Roman" panose="02020603050405020304" pitchFamily="18" charset="0"/>
                <a:cs typeface="Times New Roman" panose="02020603050405020304" pitchFamily="18" charset="0"/>
              </a:rPr>
              <a:t> datatype[size]; </a:t>
            </a:r>
            <a:endParaRPr lang="ru-RU" sz="2600" dirty="0" smtClean="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arrayRefVar</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var</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err="1" smtClean="0">
                <a:latin typeface="Times New Roman" panose="02020603050405020304" pitchFamily="18" charset="0"/>
                <a:cs typeface="Times New Roman" panose="02020603050405020304" pitchFamily="18" charset="0"/>
              </a:rPr>
              <a:t>arrayRefVar</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var,var,var</a:t>
            </a:r>
            <a:r>
              <a:rPr lang="en-US" sz="2600" dirty="0" smtClean="0">
                <a:latin typeface="Times New Roman" panose="02020603050405020304" pitchFamily="18" charset="0"/>
                <a:cs typeface="Times New Roman" panose="02020603050405020304" pitchFamily="18" charset="0"/>
              </a:rPr>
              <a:t>};</a:t>
            </a:r>
            <a:endParaRPr lang="ru-RU" sz="2600" dirty="0" smtClean="0">
              <a:latin typeface="Times New Roman" panose="02020603050405020304" pitchFamily="18" charset="0"/>
              <a:cs typeface="Times New Roman" panose="02020603050405020304" pitchFamily="18" charset="0"/>
            </a:endParaRPr>
          </a:p>
          <a:p>
            <a:endParaRPr lang="ru-RU" dirty="0"/>
          </a:p>
        </p:txBody>
      </p:sp>
      <p:sp>
        <p:nvSpPr>
          <p:cNvPr id="4" name="Объект 3"/>
          <p:cNvSpPr>
            <a:spLocks noGrp="1"/>
          </p:cNvSpPr>
          <p:nvPr>
            <p:ph sz="half" idx="2"/>
          </p:nvPr>
        </p:nvSpPr>
        <p:spPr>
          <a:xfrm>
            <a:off x="5293894" y="1845735"/>
            <a:ext cx="5861785" cy="4023360"/>
          </a:xfrm>
        </p:spPr>
        <p:txBody>
          <a:bodyPr>
            <a:normAutofit fontScale="70000" lnSpcReduction="20000"/>
          </a:bodyPr>
          <a:lstStyle/>
          <a:p>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void</a:t>
            </a:r>
            <a:r>
              <a:rPr lang="en-US" sz="2400" dirty="0">
                <a:latin typeface="Times New Roman" panose="02020603050405020304" pitchFamily="18" charset="0"/>
                <a:cs typeface="Times New Roman" panose="02020603050405020304" pitchFamily="18" charset="0"/>
              </a:rPr>
              <a:t>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b="1"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a:t>
            </a:r>
            <a:r>
              <a:rPr lang="en-US" sz="2400" dirty="0" smtClean="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new</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[5];//declaration and instantiation  </a:t>
            </a:r>
          </a:p>
          <a:p>
            <a:r>
              <a:rPr lang="en-US" sz="2400" dirty="0">
                <a:latin typeface="Times New Roman" panose="02020603050405020304" pitchFamily="18" charset="0"/>
                <a:cs typeface="Times New Roman" panose="02020603050405020304" pitchFamily="18" charset="0"/>
              </a:rPr>
              <a:t>a[0]=10;//initialization  </a:t>
            </a:r>
          </a:p>
          <a:p>
            <a:r>
              <a:rPr lang="en-US" sz="2400" dirty="0">
                <a:latin typeface="Times New Roman" panose="02020603050405020304" pitchFamily="18" charset="0"/>
                <a:cs typeface="Times New Roman" panose="02020603050405020304" pitchFamily="18" charset="0"/>
              </a:rPr>
              <a:t>a[1]=20;  </a:t>
            </a:r>
          </a:p>
          <a:p>
            <a:r>
              <a:rPr lang="en-US" sz="2400" dirty="0">
                <a:latin typeface="Times New Roman" panose="02020603050405020304" pitchFamily="18" charset="0"/>
                <a:cs typeface="Times New Roman" panose="02020603050405020304" pitchFamily="18" charset="0"/>
              </a:rPr>
              <a:t>a[2]=70;  </a:t>
            </a:r>
          </a:p>
          <a:p>
            <a:r>
              <a:rPr lang="en-US" sz="2400" dirty="0">
                <a:latin typeface="Times New Roman" panose="02020603050405020304" pitchFamily="18" charset="0"/>
                <a:cs typeface="Times New Roman" panose="02020603050405020304" pitchFamily="18" charset="0"/>
              </a:rPr>
              <a:t>a[3]=40;  </a:t>
            </a:r>
          </a:p>
          <a:p>
            <a:r>
              <a:rPr lang="en-US" sz="2400" dirty="0">
                <a:latin typeface="Times New Roman" panose="02020603050405020304" pitchFamily="18" charset="0"/>
                <a:cs typeface="Times New Roman" panose="02020603050405020304" pitchFamily="18" charset="0"/>
              </a:rPr>
              <a:t>a[4]=50;  </a:t>
            </a:r>
          </a:p>
          <a:p>
            <a:r>
              <a:rPr lang="en-US" sz="2400" dirty="0">
                <a:latin typeface="Times New Roman" panose="02020603050405020304" pitchFamily="18" charset="0"/>
                <a:cs typeface="Times New Roman" panose="02020603050405020304" pitchFamily="18" charset="0"/>
              </a:rPr>
              <a:t>//traversing array  </a:t>
            </a:r>
          </a:p>
          <a:p>
            <a:r>
              <a:rPr lang="en-US" sz="2400" b="1"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=0;i&lt;</a:t>
            </a:r>
            <a:r>
              <a:rPr lang="en-US" sz="2400" dirty="0" err="1">
                <a:latin typeface="Times New Roman" panose="02020603050405020304" pitchFamily="18" charset="0"/>
                <a:cs typeface="Times New Roman" panose="02020603050405020304" pitchFamily="18" charset="0"/>
              </a:rPr>
              <a:t>a.length;i</a:t>
            </a:r>
            <a:r>
              <a:rPr lang="en-US" sz="2400" dirty="0">
                <a:latin typeface="Times New Roman" panose="02020603050405020304" pitchFamily="18" charset="0"/>
                <a:cs typeface="Times New Roman" panose="02020603050405020304" pitchFamily="18" charset="0"/>
              </a:rPr>
              <a:t>++)//length is the property of array  </a:t>
            </a:r>
          </a:p>
          <a:p>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1059437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Anonymous Array in </a:t>
            </a:r>
            <a:r>
              <a:rPr lang="en-US" dirty="0" smtClean="0">
                <a:latin typeface="Times New Roman" panose="02020603050405020304" pitchFamily="18" charset="0"/>
                <a:cs typeface="Times New Roman" panose="02020603050405020304" pitchFamily="18" charset="0"/>
              </a:rPr>
              <a:t>Java</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097280" y="1816857"/>
            <a:ext cx="9962147" cy="4680195"/>
          </a:xfrm>
        </p:spPr>
        <p:txBody>
          <a:bodyPr>
            <a:normAutofit fontScale="25000" lnSpcReduction="20000"/>
          </a:bodyPr>
          <a:lstStyle/>
          <a:p>
            <a:r>
              <a:rPr lang="en-US" dirty="0"/>
              <a:t>/</a:t>
            </a:r>
            <a:r>
              <a:rPr lang="en-US" sz="8000" dirty="0">
                <a:latin typeface="Times New Roman" panose="02020603050405020304" pitchFamily="18" charset="0"/>
                <a:cs typeface="Times New Roman" panose="02020603050405020304" pitchFamily="18" charset="0"/>
              </a:rPr>
              <a:t>/Java Program to demonstrate the way of passing an anonymous array  </a:t>
            </a:r>
          </a:p>
          <a:p>
            <a:r>
              <a:rPr lang="en-US" sz="8000" dirty="0">
                <a:latin typeface="Times New Roman" panose="02020603050405020304" pitchFamily="18" charset="0"/>
                <a:cs typeface="Times New Roman" panose="02020603050405020304" pitchFamily="18" charset="0"/>
              </a:rPr>
              <a:t>//to method.  </a:t>
            </a:r>
          </a:p>
          <a:p>
            <a:r>
              <a:rPr lang="en-US" sz="8000" b="1" dirty="0">
                <a:latin typeface="Times New Roman" panose="02020603050405020304" pitchFamily="18" charset="0"/>
                <a:cs typeface="Times New Roman" panose="02020603050405020304" pitchFamily="18" charset="0"/>
              </a:rPr>
              <a:t>public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class</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TestAnonymousArray</a:t>
            </a:r>
            <a:r>
              <a:rPr lang="en-US" sz="8000" dirty="0">
                <a:latin typeface="Times New Roman" panose="02020603050405020304" pitchFamily="18" charset="0"/>
                <a:cs typeface="Times New Roman" panose="02020603050405020304" pitchFamily="18" charset="0"/>
              </a:rPr>
              <a:t>{  </a:t>
            </a:r>
          </a:p>
          <a:p>
            <a:r>
              <a:rPr lang="en-US" sz="8000" dirty="0">
                <a:latin typeface="Times New Roman" panose="02020603050405020304" pitchFamily="18" charset="0"/>
                <a:cs typeface="Times New Roman" panose="02020603050405020304" pitchFamily="18" charset="0"/>
              </a:rPr>
              <a:t>//creating a method which receives an array as a parameter  </a:t>
            </a:r>
          </a:p>
          <a:p>
            <a:r>
              <a:rPr lang="en-US" sz="8000" b="1" dirty="0">
                <a:latin typeface="Times New Roman" panose="02020603050405020304" pitchFamily="18" charset="0"/>
                <a:cs typeface="Times New Roman" panose="02020603050405020304" pitchFamily="18" charset="0"/>
              </a:rPr>
              <a:t>static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void</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printArray</a:t>
            </a:r>
            <a:r>
              <a:rPr lang="en-US" sz="8000" dirty="0">
                <a:latin typeface="Times New Roman" panose="02020603050405020304" pitchFamily="18" charset="0"/>
                <a:cs typeface="Times New Roman" panose="02020603050405020304" pitchFamily="18" charset="0"/>
              </a:rPr>
              <a:t>(</a:t>
            </a:r>
            <a:r>
              <a:rPr lang="en-US" sz="8000" b="1" dirty="0" err="1">
                <a:latin typeface="Times New Roman" panose="02020603050405020304" pitchFamily="18" charset="0"/>
                <a:cs typeface="Times New Roman" panose="02020603050405020304" pitchFamily="18" charset="0"/>
              </a:rPr>
              <a:t>int</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arr</a:t>
            </a:r>
            <a:r>
              <a:rPr lang="en-US" sz="8000" dirty="0">
                <a:latin typeface="Times New Roman" panose="02020603050405020304" pitchFamily="18" charset="0"/>
                <a:cs typeface="Times New Roman" panose="02020603050405020304" pitchFamily="18" charset="0"/>
              </a:rPr>
              <a:t>[]){  </a:t>
            </a:r>
          </a:p>
          <a:p>
            <a:r>
              <a:rPr lang="en-US" sz="8000" b="1" dirty="0">
                <a:latin typeface="Times New Roman" panose="02020603050405020304" pitchFamily="18" charset="0"/>
                <a:cs typeface="Times New Roman" panose="02020603050405020304" pitchFamily="18" charset="0"/>
              </a:rPr>
              <a:t>for</a:t>
            </a:r>
            <a:r>
              <a:rPr lang="en-US" sz="8000" dirty="0">
                <a:latin typeface="Times New Roman" panose="02020603050405020304" pitchFamily="18" charset="0"/>
                <a:cs typeface="Times New Roman" panose="02020603050405020304" pitchFamily="18" charset="0"/>
              </a:rPr>
              <a:t>(</a:t>
            </a:r>
            <a:r>
              <a:rPr lang="en-US" sz="8000" b="1" dirty="0" err="1">
                <a:latin typeface="Times New Roman" panose="02020603050405020304" pitchFamily="18" charset="0"/>
                <a:cs typeface="Times New Roman" panose="02020603050405020304" pitchFamily="18" charset="0"/>
              </a:rPr>
              <a:t>int</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i</a:t>
            </a:r>
            <a:r>
              <a:rPr lang="en-US" sz="8000" dirty="0">
                <a:latin typeface="Times New Roman" panose="02020603050405020304" pitchFamily="18" charset="0"/>
                <a:cs typeface="Times New Roman" panose="02020603050405020304" pitchFamily="18" charset="0"/>
              </a:rPr>
              <a:t>=0;i&lt;</a:t>
            </a:r>
            <a:r>
              <a:rPr lang="en-US" sz="8000" dirty="0" err="1">
                <a:latin typeface="Times New Roman" panose="02020603050405020304" pitchFamily="18" charset="0"/>
                <a:cs typeface="Times New Roman" panose="02020603050405020304" pitchFamily="18" charset="0"/>
              </a:rPr>
              <a:t>arr.length;i</a:t>
            </a:r>
            <a:r>
              <a:rPr lang="en-US" sz="8000" dirty="0">
                <a:latin typeface="Times New Roman" panose="02020603050405020304" pitchFamily="18" charset="0"/>
                <a:cs typeface="Times New Roman" panose="02020603050405020304" pitchFamily="18" charset="0"/>
              </a:rPr>
              <a:t>++)  </a:t>
            </a:r>
          </a:p>
          <a:p>
            <a:r>
              <a:rPr lang="en-US" sz="8000" dirty="0" err="1">
                <a:latin typeface="Times New Roman" panose="02020603050405020304" pitchFamily="18" charset="0"/>
                <a:cs typeface="Times New Roman" panose="02020603050405020304" pitchFamily="18" charset="0"/>
              </a:rPr>
              <a:t>System.out.println</a:t>
            </a:r>
            <a:r>
              <a:rPr lang="en-US" sz="8000" dirty="0">
                <a:latin typeface="Times New Roman" panose="02020603050405020304" pitchFamily="18" charset="0"/>
                <a:cs typeface="Times New Roman" panose="02020603050405020304" pitchFamily="18" charset="0"/>
              </a:rPr>
              <a:t>(</a:t>
            </a:r>
            <a:r>
              <a:rPr lang="en-US" sz="8000" dirty="0" err="1">
                <a:latin typeface="Times New Roman" panose="02020603050405020304" pitchFamily="18" charset="0"/>
                <a:cs typeface="Times New Roman" panose="02020603050405020304" pitchFamily="18" charset="0"/>
              </a:rPr>
              <a:t>arr</a:t>
            </a:r>
            <a:r>
              <a:rPr lang="en-US" sz="8000" dirty="0">
                <a:latin typeface="Times New Roman" panose="02020603050405020304" pitchFamily="18" charset="0"/>
                <a:cs typeface="Times New Roman" panose="02020603050405020304" pitchFamily="18" charset="0"/>
              </a:rPr>
              <a:t>[</a:t>
            </a:r>
            <a:r>
              <a:rPr lang="en-US" sz="8000" dirty="0" err="1">
                <a:latin typeface="Times New Roman" panose="02020603050405020304" pitchFamily="18" charset="0"/>
                <a:cs typeface="Times New Roman" panose="02020603050405020304" pitchFamily="18" charset="0"/>
              </a:rPr>
              <a:t>i</a:t>
            </a:r>
            <a:r>
              <a:rPr lang="en-US" sz="8000" dirty="0">
                <a:latin typeface="Times New Roman" panose="02020603050405020304" pitchFamily="18" charset="0"/>
                <a:cs typeface="Times New Roman" panose="02020603050405020304" pitchFamily="18" charset="0"/>
              </a:rPr>
              <a:t>]);  </a:t>
            </a:r>
          </a:p>
          <a:p>
            <a:r>
              <a:rPr lang="en-US" sz="8000" dirty="0">
                <a:latin typeface="Times New Roman" panose="02020603050405020304" pitchFamily="18" charset="0"/>
                <a:cs typeface="Times New Roman" panose="02020603050405020304" pitchFamily="18" charset="0"/>
              </a:rPr>
              <a:t>}  </a:t>
            </a:r>
          </a:p>
          <a:p>
            <a:r>
              <a:rPr lang="en-US" sz="8000" dirty="0">
                <a:latin typeface="Times New Roman" panose="02020603050405020304" pitchFamily="18" charset="0"/>
                <a:cs typeface="Times New Roman" panose="02020603050405020304" pitchFamily="18" charset="0"/>
              </a:rPr>
              <a:t> </a:t>
            </a:r>
          </a:p>
          <a:p>
            <a:r>
              <a:rPr lang="en-US" sz="8000" b="1" dirty="0">
                <a:latin typeface="Times New Roman" panose="02020603050405020304" pitchFamily="18" charset="0"/>
                <a:cs typeface="Times New Roman" panose="02020603050405020304" pitchFamily="18" charset="0"/>
              </a:rPr>
              <a:t>public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static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void</a:t>
            </a:r>
            <a:r>
              <a:rPr lang="en-US" sz="8000" dirty="0">
                <a:latin typeface="Times New Roman" panose="02020603050405020304" pitchFamily="18" charset="0"/>
                <a:cs typeface="Times New Roman" panose="02020603050405020304" pitchFamily="18" charset="0"/>
              </a:rPr>
              <a:t> main(String </a:t>
            </a:r>
            <a:r>
              <a:rPr lang="en-US" sz="8000" dirty="0" err="1">
                <a:latin typeface="Times New Roman" panose="02020603050405020304" pitchFamily="18" charset="0"/>
                <a:cs typeface="Times New Roman" panose="02020603050405020304" pitchFamily="18" charset="0"/>
              </a:rPr>
              <a:t>args</a:t>
            </a:r>
            <a:r>
              <a:rPr lang="en-US" sz="8000" dirty="0">
                <a:latin typeface="Times New Roman" panose="02020603050405020304" pitchFamily="18" charset="0"/>
                <a:cs typeface="Times New Roman" panose="02020603050405020304" pitchFamily="18" charset="0"/>
              </a:rPr>
              <a:t>[]){  </a:t>
            </a:r>
          </a:p>
          <a:p>
            <a:r>
              <a:rPr lang="en-US" sz="8000" dirty="0" err="1">
                <a:latin typeface="Times New Roman" panose="02020603050405020304" pitchFamily="18" charset="0"/>
                <a:cs typeface="Times New Roman" panose="02020603050405020304" pitchFamily="18" charset="0"/>
              </a:rPr>
              <a:t>printArray</a:t>
            </a:r>
            <a:r>
              <a:rPr lang="en-US" sz="8000" dirty="0">
                <a:latin typeface="Times New Roman" panose="02020603050405020304" pitchFamily="18" charset="0"/>
                <a:cs typeface="Times New Roman" panose="02020603050405020304" pitchFamily="18" charset="0"/>
              </a:rPr>
              <a:t>(</a:t>
            </a:r>
            <a:r>
              <a:rPr lang="en-US" sz="8000" b="1" dirty="0">
                <a:latin typeface="Times New Roman" panose="02020603050405020304" pitchFamily="18" charset="0"/>
                <a:cs typeface="Times New Roman" panose="02020603050405020304" pitchFamily="18" charset="0"/>
              </a:rPr>
              <a:t>new</a:t>
            </a:r>
            <a:r>
              <a:rPr lang="en-US" sz="8000"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int</a:t>
            </a:r>
            <a:r>
              <a:rPr lang="en-US" sz="8000" dirty="0">
                <a:latin typeface="Times New Roman" panose="02020603050405020304" pitchFamily="18" charset="0"/>
                <a:cs typeface="Times New Roman" panose="02020603050405020304" pitchFamily="18" charset="0"/>
              </a:rPr>
              <a:t>[]{10,22,44,66});//passing anonymous array to method  </a:t>
            </a:r>
          </a:p>
          <a:p>
            <a:r>
              <a:rPr lang="en-US" sz="8000" dirty="0">
                <a:latin typeface="Times New Roman" panose="02020603050405020304" pitchFamily="18" charset="0"/>
                <a:cs typeface="Times New Roman" panose="02020603050405020304" pitchFamily="18" charset="0"/>
              </a:rPr>
              <a:t>}}  </a:t>
            </a:r>
          </a:p>
          <a:p>
            <a:endParaRPr lang="ru-RU" dirty="0"/>
          </a:p>
        </p:txBody>
      </p:sp>
    </p:spTree>
    <p:extLst>
      <p:ext uri="{BB962C8B-B14F-4D97-AF65-F5344CB8AC3E}">
        <p14:creationId xmlns:p14="http://schemas.microsoft.com/office/powerpoint/2010/main" val="1116303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For-each Loop for Java </a:t>
            </a:r>
            <a:r>
              <a:rPr lang="en-US" dirty="0" smtClean="0">
                <a:latin typeface="Times New Roman" panose="02020603050405020304" pitchFamily="18" charset="0"/>
                <a:cs typeface="Times New Roman" panose="02020603050405020304" pitchFamily="18" charset="0"/>
              </a:rPr>
              <a:t>Array</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097277" y="1845734"/>
            <a:ext cx="7064946" cy="402336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//Java Program to print the array elements using for-each loop  </a:t>
            </a:r>
          </a:p>
          <a:p>
            <a:r>
              <a:rPr lang="en-US" sz="2400" b="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Testarray1{  </a:t>
            </a:r>
          </a:p>
          <a:p>
            <a:r>
              <a:rPr lang="en-US" sz="2400" b="1" dirty="0">
                <a:latin typeface="Times New Roman" panose="02020603050405020304" pitchFamily="18" charset="0"/>
                <a:cs typeface="Times New Roman" panose="02020603050405020304" pitchFamily="18" charset="0"/>
              </a:rPr>
              <a:t>public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void</a:t>
            </a:r>
            <a:r>
              <a:rPr lang="en-US" sz="2400" dirty="0">
                <a:latin typeface="Times New Roman" panose="02020603050405020304" pitchFamily="18" charset="0"/>
                <a:cs typeface="Times New Roman" panose="02020603050405020304" pitchFamily="18" charset="0"/>
              </a:rPr>
              <a:t>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r>
              <a:rPr lang="en-US" sz="2400" b="1"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[]={33,3,4,5};  </a:t>
            </a:r>
          </a:p>
          <a:p>
            <a:r>
              <a:rPr lang="en-US" sz="2400" dirty="0">
                <a:latin typeface="Times New Roman" panose="02020603050405020304" pitchFamily="18" charset="0"/>
                <a:cs typeface="Times New Roman" panose="02020603050405020304" pitchFamily="18" charset="0"/>
              </a:rPr>
              <a:t>//printing array using for-each loop  </a:t>
            </a:r>
          </a:p>
          <a:p>
            <a:r>
              <a:rPr lang="en-US" sz="2400" b="1"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i:arr)  </a:t>
            </a:r>
          </a:p>
          <a:p>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endParaRPr lang="ru-RU" dirty="0"/>
          </a:p>
        </p:txBody>
      </p:sp>
      <p:pic>
        <p:nvPicPr>
          <p:cNvPr id="5" name="Рисунок 4"/>
          <p:cNvPicPr>
            <a:picLocks noChangeAspect="1"/>
          </p:cNvPicPr>
          <p:nvPr/>
        </p:nvPicPr>
        <p:blipFill>
          <a:blip r:embed="rId2"/>
          <a:stretch>
            <a:fillRect/>
          </a:stretch>
        </p:blipFill>
        <p:spPr>
          <a:xfrm>
            <a:off x="8258475" y="1845734"/>
            <a:ext cx="2464067" cy="4023360"/>
          </a:xfrm>
          <a:prstGeom prst="rect">
            <a:avLst/>
          </a:prstGeom>
        </p:spPr>
      </p:pic>
    </p:spTree>
    <p:extLst>
      <p:ext uri="{BB962C8B-B14F-4D97-AF65-F5344CB8AC3E}">
        <p14:creationId xmlns:p14="http://schemas.microsoft.com/office/powerpoint/2010/main" val="1025020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Multidimensional Array in </a:t>
            </a:r>
            <a:r>
              <a:rPr lang="en-US" dirty="0" smtClean="0">
                <a:latin typeface="Times New Roman" panose="02020603050405020304" pitchFamily="18" charset="0"/>
                <a:cs typeface="Times New Roman" panose="02020603050405020304" pitchFamily="18" charset="0"/>
              </a:rPr>
              <a:t>Java</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p:txBody>
          <a:bodyPr>
            <a:normAutofit/>
          </a:bodyPr>
          <a:lstStyle/>
          <a:p>
            <a:r>
              <a:rPr lang="en-US" dirty="0" err="1">
                <a:latin typeface="Times New Roman" panose="02020603050405020304" pitchFamily="18" charset="0"/>
                <a:cs typeface="Times New Roman" panose="02020603050405020304" pitchFamily="18" charset="0"/>
              </a:rPr>
              <a:t>dataType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arrayRefVar</a:t>
            </a:r>
            <a:r>
              <a:rPr lang="en-US" dirty="0">
                <a:latin typeface="Times New Roman" panose="02020603050405020304" pitchFamily="18" charset="0"/>
                <a:cs typeface="Times New Roman" panose="02020603050405020304" pitchFamily="18" charset="0"/>
              </a:rPr>
              <a:t>; (or)  </a:t>
            </a:r>
          </a:p>
          <a:p>
            <a:r>
              <a:rPr lang="en-US" dirty="0" err="1">
                <a:latin typeface="Times New Roman" panose="02020603050405020304" pitchFamily="18" charset="0"/>
                <a:cs typeface="Times New Roman" panose="02020603050405020304" pitchFamily="18" charset="0"/>
              </a:rPr>
              <a:t>dataType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arrayRefVar</a:t>
            </a:r>
            <a:r>
              <a:rPr lang="en-US" dirty="0">
                <a:latin typeface="Times New Roman" panose="02020603050405020304" pitchFamily="18" charset="0"/>
                <a:cs typeface="Times New Roman" panose="02020603050405020304" pitchFamily="18" charset="0"/>
              </a:rPr>
              <a:t>; (or)  </a:t>
            </a:r>
          </a:p>
          <a:p>
            <a:r>
              <a:rPr lang="en-US" dirty="0" err="1">
                <a:latin typeface="Times New Roman" panose="02020603050405020304" pitchFamily="18" charset="0"/>
                <a:cs typeface="Times New Roman" panose="02020603050405020304" pitchFamily="18" charset="0"/>
              </a:rPr>
              <a:t>dataType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arrayRefVar</a:t>
            </a:r>
            <a:r>
              <a:rPr lang="en-US" dirty="0">
                <a:latin typeface="Times New Roman" panose="02020603050405020304" pitchFamily="18" charset="0"/>
                <a:cs typeface="Times New Roman" panose="02020603050405020304" pitchFamily="18" charset="0"/>
              </a:rPr>
              <a:t>[][]; (or)  </a:t>
            </a:r>
          </a:p>
          <a:p>
            <a:r>
              <a:rPr lang="en-US" dirty="0" err="1">
                <a:latin typeface="Times New Roman" panose="02020603050405020304" pitchFamily="18" charset="0"/>
                <a:cs typeface="Times New Roman" panose="02020603050405020304" pitchFamily="18" charset="0"/>
              </a:rPr>
              <a:t>dataType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arrayRefVar</a:t>
            </a:r>
            <a:r>
              <a:rPr lang="en-US" dirty="0">
                <a:latin typeface="Times New Roman" panose="02020603050405020304" pitchFamily="18" charset="0"/>
                <a:cs typeface="Times New Roman" panose="02020603050405020304" pitchFamily="18" charset="0"/>
              </a:rPr>
              <a:t>[];   </a:t>
            </a:r>
          </a:p>
        </p:txBody>
      </p:sp>
      <p:sp>
        <p:nvSpPr>
          <p:cNvPr id="4" name="Объект 3"/>
          <p:cNvSpPr>
            <a:spLocks noGrp="1"/>
          </p:cNvSpPr>
          <p:nvPr>
            <p:ph sz="half" idx="2"/>
          </p:nvPr>
        </p:nvSpPr>
        <p:spPr>
          <a:xfrm>
            <a:off x="5929162" y="1845735"/>
            <a:ext cx="5226518" cy="4023360"/>
          </a:xfrm>
        </p:spPr>
        <p:txBody>
          <a:bodyPr>
            <a:normAutofit/>
          </a:bodyPr>
          <a:lstStyle/>
          <a:p>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[3][3];</a:t>
            </a:r>
            <a:endParaRPr lang="ru-RU"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arr[0][0]=1;  </a:t>
            </a:r>
          </a:p>
          <a:p>
            <a:r>
              <a:rPr lang="sv-SE" dirty="0">
                <a:latin typeface="Times New Roman" panose="02020603050405020304" pitchFamily="18" charset="0"/>
                <a:cs typeface="Times New Roman" panose="02020603050405020304" pitchFamily="18" charset="0"/>
              </a:rPr>
              <a:t>arr[0][1]=2;  </a:t>
            </a:r>
          </a:p>
          <a:p>
            <a:r>
              <a:rPr lang="en-US" b="1" dirty="0" err="1" smtClean="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[][]={{1,2,3},{2,4,5},{4,4,5}};  </a:t>
            </a:r>
          </a:p>
          <a:p>
            <a:endParaRPr lang="ru-RU" dirty="0"/>
          </a:p>
        </p:txBody>
      </p:sp>
    </p:spTree>
    <p:extLst>
      <p:ext uri="{BB962C8B-B14F-4D97-AF65-F5344CB8AC3E}">
        <p14:creationId xmlns:p14="http://schemas.microsoft.com/office/powerpoint/2010/main" val="1576809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Agenda</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201168" lvl="1" indent="0">
              <a:buNone/>
            </a:pPr>
            <a:r>
              <a:rPr lang="en-US" sz="3200" dirty="0" smtClean="0">
                <a:latin typeface="Times New Roman" panose="02020603050405020304" pitchFamily="18" charset="0"/>
                <a:cs typeface="Times New Roman" panose="02020603050405020304" pitchFamily="18" charset="0"/>
              </a:rPr>
              <a:t>1. Loops</a:t>
            </a:r>
          </a:p>
          <a:p>
            <a:pPr lvl="3">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For</a:t>
            </a:r>
          </a:p>
          <a:p>
            <a:pPr lvl="3">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While</a:t>
            </a:r>
          </a:p>
          <a:p>
            <a:pPr lvl="3">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Do … while</a:t>
            </a:r>
          </a:p>
          <a:p>
            <a:pPr lvl="3">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201168" lvl="1" indent="0">
              <a:buNone/>
            </a:pPr>
            <a:r>
              <a:rPr lang="en-US" sz="3200" dirty="0" smtClean="0">
                <a:latin typeface="Times New Roman" panose="02020603050405020304" pitchFamily="18" charset="0"/>
                <a:cs typeface="Times New Roman" panose="02020603050405020304" pitchFamily="18" charset="0"/>
              </a:rPr>
              <a:t>2.Arrays</a:t>
            </a:r>
          </a:p>
          <a:p>
            <a:pPr marL="566928" lvl="3" indent="0">
              <a:buNone/>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93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Multidimensional Array in Java</a:t>
            </a:r>
            <a:endParaRPr lang="ru-RU" dirty="0"/>
          </a:p>
        </p:txBody>
      </p:sp>
      <p:sp>
        <p:nvSpPr>
          <p:cNvPr id="3" name="Объект 2"/>
          <p:cNvSpPr>
            <a:spLocks noGrp="1"/>
          </p:cNvSpPr>
          <p:nvPr>
            <p:ph sz="half" idx="1"/>
          </p:nvPr>
        </p:nvSpPr>
        <p:spPr>
          <a:xfrm>
            <a:off x="1097278" y="1845734"/>
            <a:ext cx="6063918" cy="4478064"/>
          </a:xfrm>
        </p:spPr>
        <p:txBody>
          <a:bodyPr>
            <a:normAutofit fontScale="55000" lnSpcReduction="20000"/>
          </a:bodyPr>
          <a:lstStyle/>
          <a:p>
            <a:r>
              <a:rPr lang="en-US" sz="3800" b="1" dirty="0">
                <a:latin typeface="Times New Roman" panose="02020603050405020304" pitchFamily="18" charset="0"/>
                <a:cs typeface="Times New Roman" panose="02020603050405020304" pitchFamily="18" charset="0"/>
              </a:rPr>
              <a:t>public</a:t>
            </a:r>
            <a:r>
              <a:rPr lang="en-US"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static</a:t>
            </a:r>
            <a:r>
              <a:rPr lang="en-US"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void</a:t>
            </a:r>
            <a:r>
              <a:rPr lang="en-US" sz="3800" dirty="0">
                <a:latin typeface="Times New Roman" panose="02020603050405020304" pitchFamily="18" charset="0"/>
                <a:cs typeface="Times New Roman" panose="02020603050405020304" pitchFamily="18" charset="0"/>
              </a:rPr>
              <a:t> main(String </a:t>
            </a:r>
            <a:r>
              <a:rPr lang="en-US" sz="3800" dirty="0" err="1">
                <a:latin typeface="Times New Roman" panose="02020603050405020304" pitchFamily="18" charset="0"/>
                <a:cs typeface="Times New Roman" panose="02020603050405020304" pitchFamily="18" charset="0"/>
              </a:rPr>
              <a:t>args</a:t>
            </a:r>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//declaring and initializing 2D array  </a:t>
            </a:r>
          </a:p>
          <a:p>
            <a:r>
              <a:rPr lang="en-US" sz="3800" b="1" dirty="0" err="1">
                <a:latin typeface="Times New Roman" panose="02020603050405020304" pitchFamily="18" charset="0"/>
                <a:cs typeface="Times New Roman" panose="02020603050405020304" pitchFamily="18" charset="0"/>
              </a:rPr>
              <a:t>int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arr</a:t>
            </a:r>
            <a:r>
              <a:rPr lang="en-US" sz="3800" dirty="0">
                <a:latin typeface="Times New Roman" panose="02020603050405020304" pitchFamily="18" charset="0"/>
                <a:cs typeface="Times New Roman" panose="02020603050405020304" pitchFamily="18" charset="0"/>
              </a:rPr>
              <a:t>[][]={{1,2,3},{2,4,5},{4,4,5}};  </a:t>
            </a:r>
          </a:p>
          <a:p>
            <a:r>
              <a:rPr lang="en-US" sz="3800" dirty="0">
                <a:latin typeface="Times New Roman" panose="02020603050405020304" pitchFamily="18" charset="0"/>
                <a:cs typeface="Times New Roman" panose="02020603050405020304" pitchFamily="18" charset="0"/>
              </a:rPr>
              <a:t>//printing 2D array  </a:t>
            </a:r>
          </a:p>
          <a:p>
            <a:r>
              <a:rPr lang="en-US" sz="3800" b="1" dirty="0">
                <a:latin typeface="Times New Roman" panose="02020603050405020304" pitchFamily="18" charset="0"/>
                <a:cs typeface="Times New Roman" panose="02020603050405020304" pitchFamily="18" charset="0"/>
              </a:rPr>
              <a:t>for</a:t>
            </a:r>
            <a:r>
              <a:rPr lang="en-US" sz="3800" dirty="0">
                <a:latin typeface="Times New Roman" panose="02020603050405020304" pitchFamily="18" charset="0"/>
                <a:cs typeface="Times New Roman" panose="02020603050405020304" pitchFamily="18" charset="0"/>
              </a:rPr>
              <a:t>(</a:t>
            </a:r>
            <a:r>
              <a:rPr lang="en-US" sz="3800" b="1" dirty="0" err="1">
                <a:latin typeface="Times New Roman" panose="02020603050405020304" pitchFamily="18" charset="0"/>
                <a:cs typeface="Times New Roman" panose="02020603050405020304" pitchFamily="18" charset="0"/>
              </a:rPr>
              <a:t>int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i</a:t>
            </a:r>
            <a:r>
              <a:rPr lang="en-US" sz="3800" dirty="0">
                <a:latin typeface="Times New Roman" panose="02020603050405020304" pitchFamily="18" charset="0"/>
                <a:cs typeface="Times New Roman" panose="02020603050405020304" pitchFamily="18" charset="0"/>
              </a:rPr>
              <a:t>=0;i&lt;3;i++){  </a:t>
            </a:r>
          </a:p>
          <a:p>
            <a:r>
              <a:rPr lang="en-US"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for</a:t>
            </a:r>
            <a:r>
              <a:rPr lang="en-US" sz="3800" dirty="0">
                <a:latin typeface="Times New Roman" panose="02020603050405020304" pitchFamily="18" charset="0"/>
                <a:cs typeface="Times New Roman" panose="02020603050405020304" pitchFamily="18" charset="0"/>
              </a:rPr>
              <a:t>(</a:t>
            </a:r>
            <a:r>
              <a:rPr lang="en-US" sz="3800" b="1" dirty="0" err="1">
                <a:latin typeface="Times New Roman" panose="02020603050405020304" pitchFamily="18" charset="0"/>
                <a:cs typeface="Times New Roman" panose="02020603050405020304" pitchFamily="18" charset="0"/>
              </a:rPr>
              <a:t>int</a:t>
            </a:r>
            <a:r>
              <a:rPr lang="en-US" sz="3800" dirty="0">
                <a:latin typeface="Times New Roman" panose="02020603050405020304" pitchFamily="18" charset="0"/>
                <a:cs typeface="Times New Roman" panose="02020603050405020304" pitchFamily="18" charset="0"/>
              </a:rPr>
              <a:t> j=0;j&lt;3;j++){  </a:t>
            </a:r>
          </a:p>
          <a:p>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System.out.print</a:t>
            </a:r>
            <a:r>
              <a:rPr lang="en-US" sz="3800" dirty="0">
                <a:latin typeface="Times New Roman" panose="02020603050405020304" pitchFamily="18" charset="0"/>
                <a:cs typeface="Times New Roman" panose="02020603050405020304" pitchFamily="18" charset="0"/>
              </a:rPr>
              <a:t>(</a:t>
            </a:r>
            <a:r>
              <a:rPr lang="en-US" sz="3800" dirty="0" err="1">
                <a:latin typeface="Times New Roman" panose="02020603050405020304" pitchFamily="18" charset="0"/>
                <a:cs typeface="Times New Roman" panose="02020603050405020304" pitchFamily="18" charset="0"/>
              </a:rPr>
              <a:t>arr</a:t>
            </a:r>
            <a:r>
              <a:rPr lang="en-US" sz="3800" dirty="0">
                <a:latin typeface="Times New Roman" panose="02020603050405020304" pitchFamily="18" charset="0"/>
                <a:cs typeface="Times New Roman" panose="02020603050405020304" pitchFamily="18" charset="0"/>
              </a:rPr>
              <a:t>[</a:t>
            </a:r>
            <a:r>
              <a:rPr lang="en-US" sz="3800" dirty="0" err="1">
                <a:latin typeface="Times New Roman" panose="02020603050405020304" pitchFamily="18" charset="0"/>
                <a:cs typeface="Times New Roman" panose="02020603050405020304" pitchFamily="18" charset="0"/>
              </a:rPr>
              <a:t>i</a:t>
            </a:r>
            <a:r>
              <a:rPr lang="en-US" sz="3800" dirty="0">
                <a:latin typeface="Times New Roman" panose="02020603050405020304" pitchFamily="18" charset="0"/>
                <a:cs typeface="Times New Roman" panose="02020603050405020304" pitchFamily="18" charset="0"/>
              </a:rPr>
              <a:t>][j]+" ");  </a:t>
            </a:r>
          </a:p>
          <a:p>
            <a:r>
              <a:rPr lang="en-US" sz="3800" dirty="0">
                <a:latin typeface="Times New Roman" panose="02020603050405020304" pitchFamily="18" charset="0"/>
                <a:cs typeface="Times New Roman" panose="02020603050405020304" pitchFamily="18" charset="0"/>
              </a:rPr>
              <a:t> }  </a:t>
            </a:r>
          </a:p>
          <a:p>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System.out.println</a:t>
            </a:r>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  </a:t>
            </a:r>
          </a:p>
          <a:p>
            <a:endParaRPr lang="ru-RU" dirty="0"/>
          </a:p>
        </p:txBody>
      </p:sp>
      <p:pic>
        <p:nvPicPr>
          <p:cNvPr id="5" name="Рисунок 4"/>
          <p:cNvPicPr>
            <a:picLocks noChangeAspect="1"/>
          </p:cNvPicPr>
          <p:nvPr/>
        </p:nvPicPr>
        <p:blipFill>
          <a:blip r:embed="rId2"/>
          <a:stretch>
            <a:fillRect/>
          </a:stretch>
        </p:blipFill>
        <p:spPr>
          <a:xfrm>
            <a:off x="7486098" y="1845734"/>
            <a:ext cx="3130567" cy="3706078"/>
          </a:xfrm>
          <a:prstGeom prst="rect">
            <a:avLst/>
          </a:prstGeom>
        </p:spPr>
      </p:pic>
    </p:spTree>
    <p:extLst>
      <p:ext uri="{BB962C8B-B14F-4D97-AF65-F5344CB8AC3E}">
        <p14:creationId xmlns:p14="http://schemas.microsoft.com/office/powerpoint/2010/main" val="1718953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Practice and QA time</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097278" y="1845734"/>
            <a:ext cx="10058402" cy="4023360"/>
          </a:xfrm>
        </p:spPr>
        <p:txBody>
          <a:bodyPr/>
          <a:lstStyle/>
          <a:p>
            <a:r>
              <a:rPr lang="en-US" dirty="0">
                <a:hlinkClick r:id="rId2"/>
              </a:rPr>
              <a:t>https://</a:t>
            </a:r>
            <a:r>
              <a:rPr lang="en-US" dirty="0" smtClean="0">
                <a:hlinkClick r:id="rId2"/>
              </a:rPr>
              <a:t>javarush.ru/groups/posts/klass-scanner</a:t>
            </a:r>
            <a:endParaRPr lang="ru-RU" smtClean="0"/>
          </a:p>
          <a:p>
            <a:endParaRPr lang="en-US" dirty="0" smtClean="0"/>
          </a:p>
          <a:p>
            <a:endParaRPr lang="ru-RU" dirty="0"/>
          </a:p>
        </p:txBody>
      </p:sp>
    </p:spTree>
    <p:extLst>
      <p:ext uri="{BB962C8B-B14F-4D97-AF65-F5344CB8AC3E}">
        <p14:creationId xmlns:p14="http://schemas.microsoft.com/office/powerpoint/2010/main" val="2479656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Loops </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987939" y="1932271"/>
            <a:ext cx="4697129" cy="4023360"/>
          </a:xfrm>
        </p:spPr>
        <p:txBody>
          <a:bodyPr>
            <a:normAutofit/>
          </a:bodyPr>
          <a:lstStyle/>
          <a:p>
            <a:pPr>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Execute some code multiple times </a:t>
            </a:r>
            <a:endParaRPr lang="en-US" sz="36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solidFill>
                  <a:schemeClr val="tx1"/>
                </a:solidFill>
                <a:latin typeface="Times New Roman" panose="02020603050405020304" pitchFamily="18" charset="0"/>
                <a:cs typeface="Times New Roman" panose="02020603050405020304" pitchFamily="18" charset="0"/>
              </a:rPr>
              <a:t>Iterate </a:t>
            </a:r>
            <a:r>
              <a:rPr lang="en-US" sz="3600" dirty="0">
                <a:solidFill>
                  <a:schemeClr val="tx1"/>
                </a:solidFill>
                <a:latin typeface="Times New Roman" panose="02020603050405020304" pitchFamily="18" charset="0"/>
                <a:cs typeface="Times New Roman" panose="02020603050405020304" pitchFamily="18" charset="0"/>
              </a:rPr>
              <a:t>through some sets of data</a:t>
            </a:r>
            <a:endParaRPr lang="ru-RU" sz="36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4) ÐÐ°Ðº Ð¸ÑÐ¿Ð¾Ð»ÑÐ·Ð¾Ð²Ð°ÑÑ Loops - Coder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14362"/>
            <a:ext cx="5592278" cy="441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661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86603"/>
            <a:ext cx="10058400" cy="839553"/>
          </a:xfrm>
        </p:spPr>
        <p:txBody>
          <a:bodyPr/>
          <a:lstStyle/>
          <a:p>
            <a:r>
              <a:rPr lang="en-US" dirty="0" smtClean="0">
                <a:latin typeface="Times New Roman" panose="02020603050405020304" pitchFamily="18" charset="0"/>
                <a:cs typeface="Times New Roman" panose="02020603050405020304" pitchFamily="18" charset="0"/>
              </a:rPr>
              <a:t>Loops in Java</a:t>
            </a:r>
            <a:endParaRPr lang="ru-RU"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idx="1"/>
          </p:nvPr>
        </p:nvPicPr>
        <p:blipFill>
          <a:blip r:embed="rId2"/>
          <a:stretch>
            <a:fillRect/>
          </a:stretch>
        </p:blipFill>
        <p:spPr>
          <a:xfrm>
            <a:off x="1097280" y="1337912"/>
            <a:ext cx="10193154" cy="4957010"/>
          </a:xfrm>
          <a:prstGeom prst="rect">
            <a:avLst/>
          </a:prstGeom>
        </p:spPr>
      </p:pic>
    </p:spTree>
    <p:extLst>
      <p:ext uri="{BB962C8B-B14F-4D97-AF65-F5344CB8AC3E}">
        <p14:creationId xmlns:p14="http://schemas.microsoft.com/office/powerpoint/2010/main" val="404006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86604"/>
            <a:ext cx="10058400" cy="743300"/>
          </a:xfrm>
        </p:spPr>
        <p:txBody>
          <a:bodyPr/>
          <a:lstStyle/>
          <a:p>
            <a:r>
              <a:rPr lang="en-US" dirty="0">
                <a:latin typeface="Times New Roman" panose="02020603050405020304" pitchFamily="18" charset="0"/>
                <a:cs typeface="Times New Roman" panose="02020603050405020304" pitchFamily="18" charset="0"/>
              </a:rPr>
              <a:t>Java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Loop</a:t>
            </a:r>
            <a:endParaRPr lang="ru-RU" dirty="0"/>
          </a:p>
        </p:txBody>
      </p:sp>
      <p:sp>
        <p:nvSpPr>
          <p:cNvPr id="3" name="Объект 2"/>
          <p:cNvSpPr>
            <a:spLocks noGrp="1"/>
          </p:cNvSpPr>
          <p:nvPr>
            <p:ph idx="1"/>
          </p:nvPr>
        </p:nvSpPr>
        <p:spPr>
          <a:xfrm>
            <a:off x="1097280" y="1126156"/>
            <a:ext cx="10058399" cy="3696101"/>
          </a:xfrm>
        </p:spPr>
        <p:txBody>
          <a:bodyPr>
            <a:normAutofit/>
          </a:bodyPr>
          <a:lstStyle/>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initialize the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check condition and increment/decrement value. It consists of four parts:</a:t>
            </a:r>
          </a:p>
          <a:p>
            <a:r>
              <a:rPr lang="en-US" b="1" dirty="0">
                <a:latin typeface="Times New Roman" panose="02020603050405020304" pitchFamily="18" charset="0"/>
                <a:cs typeface="Times New Roman" panose="02020603050405020304" pitchFamily="18" charset="0"/>
              </a:rPr>
              <a:t>Initialization: </a:t>
            </a:r>
            <a:r>
              <a:rPr lang="en-US" dirty="0">
                <a:latin typeface="Times New Roman" panose="02020603050405020304" pitchFamily="18" charset="0"/>
                <a:cs typeface="Times New Roman" panose="02020603050405020304" pitchFamily="18" charset="0"/>
              </a:rPr>
              <a:t>It is the initial condition which is executed once when the loop starts. Here, we can initialize the variable, or we can use an already initialized variable. It is an optional condition.</a:t>
            </a:r>
          </a:p>
          <a:p>
            <a:r>
              <a:rPr lang="en-US" b="1" dirty="0">
                <a:latin typeface="Times New Roman" panose="02020603050405020304" pitchFamily="18" charset="0"/>
                <a:cs typeface="Times New Roman" panose="02020603050405020304" pitchFamily="18" charset="0"/>
              </a:rPr>
              <a:t>Condition: </a:t>
            </a:r>
            <a:r>
              <a:rPr lang="en-US" dirty="0">
                <a:latin typeface="Times New Roman" panose="02020603050405020304" pitchFamily="18" charset="0"/>
                <a:cs typeface="Times New Roman" panose="02020603050405020304" pitchFamily="18" charset="0"/>
              </a:rPr>
              <a:t>It is the second condition which is executed each time to test the condition of the loop. It continues execution until the condition is false. It must return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value either true or false. It is an optional condition.</a:t>
            </a:r>
          </a:p>
          <a:p>
            <a:r>
              <a:rPr lang="en-US" b="1" dirty="0">
                <a:latin typeface="Times New Roman" panose="02020603050405020304" pitchFamily="18" charset="0"/>
                <a:cs typeface="Times New Roman" panose="02020603050405020304" pitchFamily="18" charset="0"/>
              </a:rPr>
              <a:t>Increment/Decrement: </a:t>
            </a:r>
            <a:r>
              <a:rPr lang="en-US" dirty="0">
                <a:latin typeface="Times New Roman" panose="02020603050405020304" pitchFamily="18" charset="0"/>
                <a:cs typeface="Times New Roman" panose="02020603050405020304" pitchFamily="18" charset="0"/>
              </a:rPr>
              <a:t>It increments or decrements the variable value. It is an optional condition.</a:t>
            </a:r>
          </a:p>
          <a:p>
            <a:r>
              <a:rPr lang="en-US" b="1" dirty="0">
                <a:latin typeface="Times New Roman" panose="02020603050405020304" pitchFamily="18" charset="0"/>
                <a:cs typeface="Times New Roman" panose="02020603050405020304" pitchFamily="18" charset="0"/>
              </a:rPr>
              <a:t>Statement: </a:t>
            </a:r>
            <a:r>
              <a:rPr lang="en-US" dirty="0">
                <a:latin typeface="Times New Roman" panose="02020603050405020304" pitchFamily="18" charset="0"/>
                <a:cs typeface="Times New Roman" panose="02020603050405020304" pitchFamily="18" charset="0"/>
              </a:rPr>
              <a:t>The statement of the loop is executed each time until the second condition is false.</a:t>
            </a:r>
          </a:p>
          <a:p>
            <a:endParaRPr lang="ru-RU" dirty="0"/>
          </a:p>
        </p:txBody>
      </p:sp>
      <p:pic>
        <p:nvPicPr>
          <p:cNvPr id="4" name="Рисунок 3"/>
          <p:cNvPicPr>
            <a:picLocks noChangeAspect="1"/>
          </p:cNvPicPr>
          <p:nvPr/>
        </p:nvPicPr>
        <p:blipFill>
          <a:blip r:embed="rId2"/>
          <a:stretch>
            <a:fillRect/>
          </a:stretch>
        </p:blipFill>
        <p:spPr>
          <a:xfrm>
            <a:off x="2978918" y="4822257"/>
            <a:ext cx="5772150" cy="1485900"/>
          </a:xfrm>
          <a:prstGeom prst="rect">
            <a:avLst/>
          </a:prstGeom>
        </p:spPr>
      </p:pic>
    </p:spTree>
    <p:extLst>
      <p:ext uri="{BB962C8B-B14F-4D97-AF65-F5344CB8AC3E}">
        <p14:creationId xmlns:p14="http://schemas.microsoft.com/office/powerpoint/2010/main" val="2669427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FOR Loop</a:t>
            </a:r>
            <a:endParaRPr lang="ru-RU" dirty="0"/>
          </a:p>
        </p:txBody>
      </p:sp>
      <p:pic>
        <p:nvPicPr>
          <p:cNvPr id="4" name="Объект 3"/>
          <p:cNvPicPr>
            <a:picLocks noGrp="1" noChangeAspect="1"/>
          </p:cNvPicPr>
          <p:nvPr>
            <p:ph sz="half" idx="2"/>
          </p:nvPr>
        </p:nvPicPr>
        <p:blipFill>
          <a:blip r:embed="rId2"/>
          <a:stretch>
            <a:fillRect/>
          </a:stretch>
        </p:blipFill>
        <p:spPr>
          <a:xfrm>
            <a:off x="6978316" y="286603"/>
            <a:ext cx="4302491" cy="5989069"/>
          </a:xfrm>
          <a:prstGeom prst="rect">
            <a:avLst/>
          </a:prstGeom>
        </p:spPr>
      </p:pic>
      <p:sp>
        <p:nvSpPr>
          <p:cNvPr id="8" name="Объект 7"/>
          <p:cNvSpPr>
            <a:spLocks noGrp="1"/>
          </p:cNvSpPr>
          <p:nvPr>
            <p:ph sz="quarter" idx="4"/>
          </p:nvPr>
        </p:nvSpPr>
        <p:spPr>
          <a:xfrm>
            <a:off x="962526" y="2061578"/>
            <a:ext cx="6833937" cy="3742455"/>
          </a:xfrm>
        </p:spPr>
        <p:txBody>
          <a:bodyPr>
            <a:normAutofit fontScale="32500" lnSpcReduction="20000"/>
          </a:bodyPr>
          <a:lstStyle/>
          <a:p>
            <a:r>
              <a:rPr lang="en-US" sz="8000" b="1" dirty="0" smtClean="0">
                <a:latin typeface="Times New Roman" panose="02020603050405020304" pitchFamily="18" charset="0"/>
                <a:cs typeface="Times New Roman" panose="02020603050405020304" pitchFamily="18" charset="0"/>
              </a:rPr>
              <a:t>public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class</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ForExample</a:t>
            </a:r>
            <a:r>
              <a:rPr lang="en-US" sz="8000" dirty="0">
                <a:latin typeface="Times New Roman" panose="02020603050405020304" pitchFamily="18" charset="0"/>
                <a:cs typeface="Times New Roman" panose="02020603050405020304" pitchFamily="18" charset="0"/>
              </a:rPr>
              <a:t> {  </a:t>
            </a:r>
          </a:p>
          <a:p>
            <a:r>
              <a:rPr lang="en-US" sz="8000" b="1" dirty="0">
                <a:latin typeface="Times New Roman" panose="02020603050405020304" pitchFamily="18" charset="0"/>
                <a:cs typeface="Times New Roman" panose="02020603050405020304" pitchFamily="18" charset="0"/>
              </a:rPr>
              <a:t>public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static</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void</a:t>
            </a:r>
            <a:r>
              <a:rPr lang="en-US" sz="8000" dirty="0">
                <a:latin typeface="Times New Roman" panose="02020603050405020304" pitchFamily="18" charset="0"/>
                <a:cs typeface="Times New Roman" panose="02020603050405020304" pitchFamily="18" charset="0"/>
              </a:rPr>
              <a:t> main(String[] </a:t>
            </a:r>
            <a:r>
              <a:rPr lang="en-US" sz="8000" dirty="0" err="1">
                <a:latin typeface="Times New Roman" panose="02020603050405020304" pitchFamily="18" charset="0"/>
                <a:cs typeface="Times New Roman" panose="02020603050405020304" pitchFamily="18" charset="0"/>
              </a:rPr>
              <a:t>args</a:t>
            </a:r>
            <a:r>
              <a:rPr lang="en-US" sz="8000" dirty="0">
                <a:latin typeface="Times New Roman" panose="02020603050405020304" pitchFamily="18" charset="0"/>
                <a:cs typeface="Times New Roman" panose="02020603050405020304" pitchFamily="18" charset="0"/>
              </a:rPr>
              <a:t>) {  </a:t>
            </a:r>
          </a:p>
          <a:p>
            <a:r>
              <a:rPr lang="en-US" sz="8000" dirty="0">
                <a:latin typeface="Times New Roman" panose="02020603050405020304" pitchFamily="18" charset="0"/>
                <a:cs typeface="Times New Roman" panose="02020603050405020304" pitchFamily="18" charset="0"/>
              </a:rPr>
              <a:t>    //Code of Java for loop  </a:t>
            </a:r>
          </a:p>
          <a:p>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for</a:t>
            </a:r>
            <a:r>
              <a:rPr lang="en-US" sz="8000" dirty="0">
                <a:latin typeface="Times New Roman" panose="02020603050405020304" pitchFamily="18" charset="0"/>
                <a:cs typeface="Times New Roman" panose="02020603050405020304" pitchFamily="18" charset="0"/>
              </a:rPr>
              <a:t>(</a:t>
            </a:r>
            <a:r>
              <a:rPr lang="en-US" sz="8000" b="1" dirty="0" err="1">
                <a:latin typeface="Times New Roman" panose="02020603050405020304" pitchFamily="18" charset="0"/>
                <a:cs typeface="Times New Roman" panose="02020603050405020304" pitchFamily="18" charset="0"/>
              </a:rPr>
              <a:t>int</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i</a:t>
            </a:r>
            <a:r>
              <a:rPr lang="en-US" sz="8000" dirty="0">
                <a:latin typeface="Times New Roman" panose="02020603050405020304" pitchFamily="18" charset="0"/>
                <a:cs typeface="Times New Roman" panose="02020603050405020304" pitchFamily="18" charset="0"/>
              </a:rPr>
              <a:t>=1;i&lt;=10;i++){  </a:t>
            </a:r>
          </a:p>
          <a:p>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System.out.println</a:t>
            </a:r>
            <a:r>
              <a:rPr lang="en-US" sz="8000" dirty="0">
                <a:latin typeface="Times New Roman" panose="02020603050405020304" pitchFamily="18" charset="0"/>
                <a:cs typeface="Times New Roman" panose="02020603050405020304" pitchFamily="18" charset="0"/>
              </a:rPr>
              <a:t>(</a:t>
            </a:r>
            <a:r>
              <a:rPr lang="en-US" sz="8000" dirty="0" err="1">
                <a:latin typeface="Times New Roman" panose="02020603050405020304" pitchFamily="18" charset="0"/>
                <a:cs typeface="Times New Roman" panose="02020603050405020304" pitchFamily="18" charset="0"/>
              </a:rPr>
              <a:t>i</a:t>
            </a:r>
            <a:r>
              <a:rPr lang="en-US" sz="8000" dirty="0">
                <a:latin typeface="Times New Roman" panose="02020603050405020304" pitchFamily="18" charset="0"/>
                <a:cs typeface="Times New Roman" panose="02020603050405020304" pitchFamily="18" charset="0"/>
              </a:rPr>
              <a:t>);  </a:t>
            </a:r>
          </a:p>
          <a:p>
            <a:r>
              <a:rPr lang="en-US" sz="8000" dirty="0">
                <a:latin typeface="Times New Roman" panose="02020603050405020304" pitchFamily="18" charset="0"/>
                <a:cs typeface="Times New Roman" panose="02020603050405020304" pitchFamily="18" charset="0"/>
              </a:rPr>
              <a:t>    }  </a:t>
            </a:r>
          </a:p>
          <a:p>
            <a:r>
              <a:rPr lang="en-US" sz="8000" dirty="0">
                <a:latin typeface="Times New Roman" panose="02020603050405020304" pitchFamily="18" charset="0"/>
                <a:cs typeface="Times New Roman" panose="02020603050405020304" pitchFamily="18" charset="0"/>
              </a:rPr>
              <a:t>}  </a:t>
            </a:r>
          </a:p>
          <a:p>
            <a:r>
              <a:rPr lang="en-US" sz="80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a:t>
            </a:r>
          </a:p>
          <a:p>
            <a:endParaRPr lang="ru-RU" dirty="0"/>
          </a:p>
        </p:txBody>
      </p:sp>
    </p:spTree>
    <p:extLst>
      <p:ext uri="{BB962C8B-B14F-4D97-AF65-F5344CB8AC3E}">
        <p14:creationId xmlns:p14="http://schemas.microsoft.com/office/powerpoint/2010/main" val="37657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While </a:t>
            </a:r>
            <a:r>
              <a:rPr lang="en-US" dirty="0" smtClean="0">
                <a:latin typeface="Times New Roman" panose="02020603050405020304" pitchFamily="18" charset="0"/>
                <a:cs typeface="Times New Roman" panose="02020603050405020304" pitchFamily="18" charset="0"/>
              </a:rPr>
              <a:t>Loop</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420050" y="1845734"/>
            <a:ext cx="4735629" cy="402336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The </a:t>
            </a:r>
            <a:r>
              <a:rPr lang="en-US" sz="3200" dirty="0" smtClean="0">
                <a:solidFill>
                  <a:schemeClr val="tx1"/>
                </a:solidFill>
                <a:latin typeface="Times New Roman" panose="02020603050405020304" pitchFamily="18" charset="0"/>
                <a:cs typeface="Times New Roman" panose="02020603050405020304" pitchFamily="18" charset="0"/>
              </a:rPr>
              <a:t>Java</a:t>
            </a:r>
            <a:r>
              <a:rPr lang="en-US" sz="3200" dirty="0">
                <a:solidFill>
                  <a:schemeClr val="tx1"/>
                </a:solidFill>
                <a:latin typeface="Times New Roman" panose="02020603050405020304" pitchFamily="18" charset="0"/>
                <a:cs typeface="Times New Roman" panose="02020603050405020304" pitchFamily="18" charset="0"/>
              </a:rPr>
              <a:t> </a:t>
            </a:r>
            <a:r>
              <a:rPr lang="en-US" sz="3200" i="1" dirty="0">
                <a:solidFill>
                  <a:schemeClr val="tx1"/>
                </a:solidFill>
                <a:latin typeface="Times New Roman" panose="02020603050405020304" pitchFamily="18" charset="0"/>
                <a:cs typeface="Times New Roman" panose="02020603050405020304" pitchFamily="18" charset="0"/>
              </a:rPr>
              <a:t>while loop</a:t>
            </a:r>
            <a:r>
              <a:rPr lang="en-US" sz="3200" dirty="0">
                <a:solidFill>
                  <a:schemeClr val="tx1"/>
                </a:solidFill>
                <a:latin typeface="Times New Roman" panose="02020603050405020304" pitchFamily="18" charset="0"/>
                <a:cs typeface="Times New Roman" panose="02020603050405020304" pitchFamily="18" charset="0"/>
              </a:rPr>
              <a:t> is used to iterate a part of the </a:t>
            </a:r>
            <a:r>
              <a:rPr lang="en-US" sz="3200" dirty="0" smtClean="0">
                <a:solidFill>
                  <a:schemeClr val="tx1"/>
                </a:solidFill>
                <a:latin typeface="Times New Roman" panose="02020603050405020304" pitchFamily="18" charset="0"/>
                <a:cs typeface="Times New Roman" panose="02020603050405020304" pitchFamily="18" charset="0"/>
              </a:rPr>
              <a:t>program</a:t>
            </a:r>
            <a:r>
              <a:rPr lang="en-US" sz="3200" dirty="0">
                <a:solidFill>
                  <a:schemeClr val="tx1"/>
                </a:solidFill>
                <a:latin typeface="Times New Roman" panose="02020603050405020304" pitchFamily="18" charset="0"/>
                <a:cs typeface="Times New Roman" panose="02020603050405020304" pitchFamily="18" charset="0"/>
              </a:rPr>
              <a:t> repeatedly until the specified Boolean condition is true. As soon as the Boolean condition becomes false, the loop automatically stops.</a:t>
            </a:r>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695900" y="1845734"/>
            <a:ext cx="3807895" cy="4181475"/>
          </a:xfrm>
          <a:prstGeom prst="rect">
            <a:avLst/>
          </a:prstGeom>
        </p:spPr>
      </p:pic>
    </p:spTree>
    <p:extLst>
      <p:ext uri="{BB962C8B-B14F-4D97-AF65-F5344CB8AC3E}">
        <p14:creationId xmlns:p14="http://schemas.microsoft.com/office/powerpoint/2010/main" val="1333656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While </a:t>
            </a:r>
            <a:r>
              <a:rPr lang="en-US" dirty="0" smtClean="0">
                <a:latin typeface="Times New Roman" panose="02020603050405020304" pitchFamily="18" charset="0"/>
                <a:cs typeface="Times New Roman" panose="02020603050405020304" pitchFamily="18" charset="0"/>
              </a:rPr>
              <a:t>Loop Example</a:t>
            </a:r>
            <a:endParaRPr lang="ru-RU" dirty="0"/>
          </a:p>
        </p:txBody>
      </p:sp>
      <p:pic>
        <p:nvPicPr>
          <p:cNvPr id="7" name="Рисунок 6"/>
          <p:cNvPicPr>
            <a:picLocks noChangeAspect="1"/>
          </p:cNvPicPr>
          <p:nvPr/>
        </p:nvPicPr>
        <p:blipFill>
          <a:blip r:embed="rId2"/>
          <a:stretch>
            <a:fillRect/>
          </a:stretch>
        </p:blipFill>
        <p:spPr>
          <a:xfrm>
            <a:off x="1015465" y="1952628"/>
            <a:ext cx="4653814" cy="2157360"/>
          </a:xfrm>
          <a:prstGeom prst="rect">
            <a:avLst/>
          </a:prstGeom>
        </p:spPr>
      </p:pic>
      <p:pic>
        <p:nvPicPr>
          <p:cNvPr id="8" name="Рисунок 7"/>
          <p:cNvPicPr>
            <a:picLocks noChangeAspect="1"/>
          </p:cNvPicPr>
          <p:nvPr/>
        </p:nvPicPr>
        <p:blipFill>
          <a:blip r:embed="rId3"/>
          <a:stretch>
            <a:fillRect/>
          </a:stretch>
        </p:blipFill>
        <p:spPr>
          <a:xfrm>
            <a:off x="6126480" y="1845734"/>
            <a:ext cx="5029200" cy="3895725"/>
          </a:xfrm>
          <a:prstGeom prst="rect">
            <a:avLst/>
          </a:prstGeom>
        </p:spPr>
      </p:pic>
    </p:spTree>
    <p:extLst>
      <p:ext uri="{BB962C8B-B14F-4D97-AF65-F5344CB8AC3E}">
        <p14:creationId xmlns:p14="http://schemas.microsoft.com/office/powerpoint/2010/main" val="79103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do-while </a:t>
            </a:r>
            <a:r>
              <a:rPr lang="en-US" dirty="0" smtClean="0">
                <a:latin typeface="Times New Roman" panose="02020603050405020304" pitchFamily="18" charset="0"/>
                <a:cs typeface="Times New Roman" panose="02020603050405020304" pitchFamily="18" charset="0"/>
              </a:rPr>
              <a:t>Loop</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164657" y="1845734"/>
            <a:ext cx="10068025" cy="3813921"/>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Java</a:t>
            </a:r>
            <a:r>
              <a:rPr lang="en-US" sz="2400" dirty="0">
                <a:latin typeface="Times New Roman" panose="02020603050405020304" pitchFamily="18" charset="0"/>
                <a:cs typeface="Times New Roman" panose="02020603050405020304" pitchFamily="18" charset="0"/>
              </a:rPr>
              <a:t> do-while loop is used to iterate a part of the program repeatedly, until the specified condition is true. If the number of iteration is not fixed and you must have to execute the loop at least once, it is recommended to use a do-while loop.</a:t>
            </a:r>
          </a:p>
          <a:p>
            <a:endParaRPr lang="ru-RU" dirty="0"/>
          </a:p>
        </p:txBody>
      </p:sp>
      <p:pic>
        <p:nvPicPr>
          <p:cNvPr id="4" name="Рисунок 3"/>
          <p:cNvPicPr>
            <a:picLocks noChangeAspect="1"/>
          </p:cNvPicPr>
          <p:nvPr/>
        </p:nvPicPr>
        <p:blipFill>
          <a:blip r:embed="rId2"/>
          <a:stretch>
            <a:fillRect/>
          </a:stretch>
        </p:blipFill>
        <p:spPr>
          <a:xfrm>
            <a:off x="3513221" y="3164456"/>
            <a:ext cx="5624763" cy="2688306"/>
          </a:xfrm>
          <a:prstGeom prst="rect">
            <a:avLst/>
          </a:prstGeom>
        </p:spPr>
      </p:pic>
    </p:spTree>
    <p:extLst>
      <p:ext uri="{BB962C8B-B14F-4D97-AF65-F5344CB8AC3E}">
        <p14:creationId xmlns:p14="http://schemas.microsoft.com/office/powerpoint/2010/main" val="877638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202</TotalTime>
  <Words>186</Words>
  <Application>Microsoft Office PowerPoint</Application>
  <PresentationFormat>Широкоэкранный</PresentationFormat>
  <Paragraphs>140</Paragraphs>
  <Slides>21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Arial</vt:lpstr>
      <vt:lpstr>Calibri</vt:lpstr>
      <vt:lpstr>Calibri Light</vt:lpstr>
      <vt:lpstr>Times New Roman</vt:lpstr>
      <vt:lpstr>Wingdings</vt:lpstr>
      <vt:lpstr>Ретро</vt:lpstr>
      <vt:lpstr>Java Basic </vt:lpstr>
      <vt:lpstr>Agenda</vt:lpstr>
      <vt:lpstr>Loops </vt:lpstr>
      <vt:lpstr>Loops in Java</vt:lpstr>
      <vt:lpstr>Java FOR Loop</vt:lpstr>
      <vt:lpstr>Java FOR Loop</vt:lpstr>
      <vt:lpstr>Java While Loop</vt:lpstr>
      <vt:lpstr>Java While Loop Example</vt:lpstr>
      <vt:lpstr>Java do-while Loop</vt:lpstr>
      <vt:lpstr>Java do-while Loop Example</vt:lpstr>
      <vt:lpstr>Java Break Statement</vt:lpstr>
      <vt:lpstr>Java Break Statement</vt:lpstr>
      <vt:lpstr>Java Continue Statement</vt:lpstr>
      <vt:lpstr>Java Continue Statement</vt:lpstr>
      <vt:lpstr>Java Arrays</vt:lpstr>
      <vt:lpstr>Single Dimensional Array in Java</vt:lpstr>
      <vt:lpstr>Anonymous Array in Java</vt:lpstr>
      <vt:lpstr>For-each Loop for Java Array</vt:lpstr>
      <vt:lpstr>Multidimensional Array in Java</vt:lpstr>
      <vt:lpstr>Multidimensional Array in Java</vt:lpstr>
      <vt:lpstr>Practice and QA time</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RePack by Diakov</cp:lastModifiedBy>
  <cp:revision>13</cp:revision>
  <dcterms:created xsi:type="dcterms:W3CDTF">2021-08-07T10:33:54Z</dcterms:created>
  <dcterms:modified xsi:type="dcterms:W3CDTF">2021-08-07T13:56:39Z</dcterms:modified>
</cp:coreProperties>
</file>