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6" r:id="rId11"/>
    <p:sldId id="267" r:id="rId12"/>
    <p:sldId id="268" r:id="rId13"/>
    <p:sldId id="269" r:id="rId14"/>
    <p:sldId id="265" r:id="rId15"/>
    <p:sldId id="270" r:id="rId16"/>
    <p:sldId id="273" r:id="rId17"/>
    <p:sldId id="274" r:id="rId18"/>
    <p:sldId id="277" r:id="rId19"/>
    <p:sldId id="278" r:id="rId20"/>
    <p:sldId id="275" r:id="rId21"/>
    <p:sldId id="287" r:id="rId22"/>
    <p:sldId id="288" r:id="rId23"/>
    <p:sldId id="291" r:id="rId24"/>
    <p:sldId id="289" r:id="rId25"/>
    <p:sldId id="290" r:id="rId26"/>
    <p:sldId id="280" r:id="rId27"/>
    <p:sldId id="282" r:id="rId28"/>
    <p:sldId id="281" r:id="rId29"/>
    <p:sldId id="283" r:id="rId30"/>
    <p:sldId id="279" r:id="rId31"/>
    <p:sldId id="284" r:id="rId32"/>
    <p:sldId id="276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0" y="-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2F3C-BE3D-43A3-B48B-A67CE5F2461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76CF-9977-4B5E-B40F-E2B8130B3B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FB62-E883-4FEB-AE39-EFF017CCD05C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BF622-6FBA-402D-AF58-FA600BD0A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Citat</a:t>
            </a:r>
            <a:r>
              <a:rPr lang="en-US" dirty="0" smtClean="0"/>
              <a:t> je u </a:t>
            </a:r>
            <a:r>
              <a:rPr lang="en-US" dirty="0" err="1" smtClean="0"/>
              <a:t>literaturi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BF622-6FBA-402D-AF58-FA600BD0AE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</a:t>
            </a:r>
            <a:r>
              <a:rPr lang="sr-Latn-RS" dirty="0" smtClean="0"/>
              <a:t>čnost,</a:t>
            </a:r>
            <a:r>
              <a:rPr lang="sr-Latn-RS" baseline="0" dirty="0" smtClean="0"/>
              <a:t> p</a:t>
            </a:r>
            <a:r>
              <a:rPr lang="sr-Latn-RS" dirty="0" smtClean="0"/>
              <a:t>reciznost</a:t>
            </a:r>
            <a:r>
              <a:rPr lang="sr-Latn-RS" baseline="0" dirty="0" smtClean="0"/>
              <a:t> i određenost predstavljaju osnovu na kojoj počiva tradicionalno racunarstvo.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B9252-20A3-4EE6-AE8E-E9284F439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EE593-986D-458A-AB62-F4938C83C76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EE593-986D-458A-AB62-F4938C83C76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EE593-986D-458A-AB62-F4938C83C76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BF622-6FBA-402D-AF58-FA600BD0AE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BF622-6FBA-402D-AF58-FA600BD0AE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BF622-6FBA-402D-AF58-FA600BD0AE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BF622-6FBA-402D-AF58-FA600BD0AEC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noProof="0" dirty="0" smtClean="0"/>
              <a:t>Click to edit Master title style</a:t>
            </a:r>
            <a:endParaRPr lang="sr-Latn-R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0"/>
            <a:r>
              <a:rPr lang="sr-Latn-RS" noProof="0" dirty="0" smtClean="0"/>
              <a:t>Click to edit Master text styles</a:t>
            </a:r>
          </a:p>
          <a:p>
            <a:pPr lvl="1"/>
            <a:r>
              <a:rPr lang="sr-Latn-RS" noProof="0" dirty="0" smtClean="0"/>
              <a:t>Second level</a:t>
            </a:r>
          </a:p>
          <a:p>
            <a:pPr lvl="2"/>
            <a:r>
              <a:rPr lang="sr-Latn-RS" noProof="0" dirty="0" smtClean="0"/>
              <a:t>Third level</a:t>
            </a:r>
          </a:p>
          <a:p>
            <a:pPr lvl="3"/>
            <a:r>
              <a:rPr lang="sr-Latn-RS" noProof="0" dirty="0" smtClean="0"/>
              <a:t>Fourth level</a:t>
            </a:r>
          </a:p>
          <a:p>
            <a:pPr lvl="4"/>
            <a:r>
              <a:rPr lang="sr-Latn-RS" noProof="0" dirty="0" smtClean="0"/>
              <a:t>Fifth level</a:t>
            </a:r>
            <a:endParaRPr lang="sr-Latn-R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8FF-CD1A-4E43-B25A-310A729BB94B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4673-2B84-45A9-81EA-84C9E70857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Bright" pitchFamily="2" charset="0"/>
                <a:ea typeface="CMU Bright" pitchFamily="2" charset="0"/>
                <a:cs typeface="CMU Bright" pitchFamily="2" charset="0"/>
              </a:defRPr>
            </a:lvl1pPr>
          </a:lstStyle>
          <a:p>
            <a:fld id="{FA8188FF-CD1A-4E43-B25A-310A729BB94B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MU Bright" pitchFamily="2" charset="0"/>
                <a:ea typeface="CMU Bright" pitchFamily="2" charset="0"/>
                <a:cs typeface="CMU Br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Bright" pitchFamily="2" charset="0"/>
                <a:ea typeface="CMU Bright" pitchFamily="2" charset="0"/>
                <a:cs typeface="CMU Bright" pitchFamily="2" charset="0"/>
              </a:defRPr>
            </a:lvl1pPr>
          </a:lstStyle>
          <a:p>
            <a:fld id="{C3F74673-2B84-45A9-81EA-84C9E70857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MU Serif" pitchFamily="2" charset="0"/>
          <a:ea typeface="CMU Serif" pitchFamily="2" charset="0"/>
          <a:cs typeface="CMU Serif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zadeh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en.wikipedia.org/wiki/Soft_compu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_computing" TargetMode="External"/><Relationship Id="rId2" Type="http://schemas.openxmlformats.org/officeDocument/2006/relationships/hyperlink" Target="http://www.journals.elsevier.com/applied-soft-computing/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lang="en-U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dr </a:t>
            </a:r>
            <a:r>
              <a:rPr lang="sr-Latn-R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Đorđe Obradović</a:t>
            </a:r>
          </a:p>
          <a:p>
            <a:r>
              <a:rPr lang="sr-Latn-RS" dirty="0" smtClean="0"/>
              <a:t>dr</a:t>
            </a:r>
            <a:r>
              <a:rPr lang="sr-Latn-R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Vuk Malbaša</a:t>
            </a:r>
            <a:endParaRPr lang="en-US" dirty="0" smtClean="0">
              <a:latin typeface="CMU Serif" pitchFamily="2" charset="0"/>
              <a:ea typeface="CMU Serif" pitchFamily="2" charset="0"/>
              <a:cs typeface="CMU Serif" pitchFamily="2" charset="0"/>
            </a:endParaRPr>
          </a:p>
          <a:p>
            <a:r>
              <a:rPr lang="en-US" smtClean="0"/>
              <a:t>#2</a:t>
            </a:r>
            <a:endParaRPr lang="sr-Latn-R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6700" y="609600"/>
            <a:ext cx="8610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r-Latn-RS" sz="2000" dirty="0" smtClean="0">
                <a:solidFill>
                  <a:schemeClr val="tx1">
                    <a:tint val="75000"/>
                  </a:schemeClr>
                </a:solidFill>
                <a:latin typeface="CMU Serif" pitchFamily="2" charset="0"/>
                <a:ea typeface="CMU Serif" pitchFamily="2" charset="0"/>
                <a:cs typeface="CMU Serif" pitchFamily="2" charset="0"/>
              </a:rPr>
              <a:t>Katedra za informatiku, Fakultet tehničkih nauka Novi Sad</a:t>
            </a:r>
            <a:endParaRPr kumimoji="0" lang="sr-Latn-R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upload.wikimedia.org/wikipedia/en/thumb/8/88/Adaline.gif/250px-Adali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2381250" cy="366712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sr-Latn-RS" dirty="0" smtClean="0"/>
              <a:t>Rosenblatt</a:t>
            </a:r>
          </a:p>
          <a:p>
            <a:pPr lvl="1"/>
            <a:r>
              <a:rPr lang="sr-Latn-RS" dirty="0" smtClean="0"/>
              <a:t>1956-1969 razvija teoriju o </a:t>
            </a:r>
            <a:br>
              <a:rPr lang="sr-Latn-RS" dirty="0" smtClean="0"/>
            </a:br>
            <a:r>
              <a:rPr lang="sr-Latn-RS" dirty="0" smtClean="0"/>
              <a:t>ponašanju perceptrona u uslovima </a:t>
            </a:r>
            <a:br>
              <a:rPr lang="sr-Latn-RS" dirty="0" smtClean="0"/>
            </a:br>
            <a:r>
              <a:rPr lang="sr-Latn-RS" dirty="0" smtClean="0"/>
              <a:t>šuma i linearne separabilnosti</a:t>
            </a:r>
          </a:p>
          <a:p>
            <a:r>
              <a:rPr lang="sr-Latn-RS" dirty="0" smtClean="0"/>
              <a:t>Bernard Widrow</a:t>
            </a:r>
          </a:p>
          <a:p>
            <a:pPr lvl="1"/>
            <a:r>
              <a:rPr lang="sr-Latn-RS" dirty="0" smtClean="0"/>
              <a:t>ADALINE i tehnika</a:t>
            </a:r>
            <a:br>
              <a:rPr lang="sr-Latn-RS" dirty="0" smtClean="0"/>
            </a:br>
            <a:r>
              <a:rPr lang="sr-Latn-RS" i="1" dirty="0" smtClean="0"/>
              <a:t>backpropagation </a:t>
            </a:r>
            <a:r>
              <a:rPr lang="sr-Latn-RS" dirty="0" smtClean="0"/>
              <a:t>za učenje</a:t>
            </a:r>
          </a:p>
          <a:p>
            <a:r>
              <a:rPr lang="sr-Latn-RS" dirty="0" smtClean="0"/>
              <a:t>McCulloch &amp; Pitts</a:t>
            </a:r>
          </a:p>
          <a:p>
            <a:pPr lvl="1"/>
            <a:r>
              <a:rPr lang="sr-Latn-RS" dirty="0" smtClean="0"/>
              <a:t>Pokušaj da se razume kako mozak </a:t>
            </a:r>
            <a:br>
              <a:rPr lang="sr-Latn-RS" dirty="0" smtClean="0"/>
            </a:br>
            <a:r>
              <a:rPr lang="sr-Latn-RS" dirty="0" smtClean="0"/>
              <a:t>postiže komplikovano ponašanje iz prostih delova</a:t>
            </a:r>
          </a:p>
          <a:p>
            <a:pPr lvl="1"/>
            <a:r>
              <a:rPr lang="sr-Latn-RS" dirty="0" smtClean="0"/>
              <a:t>Prave model neurona sličan perceptronu</a:t>
            </a:r>
            <a:endParaRPr lang="sr-Latn-R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Evolutivno računarstvo 50’ </a:t>
            </a:r>
          </a:p>
          <a:p>
            <a:pPr lvl="1"/>
            <a:r>
              <a:rPr lang="sr-Latn-RS" dirty="0" smtClean="0"/>
              <a:t>Holland, profesor psihologije i elektronike</a:t>
            </a:r>
          </a:p>
          <a:p>
            <a:pPr lvl="1"/>
            <a:r>
              <a:rPr lang="sr-Latn-RS" dirty="0" smtClean="0"/>
              <a:t>Fraser, simulacija genetike i populacija</a:t>
            </a:r>
          </a:p>
          <a:p>
            <a:pPr lvl="1"/>
            <a:r>
              <a:rPr lang="sr-Latn-RS" dirty="0" smtClean="0"/>
              <a:t>Bremerman, ideje o razmnožavanju populacija</a:t>
            </a:r>
          </a:p>
          <a:p>
            <a:pPr lvl="1"/>
            <a:r>
              <a:rPr lang="sr-Latn-RS" dirty="0" smtClean="0"/>
              <a:t>Reed, </a:t>
            </a:r>
            <a:r>
              <a:rPr lang="sr-Latn-RS" i="1" dirty="0" smtClean="0"/>
              <a:t>Simulation of biological evolution and machine learning</a:t>
            </a:r>
          </a:p>
          <a:p>
            <a:r>
              <a:rPr lang="sr-Latn-RS" dirty="0" smtClean="0"/>
              <a:t>Neuralne mreže</a:t>
            </a:r>
          </a:p>
          <a:p>
            <a:pPr lvl="1"/>
            <a:r>
              <a:rPr lang="sr-Latn-RS" dirty="0" smtClean="0"/>
              <a:t>Hopfield 8</a:t>
            </a:r>
            <a:r>
              <a:rPr lang="en-US" dirty="0" smtClean="0"/>
              <a:t>2</a:t>
            </a:r>
            <a:r>
              <a:rPr lang="sr-Latn-RS" dirty="0" smtClean="0"/>
              <a:t>’, asocijativne i rekurentne neuralne mreže</a:t>
            </a:r>
          </a:p>
          <a:p>
            <a:pPr lvl="1"/>
            <a:r>
              <a:rPr lang="sr-Latn-RS" dirty="0" smtClean="0"/>
              <a:t>Hinton, 88’ deep learning, distributed, backprop</a:t>
            </a:r>
          </a:p>
          <a:p>
            <a:pPr lvl="1"/>
            <a:r>
              <a:rPr lang="sr-Latn-RS" dirty="0" smtClean="0"/>
              <a:t>Rumelhart</a:t>
            </a:r>
            <a:r>
              <a:rPr lang="en-US" dirty="0" smtClean="0"/>
              <a:t> 87’</a:t>
            </a:r>
            <a:r>
              <a:rPr lang="sr-Latn-RS" dirty="0" smtClean="0"/>
              <a:t>, </a:t>
            </a:r>
            <a:r>
              <a:rPr lang="en-US" dirty="0" smtClean="0"/>
              <a:t>semantic cognition</a:t>
            </a:r>
            <a:r>
              <a:rPr lang="sr-Latn-RS" dirty="0" smtClean="0"/>
              <a:t>, konektivizam</a:t>
            </a:r>
          </a:p>
          <a:p>
            <a:pPr lvl="1"/>
            <a:endParaRPr lang="sr-Latn-R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r="5618"/>
          <a:stretch>
            <a:fillRect/>
          </a:stretch>
        </p:blipFill>
        <p:spPr bwMode="auto">
          <a:xfrm>
            <a:off x="3447144" y="4281714"/>
            <a:ext cx="563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sr-Latn-RS" dirty="0" smtClean="0"/>
              <a:t>Fuzzy koncepti</a:t>
            </a:r>
          </a:p>
          <a:p>
            <a:pPr lvl="1"/>
            <a:r>
              <a:rPr lang="sr-Latn-RS" dirty="0" smtClean="0"/>
              <a:t>1920. Lukasiewicz (two-valued -&gt; three-valued logic)</a:t>
            </a:r>
          </a:p>
          <a:p>
            <a:pPr lvl="1"/>
            <a:r>
              <a:rPr lang="sr-Latn-RS" dirty="0" smtClean="0"/>
              <a:t>1965. Lotfi Zadeh,  Fazi skup</a:t>
            </a:r>
          </a:p>
          <a:p>
            <a:pPr lvl="1"/>
            <a:r>
              <a:rPr lang="sr-Latn-RS" dirty="0" smtClean="0"/>
              <a:t>1974. Lotfi Zadeh,  Fazi logika</a:t>
            </a:r>
          </a:p>
          <a:p>
            <a:pPr lvl="1"/>
            <a:r>
              <a:rPr lang="sr-Latn-RS" dirty="0" smtClean="0"/>
              <a:t>1975. Mamdani, Fazi kontrola</a:t>
            </a:r>
          </a:p>
          <a:p>
            <a:pPr lvl="1"/>
            <a:r>
              <a:rPr lang="sr-Latn-RS" dirty="0" smtClean="0"/>
              <a:t>1985. Sugeno, Fazi zaključivanje</a:t>
            </a:r>
            <a:endParaRPr lang="sr-Latn-RS" dirty="0"/>
          </a:p>
        </p:txBody>
      </p:sp>
      <p:sp>
        <p:nvSpPr>
          <p:cNvPr id="7" name="Rectangle 6"/>
          <p:cNvSpPr/>
          <p:nvPr/>
        </p:nvSpPr>
        <p:spPr>
          <a:xfrm>
            <a:off x="43554" y="5983500"/>
            <a:ext cx="3264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hlinkClick r:id="rId3"/>
              </a:rPr>
              <a:t>http://www.cs.berkeley.edu/~zadeh/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3554" y="6440700"/>
            <a:ext cx="39423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hlinkClick r:id="rId4"/>
              </a:rPr>
              <a:t>http://en.wikipedia.org/wiki/Soft_computing</a:t>
            </a:r>
            <a:endParaRPr lang="en-US" sz="16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Inteligencija mnoštva (Swarm intelligence)</a:t>
            </a:r>
          </a:p>
          <a:p>
            <a:pPr lvl="1"/>
            <a:r>
              <a:rPr lang="sr-Latn-RS" dirty="0" smtClean="0"/>
              <a:t>Eugene N Marais (1871-1936)</a:t>
            </a:r>
          </a:p>
          <a:p>
            <a:pPr lvl="2"/>
            <a:r>
              <a:rPr lang="sr-Latn-RS" i="1" dirty="0" smtClean="0"/>
              <a:t>The Soul of the White Ant</a:t>
            </a:r>
            <a:r>
              <a:rPr lang="en-US" i="1" dirty="0" smtClean="0"/>
              <a:t> </a:t>
            </a:r>
            <a:r>
              <a:rPr lang="sr-Latn-RS" dirty="0" smtClean="0"/>
              <a:t>19</a:t>
            </a:r>
            <a:r>
              <a:rPr lang="en-US" dirty="0" smtClean="0"/>
              <a:t>37</a:t>
            </a:r>
            <a:r>
              <a:rPr lang="sr-Latn-RS" i="1" dirty="0" smtClean="0"/>
              <a:t>,The Soul of the Ape</a:t>
            </a:r>
            <a:r>
              <a:rPr lang="en-US" i="1" dirty="0" smtClean="0"/>
              <a:t> </a:t>
            </a:r>
            <a:r>
              <a:rPr lang="en-US" dirty="0" smtClean="0"/>
              <a:t>1919</a:t>
            </a:r>
            <a:r>
              <a:rPr lang="sr-Latn-RS" i="1" dirty="0" smtClean="0"/>
              <a:t> </a:t>
            </a:r>
          </a:p>
          <a:p>
            <a:pPr lvl="1"/>
            <a:r>
              <a:rPr lang="sr-Latn-RS" dirty="0" smtClean="0"/>
              <a:t>Marco Dorigo, modeli kolonije mrava 1992.</a:t>
            </a:r>
          </a:p>
          <a:p>
            <a:pPr lvl="1"/>
            <a:r>
              <a:rPr lang="sr-Latn-RS" dirty="0" smtClean="0"/>
              <a:t>Kennedy, Eberhart, Shi, </a:t>
            </a:r>
            <a:r>
              <a:rPr lang="sr-Latn-RS" i="1" dirty="0" smtClean="0"/>
              <a:t>swarm optimization </a:t>
            </a:r>
            <a:r>
              <a:rPr lang="sr-Latn-RS" dirty="0" smtClean="0"/>
              <a:t>1995.</a:t>
            </a:r>
          </a:p>
          <a:p>
            <a:pPr lvl="1"/>
            <a:r>
              <a:rPr lang="sr-Latn-RS" dirty="0" smtClean="0"/>
              <a:t>Storn, Price, diferencijalna evolucija 1997.</a:t>
            </a:r>
          </a:p>
          <a:p>
            <a:pPr lvl="1"/>
            <a:r>
              <a:rPr lang="sr-Latn-RS" dirty="0" smtClean="0"/>
              <a:t>De Castro, Von Zuben, način izbora klonova 2000.</a:t>
            </a:r>
          </a:p>
          <a:p>
            <a:r>
              <a:rPr lang="sr-Latn-RS" dirty="0" smtClean="0"/>
              <a:t>Modeli inteligencije inspirisani biološkim rešenjima sa distribuiranom kontrolom, porukama i znanjem</a:t>
            </a:r>
          </a:p>
          <a:p>
            <a:endParaRPr lang="sr-Latn-R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Primena računarske obrade podataka nad problemima koji</a:t>
            </a:r>
          </a:p>
          <a:p>
            <a:pPr lvl="1"/>
            <a:r>
              <a:rPr lang="sr-Latn-RS" dirty="0" smtClean="0"/>
              <a:t>Nemaju tradicionalno rešenje</a:t>
            </a:r>
          </a:p>
          <a:p>
            <a:pPr lvl="2"/>
            <a:r>
              <a:rPr lang="sr-Latn-RS" dirty="0" smtClean="0"/>
              <a:t>Rešenje nije moguće izraziti u analitičkom obliku</a:t>
            </a:r>
          </a:p>
          <a:p>
            <a:pPr lvl="2"/>
            <a:r>
              <a:rPr lang="sr-Latn-RS" dirty="0" smtClean="0"/>
              <a:t>Analitički oblik rešenja nije pogodan za implementaciju</a:t>
            </a:r>
          </a:p>
          <a:p>
            <a:pPr lvl="1"/>
            <a:r>
              <a:rPr lang="sr-Latn-RS" dirty="0" smtClean="0"/>
              <a:t>Moraju biti robusni na šum, i operaciju u stvarnom svetu</a:t>
            </a:r>
          </a:p>
          <a:p>
            <a:pPr lvl="2"/>
            <a:r>
              <a:rPr lang="sr-Latn-RS" dirty="0" smtClean="0"/>
              <a:t>Senzori iz kojih se generišu podaci su po definiciji zašumljeni</a:t>
            </a:r>
          </a:p>
          <a:p>
            <a:pPr lvl="2"/>
            <a:r>
              <a:rPr lang="sr-Latn-RS" dirty="0" smtClean="0"/>
              <a:t>Znanje koje koristimo u obradi podataka često nije jasno određeno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4114800" cy="268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39240" y="718054"/>
            <a:ext cx="29835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lang="en-US" sz="2000" b="1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051" y="718054"/>
            <a:ext cx="31117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HARD COMPUTING</a:t>
            </a:r>
            <a:endParaRPr lang="en-US" sz="2000" b="1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3276600"/>
            <a:ext cx="112562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Preciznost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953000"/>
            <a:ext cx="865051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Ra</a:t>
            </a: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čunarstvo je osnovano na binarnom, true-false, principu. Lak za implementaciju i precizan.</a:t>
            </a:r>
          </a:p>
          <a:p>
            <a:pPr>
              <a:buFont typeface="Arial" pitchFamily="34" charset="0"/>
              <a:buChar char="•"/>
            </a:pP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Realni svet je zašumljen, često </a:t>
            </a:r>
            <a:r>
              <a:rPr lang="en-US" sz="1600" dirty="0" err="1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su</a:t>
            </a:r>
            <a:r>
              <a:rPr lang="en-U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</a:t>
            </a: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vrednosti </a:t>
            </a:r>
            <a:r>
              <a:rPr lang="sr-Latn-RS" sz="160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atributa u </a:t>
            </a:r>
            <a:r>
              <a:rPr lang="en-U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</a:t>
            </a: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ontinuumu umesto diskretizovanih. </a:t>
            </a:r>
          </a:p>
          <a:p>
            <a:pPr>
              <a:buFont typeface="Arial" pitchFamily="34" charset="0"/>
              <a:buChar char="•"/>
            </a:pP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Da bi se računarsko rezonovanje moglo primeniti u realnom svetu potrebno je uzeti u obzir uticaj nepreciznosti i šuma koji se javljaju tokom rada.</a:t>
            </a:r>
          </a:p>
          <a:p>
            <a:pPr>
              <a:buFont typeface="Arial" pitchFamily="34" charset="0"/>
              <a:buChar char="•"/>
            </a:pPr>
            <a:r>
              <a:rPr lang="sr-Latn-RS" sz="1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Dobar pristup je koristiti osnovne statističke metode da bi kvantifikovali neodređenost.</a:t>
            </a:r>
          </a:p>
          <a:p>
            <a:endParaRPr lang="sr-Latn-RS" sz="1600" dirty="0" smtClean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90800"/>
            <a:ext cx="8980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Ta</a:t>
            </a:r>
            <a:r>
              <a:rPr lang="sr-Latn-RS" sz="14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čnost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4295001"/>
            <a:ext cx="15824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Tačna vrednost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2028" y="4295001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Izmerene vrednosti</a:t>
            </a:r>
          </a:p>
        </p:txBody>
      </p:sp>
      <p:pic>
        <p:nvPicPr>
          <p:cNvPr id="1029" name="Picture 5" descr="http://t1.gstatic.com/images?q=tbn:ANd9GcSlWTiXy3kA9Ag1eI4j8p6hsJknPaW2tWXUgAPS7E3BzsA-F7W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524000"/>
            <a:ext cx="1600200" cy="16002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781800" y="2514600"/>
            <a:ext cx="2133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r-Latn-R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 double weight;</a:t>
            </a:r>
          </a:p>
          <a:p>
            <a:r>
              <a:rPr lang="sr-Latn-RS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 Color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>
            <a:off x="6858000" y="1905000"/>
            <a:ext cx="914400" cy="53340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34200" y="1600200"/>
            <a:ext cx="670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Model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324600" y="3505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10200" y="3962400"/>
            <a:ext cx="2133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Apple </a:t>
            </a:r>
            <a:r>
              <a:rPr lang="sr-Latn-RS" sz="11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new Apple();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a.weight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3.5678</a:t>
            </a: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a.color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1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4167420" y="765709"/>
            <a:ext cx="1219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9" grpId="0"/>
      <p:bldP spid="8" grpId="0"/>
      <p:bldP spid="11" grpId="0"/>
      <p:bldP spid="12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r-Latn-RS" dirty="0" smtClean="0"/>
              <a:t>Definicija</a:t>
            </a:r>
            <a:r>
              <a:rPr lang="en-US" dirty="0" smtClean="0"/>
              <a:t>:</a:t>
            </a:r>
          </a:p>
          <a:p>
            <a:pPr marL="687388" lvl="1" indent="-230188">
              <a:buFont typeface="Arial" pitchFamily="34" charset="0"/>
              <a:buChar char="•"/>
            </a:pPr>
            <a:r>
              <a:rPr lang="en-US" dirty="0" smtClean="0"/>
              <a:t>Soft Computing is a collection of methodologies, which aim to exploit tolerance for imprecision, uncertainty and partial truth to achieve tractability, robustness and low solution cost.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Applied Soft Computing</a:t>
            </a:r>
          </a:p>
          <a:p>
            <a:pPr lvl="3">
              <a:buNone/>
            </a:pPr>
            <a:r>
              <a:rPr lang="en-US" dirty="0" smtClean="0"/>
              <a:t>	(</a:t>
            </a:r>
            <a:r>
              <a:rPr lang="en-US" dirty="0" smtClean="0">
                <a:hlinkClick r:id="rId2"/>
              </a:rPr>
              <a:t>http://www.journals.elsevier.com/applied-soft-computing/</a:t>
            </a:r>
            <a:r>
              <a:rPr lang="en-US" dirty="0" smtClean="0"/>
              <a:t>)</a:t>
            </a:r>
          </a:p>
          <a:p>
            <a:pPr marL="687388" lvl="2" indent="-227013"/>
            <a:r>
              <a:rPr lang="en-US" sz="2400" dirty="0" smtClean="0"/>
              <a:t>Soft computing is the use of inexact solutions to computationally hard tasks for which there is no known algorithm that can compute an exact solution in polynomial time.</a:t>
            </a:r>
          </a:p>
          <a:p>
            <a:pPr marL="1601788" lvl="4" indent="-227013">
              <a:buFont typeface="Wingdings" pitchFamily="2" charset="2"/>
              <a:buChar char="Ø"/>
            </a:pPr>
            <a:r>
              <a:rPr lang="en-US" dirty="0" smtClean="0"/>
              <a:t>Wikipedia</a:t>
            </a:r>
            <a:r>
              <a:rPr lang="sr-Latn-RS" dirty="0" smtClean="0"/>
              <a:t> </a:t>
            </a:r>
            <a:endParaRPr lang="en-US" dirty="0" smtClean="0"/>
          </a:p>
          <a:p>
            <a:pPr marL="1601788" lvl="4" indent="-227013">
              <a:buNone/>
            </a:pPr>
            <a:r>
              <a:rPr lang="en-US" dirty="0" smtClean="0"/>
              <a:t>	(</a:t>
            </a:r>
            <a:r>
              <a:rPr lang="en-US" dirty="0" smtClean="0">
                <a:hlinkClick r:id="rId3"/>
              </a:rPr>
              <a:t>https://en.wikipedia.org/wiki/Soft_computing</a:t>
            </a:r>
            <a:r>
              <a:rPr lang="en-US" dirty="0" smtClean="0"/>
              <a:t>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sr-Latn-RS" dirty="0" smtClean="0"/>
              <a:t>Za većinu problema nije praktično ili moguće naći idealno rešenje</a:t>
            </a:r>
          </a:p>
          <a:p>
            <a:r>
              <a:rPr lang="sr-Latn-RS" dirty="0" smtClean="0"/>
              <a:t>Jedna česta tehnika inkrementalno poboljšavnje </a:t>
            </a:r>
          </a:p>
          <a:p>
            <a:r>
              <a:rPr lang="sr-Latn-RS" dirty="0" smtClean="0"/>
              <a:t>Potrebno je ustanoviti koliko je neko rešenje blizu optimalnog, treba uspostaviti poredak između rešenja, određivanjem </a:t>
            </a:r>
            <a:r>
              <a:rPr lang="sr-Latn-RS" i="1" dirty="0" smtClean="0"/>
              <a:t>fitness</a:t>
            </a:r>
            <a:r>
              <a:rPr lang="sr-Latn-RS" dirty="0" smtClean="0"/>
              <a:t> funkcije, ocenom </a:t>
            </a:r>
            <a:r>
              <a:rPr lang="sr-Latn-RS" i="1" dirty="0" smtClean="0"/>
              <a:t>dobroće</a:t>
            </a:r>
            <a:r>
              <a:rPr lang="sr-Latn-RS" dirty="0" smtClean="0"/>
              <a:t> rešenja.</a:t>
            </a:r>
          </a:p>
          <a:p>
            <a:r>
              <a:rPr lang="sr-Latn-RS" dirty="0" smtClean="0"/>
              <a:t>U zavisnosti od pristupa se prati jedno ili više rešenja od jednom</a:t>
            </a:r>
          </a:p>
          <a:p>
            <a:pPr lvl="1"/>
            <a:r>
              <a:rPr lang="sr-Latn-RS" dirty="0" smtClean="0"/>
              <a:t>Particle swarm optimization zahteva praćenje jedinki</a:t>
            </a:r>
          </a:p>
          <a:p>
            <a:pPr lvl="1"/>
            <a:r>
              <a:rPr lang="sr-Latn-RS" dirty="0" smtClean="0"/>
              <a:t>Evolutivni i genetski pristupi su bazirani na populacijama jedinki od kojih svaka predstavlja rešenje</a:t>
            </a:r>
          </a:p>
          <a:p>
            <a:pPr lvl="1"/>
            <a:r>
              <a:rPr lang="sr-Latn-RS" dirty="0" smtClean="0"/>
              <a:t>Kod treniranja neuralnih mreža se iterativni pristup primenjuje na samo jednu mrežu</a:t>
            </a:r>
          </a:p>
          <a:p>
            <a:pPr lvl="1"/>
            <a:endParaRPr lang="sr-Latn-R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Način na koji se računa i definiše fitness funkcija zavisi od problema</a:t>
            </a:r>
          </a:p>
          <a:p>
            <a:pPr lvl="1"/>
            <a:r>
              <a:rPr lang="sr-Latn-RS" dirty="0" smtClean="0"/>
              <a:t>Kod TSP problema fitness funkcija je dužina pređene staze. Komplikovanije metrike se mogu sastojati i na primer od broja prekrštanja staze itd.</a:t>
            </a:r>
          </a:p>
          <a:p>
            <a:pPr lvl="1"/>
            <a:r>
              <a:rPr lang="sr-Latn-RS" dirty="0" smtClean="0"/>
              <a:t>Kod problema predikcije za regresiju obično se pretpostaljva da su ulazi u algoritam nezavisne i identično raspoređene vrednosti iz normalne distribucije N(0,1), i da su takva i obeležja. </a:t>
            </a:r>
          </a:p>
          <a:p>
            <a:pPr lvl="2"/>
            <a:r>
              <a:rPr lang="sr-Latn-RS" dirty="0" smtClean="0"/>
              <a:t>Greška se računa kao zbir kvadrata greške nad svim primerima.</a:t>
            </a:r>
          </a:p>
          <a:p>
            <a:pPr lvl="1"/>
            <a:r>
              <a:rPr lang="sr-Latn-RS" dirty="0" smtClean="0"/>
              <a:t>Kod problema predikcije za klasifickaciju obično je zgodno koristiti kao meru procenat tačno predikovanih vrednosti u odnosu na ukupan broj testova.</a:t>
            </a:r>
          </a:p>
          <a:p>
            <a:pPr lvl="2"/>
            <a:r>
              <a:rPr lang="sr-Latn-RS" dirty="0" smtClean="0"/>
              <a:t>Greška se može računati zbirno kao 0 ako je predikcija tačna ili 0 ako nije.</a:t>
            </a:r>
          </a:p>
          <a:p>
            <a:pPr lvl="1"/>
            <a:r>
              <a:rPr lang="sr-Latn-RS" dirty="0" smtClean="0"/>
              <a:t>Kod problema bez obeležja jedna od dobrih mera je maksikizacija razlike primera između grupa i minimizacija razlike unutar grupa.</a:t>
            </a:r>
          </a:p>
          <a:p>
            <a:pPr lvl="2"/>
            <a:r>
              <a:rPr lang="sr-Latn-RS" dirty="0" smtClean="0"/>
              <a:t>Često se može vizualno proceniti ako je otkrivena odgovarajuća struktura</a:t>
            </a:r>
          </a:p>
          <a:p>
            <a:pPr lvl="1"/>
            <a:endParaRPr lang="sr-Latn-R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RS" dirty="0" smtClean="0"/>
              <a:t>Za osnovno učenje sa obeležjima imamo </a:t>
            </a:r>
            <a:r>
              <a:rPr lang="sr-Latn-RS" i="1" dirty="0" smtClean="0"/>
              <a:t>data generating process</a:t>
            </a:r>
            <a:r>
              <a:rPr lang="sr-Latn-RS" dirty="0" smtClean="0"/>
              <a:t> F koji za ulazne parametre X generiše merljiv efekat Y uz neki šum ε.</a:t>
            </a:r>
          </a:p>
          <a:p>
            <a:pPr>
              <a:buNone/>
            </a:pPr>
            <a:r>
              <a:rPr lang="sr-Latn-RS" dirty="0" smtClean="0"/>
              <a:t>				F(X)=Y+ε</a:t>
            </a:r>
          </a:p>
          <a:p>
            <a:r>
              <a:rPr lang="sr-Latn-RS" dirty="0" smtClean="0"/>
              <a:t>Česte pretpostavke su</a:t>
            </a:r>
          </a:p>
          <a:p>
            <a:pPr lvl="1"/>
            <a:r>
              <a:rPr lang="sr-Latn-RS" dirty="0" smtClean="0"/>
              <a:t>Da su elementi X medjusobno nezavisni, corr(X)=I</a:t>
            </a:r>
          </a:p>
          <a:p>
            <a:pPr lvl="1"/>
            <a:r>
              <a:rPr lang="sr-Latn-RS" dirty="0" smtClean="0"/>
              <a:t>Kolone X su normalno raspoređene, Gauss(μ=0,σ=1)</a:t>
            </a:r>
          </a:p>
          <a:p>
            <a:pPr lvl="1"/>
            <a:r>
              <a:rPr lang="sr-Latn-RS" dirty="0" smtClean="0"/>
              <a:t>Vektor Y je normalno raspoređen, Gauss(μ=0,σ=1)</a:t>
            </a:r>
          </a:p>
          <a:p>
            <a:r>
              <a:rPr lang="sr-Latn-RS" dirty="0" smtClean="0"/>
              <a:t>Nekad je potrebno transformisati ulazne podatke tako da ispunjavaju ove uslove.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upload.wikimedia.org/wikipedia/commons/a/ae/Aristotle_Altemps_Inv8575.jpg"/>
          <p:cNvPicPr>
            <a:picLocks noChangeAspect="1" noChangeArrowheads="1"/>
          </p:cNvPicPr>
          <p:nvPr/>
        </p:nvPicPr>
        <p:blipFill>
          <a:blip r:embed="rId3" cstate="print">
            <a:lum bright="40000" contrast="-50000"/>
          </a:blip>
          <a:srcRect/>
          <a:stretch>
            <a:fillRect/>
          </a:stretch>
        </p:blipFill>
        <p:spPr bwMode="auto">
          <a:xfrm>
            <a:off x="4019340" y="0"/>
            <a:ext cx="512466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Aristotel (384-322 p. n. e.)</a:t>
            </a:r>
          </a:p>
          <a:p>
            <a:pPr lvl="1"/>
            <a:r>
              <a:rPr lang="sr-Latn-RS" dirty="0" smtClean="0"/>
              <a:t>Deduktivno zaključivanje (syllogism)</a:t>
            </a:r>
          </a:p>
          <a:p>
            <a:pPr lvl="1"/>
            <a:r>
              <a:rPr lang="sr-Latn-RS" dirty="0" smtClean="0"/>
              <a:t>Rezonovanje o prirodnom svetu</a:t>
            </a:r>
          </a:p>
          <a:p>
            <a:pPr lvl="1"/>
            <a:endParaRPr lang="sr-Latn-RS" dirty="0" smtClean="0"/>
          </a:p>
          <a:p>
            <a:pPr lvl="1"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A: Svi ljudi su smrtni</a:t>
            </a:r>
          </a:p>
          <a:p>
            <a:pPr lvl="1"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B: Sokrat je čovek</a:t>
            </a:r>
          </a:p>
          <a:p>
            <a:pPr lvl="1">
              <a:buNone/>
            </a:pPr>
            <a:r>
              <a:rPr lang="sr-Latn-RS" dirty="0" smtClean="0"/>
              <a:t>Na osnovu A i B možemo zaključiti:</a:t>
            </a:r>
          </a:p>
          <a:p>
            <a:pPr lvl="1"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C: Sokrat je smrtan</a:t>
            </a: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7/74/Normal_Distribution_PDF.svg/2000px-Normal_Distribution_PDF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5246948" cy="33528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71600"/>
            <a:ext cx="3810000" cy="4525963"/>
          </a:xfrm>
        </p:spPr>
        <p:txBody>
          <a:bodyPr>
            <a:normAutofit fontScale="62500" lnSpcReduction="20000"/>
          </a:bodyPr>
          <a:lstStyle/>
          <a:p>
            <a:r>
              <a:rPr lang="sr-Latn-RS" dirty="0" smtClean="0"/>
              <a:t>Distribucija sa kojom ćemo najviše raditi je normalna ili Gausova distribucija.</a:t>
            </a:r>
          </a:p>
          <a:p>
            <a:pPr lvl="1"/>
            <a:r>
              <a:rPr lang="sr-Latn-RS" dirty="0" smtClean="0"/>
              <a:t>Određena je dovoljnim statistikama μ, prosečna vrednost, i σ, standardna devijacija.</a:t>
            </a:r>
          </a:p>
          <a:p>
            <a:r>
              <a:rPr lang="sr-Latn-RS" dirty="0" smtClean="0"/>
              <a:t>Često nastaje kao posledica nagomilavanja u prirodi.</a:t>
            </a:r>
          </a:p>
          <a:p>
            <a:r>
              <a:rPr lang="sr-Latn-RS" dirty="0" smtClean="0"/>
              <a:t>Mešavine Gausijana su univerzalni aproksimator kontinualnih procesa.</a:t>
            </a:r>
          </a:p>
          <a:p>
            <a:r>
              <a:rPr lang="sr-Latn-RS" dirty="0" smtClean="0"/>
              <a:t>Gausova distribucija je dobra aproksimacija za mešavine drugih distribucija.</a:t>
            </a:r>
          </a:p>
          <a:p>
            <a:r>
              <a:rPr lang="sr-Latn-RS" dirty="0" smtClean="0"/>
              <a:t>Ima se izražava prvi izvod, integral i vrednost funkcije u analitičkom obliku.</a:t>
            </a:r>
          </a:p>
          <a:p>
            <a:r>
              <a:rPr lang="sr-Latn-RS" dirty="0" smtClean="0"/>
              <a:t>Funkcija gustine je izvodljiva u svim tačkama svog domena.</a:t>
            </a:r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 r="31687" b="31395"/>
          <a:stretch>
            <a:fillRect/>
          </a:stretch>
        </p:blipFill>
        <p:spPr bwMode="auto">
          <a:xfrm>
            <a:off x="1352550" y="5394552"/>
            <a:ext cx="2657475" cy="124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638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</a:t>
            </a:r>
            <a:r>
              <a:rPr lang="sr-Latn-RS" sz="3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pdf </a:t>
            </a:r>
            <a:r>
              <a:rPr lang="sr-Latn-R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= </a:t>
            </a:r>
            <a:endParaRPr lang="sr-Latn-RS" sz="28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Normalna distribucija</a:t>
            </a:r>
            <a:br>
              <a:rPr lang="sr-Latn-BA" dirty="0" smtClean="0"/>
            </a:br>
            <a:r>
              <a:rPr lang="sr-Latn-BA" dirty="0" smtClean="0"/>
              <a:t>može biti distribucija</a:t>
            </a:r>
            <a:br>
              <a:rPr lang="sr-Latn-BA" dirty="0" smtClean="0"/>
            </a:br>
            <a:r>
              <a:rPr lang="sr-Latn-BA" dirty="0" smtClean="0"/>
              <a:t>vise promenljivih</a:t>
            </a:r>
          </a:p>
          <a:p>
            <a:r>
              <a:rPr lang="sr-Latn-BA" dirty="0" smtClean="0"/>
              <a:t>U tom slučaju je </a:t>
            </a:r>
            <a:br>
              <a:rPr lang="sr-Latn-BA" dirty="0" smtClean="0"/>
            </a:br>
            <a:r>
              <a:rPr lang="sr-Latn-BA" dirty="0" smtClean="0"/>
              <a:t>parametrizujemo</a:t>
            </a:r>
            <a:br>
              <a:rPr lang="sr-Latn-BA" dirty="0" smtClean="0"/>
            </a:br>
            <a:r>
              <a:rPr lang="sr-Latn-BA" dirty="0" smtClean="0"/>
              <a:t>vektorom μ i </a:t>
            </a:r>
            <a:br>
              <a:rPr lang="sr-Latn-BA" dirty="0" smtClean="0"/>
            </a:br>
            <a:r>
              <a:rPr lang="sr-Latn-BA" dirty="0" smtClean="0"/>
              <a:t>matricom Σ</a:t>
            </a:r>
            <a:endParaRPr lang="sr-Latn-B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758" t="8269"/>
          <a:stretch>
            <a:fillRect/>
          </a:stretch>
        </p:blipFill>
        <p:spPr bwMode="auto">
          <a:xfrm>
            <a:off x="1308100" y="5397500"/>
            <a:ext cx="7785100" cy="105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s://upload.wikimedia.org/wikipedia/commons/8/8e/MultivariateNorm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0800" y="1054100"/>
            <a:ext cx="5276850" cy="399210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</a:t>
            </a:r>
            <a:r>
              <a:rPr lang="sr-Latn-RS" sz="36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pdf </a:t>
            </a:r>
            <a:r>
              <a:rPr lang="sr-Latn-R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= </a:t>
            </a:r>
            <a:endParaRPr lang="sr-Latn-RS" sz="2800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1828800"/>
            <a:ext cx="708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Površina</a:t>
            </a:r>
          </a:p>
          <a:p>
            <a:pPr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Kako se racuna površina raznih geometrijskih figura</a:t>
            </a:r>
          </a:p>
          <a:p>
            <a:pPr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Za neke, krug, kocka, imamo analitička rešenja</a:t>
            </a:r>
          </a:p>
          <a:p>
            <a:pPr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Neke druge možemo da svedemo na prostije oblike i onda da saberemo vrednosti površine prostijih oblika</a:t>
            </a:r>
          </a:p>
          <a:p>
            <a:pPr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Na koji način možemo izračunati površinu figure predstavljenu kao rasterska slika?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Obim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Na koji način definišemo obim?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Za idealne figure postoje analitičke formule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Za realne objekte problem je dosta kompikovan, videti sledeći slajd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Konveksni omotač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Ako uklonimo konkavne delove figure onda imamo objekat sa kojim je lakse manipulisati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sr-Latn-RS" kern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Odnos izmedju površine konveksnog omotača i samog objekta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r-Latn-RS" kern="0" smtClean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505200"/>
            <a:ext cx="3438525" cy="847725"/>
          </a:xfrm>
          <a:prstGeom prst="rect">
            <a:avLst/>
          </a:prstGeom>
          <a:noFill/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Osobine regiona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oreline of england leng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689339" cy="28670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402253" y="6488668"/>
            <a:ext cx="47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http://fractalfoundation.org/OFC/OFC-10-4.html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32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U zavisnosti od dužine lenjira možemo dobiti drugacije rezultate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3810000" cy="97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819400"/>
            <a:ext cx="48196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828800"/>
            <a:ext cx="1228725" cy="409575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2209800"/>
            <a:ext cx="1247775" cy="447675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886200"/>
            <a:ext cx="194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2667000" y="3886200"/>
            <a:ext cx="5668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Sopstvene vrednosti odnosno sopstveni vektor matrice</a:t>
            </a:r>
          </a:p>
          <a:p>
            <a:r>
              <a:rPr lang="sr-Latn-RS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 određuje </a:t>
            </a:r>
            <a:r>
              <a:rPr lang="sr-Latn-RS" i="1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orijentaciju  </a:t>
            </a:r>
            <a:r>
              <a:rPr lang="sr-Latn-RS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i  </a:t>
            </a:r>
            <a:r>
              <a:rPr lang="sr-Latn-RS" i="1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ekscentricitet</a:t>
            </a:r>
            <a:r>
              <a:rPr lang="sr-Latn-RS" kern="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</a:t>
            </a:r>
            <a:endParaRPr lang="sr-Latn-R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105400"/>
            <a:ext cx="1133475" cy="809625"/>
          </a:xfrm>
          <a:prstGeom prst="rect">
            <a:avLst/>
          </a:prstGeom>
          <a:noFill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5105400"/>
            <a:ext cx="24098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Osobine regiona</a:t>
            </a:r>
            <a:r>
              <a:rPr lang="en-US" sz="32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: </a:t>
            </a:r>
            <a:r>
              <a:rPr lang="en-US" sz="3200" dirty="0" err="1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momenti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743200"/>
            <a:ext cx="5386387" cy="374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066800"/>
            <a:ext cx="3810000" cy="97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057400"/>
            <a:ext cx="48196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6248400"/>
            <a:ext cx="1228725" cy="409575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648200"/>
            <a:ext cx="1247775" cy="447675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124200"/>
            <a:ext cx="194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2743200"/>
            <a:ext cx="1133475" cy="809625"/>
          </a:xfrm>
          <a:prstGeom prst="rect">
            <a:avLst/>
          </a:prstGeom>
          <a:noFill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0" y="4419600"/>
            <a:ext cx="24098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Osobine regiona</a:t>
            </a:r>
            <a:r>
              <a:rPr lang="en-US" sz="32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: </a:t>
            </a:r>
            <a:r>
              <a:rPr lang="en-US" sz="3200" dirty="0" err="1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momenti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11133" t="2698" r="8516" b="4137"/>
          <a:stretch>
            <a:fillRect/>
          </a:stretch>
        </p:blipFill>
        <p:spPr bwMode="auto">
          <a:xfrm>
            <a:off x="548640" y="36576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noFill/>
        </p:spPr>
        <p:txBody>
          <a:bodyPr>
            <a:normAutofit/>
          </a:bodyPr>
          <a:lstStyle/>
          <a:p>
            <a:r>
              <a:rPr lang="sr-Latn-RS" dirty="0" smtClean="0"/>
              <a:t>Primer procesa kada je poznata ciljna funkcija - sin(</a:t>
            </a:r>
            <a:r>
              <a:rPr lang="sr-Latn-RS" b="1" dirty="0" smtClean="0"/>
              <a:t>x</a:t>
            </a:r>
            <a:r>
              <a:rPr lang="sr-Latn-RS" dirty="0" smtClean="0"/>
              <a:t>)</a:t>
            </a:r>
            <a:r>
              <a:rPr lang="en-US" dirty="0" smtClean="0"/>
              <a:t> = </a:t>
            </a:r>
            <a:r>
              <a:rPr lang="en-US" b="1" dirty="0" smtClean="0"/>
              <a:t>y</a:t>
            </a:r>
            <a:endParaRPr lang="sr-Latn-RS" b="1" dirty="0" smtClean="0"/>
          </a:p>
          <a:p>
            <a:pPr lvl="1"/>
            <a:r>
              <a:rPr lang="sr-Latn-RS" dirty="0" smtClean="0"/>
              <a:t>Izgenerišemo </a:t>
            </a:r>
            <a:r>
              <a:rPr lang="en-US" dirty="0" smtClean="0"/>
              <a:t>n</a:t>
            </a:r>
            <a:r>
              <a:rPr lang="sr-Latn-RS" dirty="0" smtClean="0"/>
              <a:t> = 100 uzoraka nezavisne promenljive </a:t>
            </a:r>
            <a:r>
              <a:rPr lang="sr-Latn-RS" b="1" dirty="0" smtClean="0"/>
              <a:t>x</a:t>
            </a:r>
            <a:r>
              <a:rPr lang="sr-Latn-RS" dirty="0" smtClean="0"/>
              <a:t> iz normalne distribucije sa μ = 0 i σ = 5</a:t>
            </a:r>
          </a:p>
          <a:p>
            <a:pPr lvl="1"/>
            <a:r>
              <a:rPr lang="sr-Latn-RS" dirty="0" smtClean="0"/>
              <a:t>Izračunajmo tačne vrednosti funkcije u tim tačkama</a:t>
            </a:r>
            <a:r>
              <a:rPr lang="en-US" dirty="0" smtClean="0"/>
              <a:t> </a:t>
            </a:r>
            <a:r>
              <a:rPr lang="en-US" b="1" dirty="0" smtClean="0"/>
              <a:t>y</a:t>
            </a:r>
            <a:endParaRPr lang="sr-Latn-RS" b="1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noFill/>
        </p:spPr>
        <p:txBody>
          <a:bodyPr>
            <a:normAutofit/>
          </a:bodyPr>
          <a:lstStyle/>
          <a:p>
            <a:r>
              <a:rPr lang="sr-Latn-CS" dirty="0" smtClean="0"/>
              <a:t>Procesi u realnom svetu obično poseduju nivo nepoznat nivo neodređenosti </a:t>
            </a:r>
          </a:p>
          <a:p>
            <a:pPr lvl="1"/>
            <a:r>
              <a:rPr lang="sr-Latn-CS" dirty="0" smtClean="0"/>
              <a:t>Izgenerišemo n = 100 greški ε kao nezavisne promenljive iz normalne distribucije sa μ = 0 i σ = 0.1 i dodamo ih na </a:t>
            </a:r>
            <a:r>
              <a:rPr lang="en-US" b="1" dirty="0" smtClean="0"/>
              <a:t>y</a:t>
            </a:r>
            <a:r>
              <a:rPr lang="en-US" dirty="0" smtClean="0"/>
              <a:t> </a:t>
            </a:r>
            <a:endParaRPr lang="sr-Latn-C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10375" t="4971" r="7758" b="4136"/>
          <a:stretch>
            <a:fillRect/>
          </a:stretch>
        </p:blipFill>
        <p:spPr bwMode="auto">
          <a:xfrm>
            <a:off x="548640" y="3657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CS" dirty="0" smtClean="0"/>
              <a:t>Koristimo model veštačkih neuralnih mreža da naučimo funkciju sin(</a:t>
            </a:r>
            <a:r>
              <a:rPr lang="sr-Latn-CS" b="1" dirty="0" smtClean="0"/>
              <a:t>x</a:t>
            </a:r>
            <a:r>
              <a:rPr lang="sr-Latn-CS" dirty="0" smtClean="0"/>
              <a:t>) sa podacima koje smo izgenerisali.</a:t>
            </a:r>
          </a:p>
          <a:p>
            <a:r>
              <a:rPr lang="sr-Latn-CS" dirty="0" smtClean="0"/>
              <a:t>U MATLABu možemo napraviti mrežu sa 15 neurona u jednom skrivenom sloju sa</a:t>
            </a:r>
          </a:p>
          <a:p>
            <a:pPr>
              <a:buNone/>
            </a:pPr>
            <a:r>
              <a:rPr lang="sr-Latn-CS" dirty="0" smtClean="0"/>
              <a:t>		</a:t>
            </a:r>
            <a:r>
              <a:rPr lang="sr-Latn-CS" sz="2000" dirty="0" smtClean="0">
                <a:latin typeface="Consolas" pitchFamily="49" charset="0"/>
              </a:rPr>
              <a:t>net = feedforwardnet([15],'trainscg');</a:t>
            </a:r>
          </a:p>
          <a:p>
            <a:r>
              <a:rPr lang="sr-Latn-CS" dirty="0" smtClean="0"/>
              <a:t>Potom se mreža trenira sa</a:t>
            </a:r>
          </a:p>
          <a:p>
            <a:pPr>
              <a:buNone/>
            </a:pPr>
            <a:r>
              <a:rPr lang="sr-Latn-CS" sz="2000" dirty="0" smtClean="0">
                <a:latin typeface="Consolas" pitchFamily="49" charset="0"/>
              </a:rPr>
              <a:t>		net = train(net,x',y');</a:t>
            </a:r>
          </a:p>
          <a:p>
            <a:r>
              <a:rPr lang="sr-Latn-CS" dirty="0" smtClean="0"/>
              <a:t>Predikcije iz mreže možemo dobiti sa </a:t>
            </a:r>
          </a:p>
          <a:p>
            <a:pPr>
              <a:buNone/>
            </a:pPr>
            <a:r>
              <a:rPr lang="sr-Latn-CS" sz="2000" dirty="0" smtClean="0">
                <a:latin typeface="Consolas" pitchFamily="49" charset="0"/>
              </a:rPr>
              <a:t>		out = net(x');</a:t>
            </a:r>
            <a:endParaRPr lang="sr-Latn-C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r-Latn-RS" dirty="0" smtClean="0"/>
              <a:t>Na slici se vide tačni podaci kao zeleni krugovi, zašumljeni podaci kao zeleni krugovi i naušena funkcija kao crvena linija</a:t>
            </a:r>
            <a:endParaRPr lang="sr-Latn-RS" sz="2000" dirty="0" smtClean="0">
              <a:latin typeface="Consolas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1133" t="4971" r="8516" b="4136"/>
          <a:stretch>
            <a:fillRect/>
          </a:stretch>
        </p:blipFill>
        <p:spPr bwMode="auto">
          <a:xfrm>
            <a:off x="533400" y="3505200"/>
            <a:ext cx="807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oogle.com/images?q=tbn:ANd9GcQ--nHe7jY9lvzQOrIDBWNW4BjU7DKBs4HQKulr3f0FV6T8GJRa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0" y="1790700"/>
            <a:ext cx="3276600" cy="3276600"/>
          </a:xfrm>
          <a:prstGeom prst="rect">
            <a:avLst/>
          </a:prstGeom>
          <a:noFill/>
        </p:spPr>
      </p:pic>
      <p:pic>
        <p:nvPicPr>
          <p:cNvPr id="37890" name="Picture 2" descr="File:Ramon Llull.jpg"/>
          <p:cNvPicPr>
            <a:picLocks noChangeAspect="1" noChangeArrowheads="1"/>
          </p:cNvPicPr>
          <p:nvPr/>
        </p:nvPicPr>
        <p:blipFill>
          <a:blip r:embed="rId3" cstate="print">
            <a:lum bright="67000" contrast="-74000"/>
          </a:blip>
          <a:srcRect/>
          <a:stretch>
            <a:fillRect/>
          </a:stretch>
        </p:blipFill>
        <p:spPr bwMode="auto">
          <a:xfrm>
            <a:off x="3270622" y="0"/>
            <a:ext cx="5873378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RS" dirty="0" smtClean="0"/>
              <a:t>Ramon Llull (1235-1316)</a:t>
            </a:r>
          </a:p>
          <a:p>
            <a:pPr lvl="1"/>
            <a:r>
              <a:rPr lang="sr-Latn-RS" dirty="0" smtClean="0"/>
              <a:t>Posle odbacivanja materijalnog, izolacije prevodi spise od Al-Ghazali na temu logike, i piše na temu saznavanja ist</a:t>
            </a:r>
            <a:r>
              <a:rPr lang="en-US" smtClean="0"/>
              <a:t>i</a:t>
            </a:r>
            <a:r>
              <a:rPr lang="sr-Latn-RS" smtClean="0"/>
              <a:t>ne </a:t>
            </a:r>
            <a:r>
              <a:rPr lang="sr-Latn-RS" dirty="0" smtClean="0"/>
              <a:t>kroz rasuđivanje, između 1271 i 1274.</a:t>
            </a:r>
          </a:p>
          <a:p>
            <a:pPr lvl="1"/>
            <a:r>
              <a:rPr lang="sr-Latn-RS" dirty="0" smtClean="0"/>
              <a:t>Tokom 1274 mu je božanski otrkivena konačna forma knjige “</a:t>
            </a:r>
            <a:r>
              <a:rPr lang="sr-Latn-RS" b="1" i="1" dirty="0" smtClean="0"/>
              <a:t>Art</a:t>
            </a:r>
            <a:r>
              <a:rPr lang="sr-Latn-RS" dirty="0" smtClean="0"/>
              <a:t>”</a:t>
            </a:r>
          </a:p>
          <a:p>
            <a:pPr lvl="2"/>
            <a:r>
              <a:rPr lang="sr-Latn-RS" dirty="0" smtClean="0"/>
              <a:t>Kombinacija religioznih i filozofskih concepata se koristi da bi mehanički proizveli debatni argumenti u cilju ubeđivanja muslimana da se prekrste.</a:t>
            </a:r>
          </a:p>
          <a:p>
            <a:pPr lvl="2"/>
            <a:r>
              <a:rPr lang="sr-Latn-RS" dirty="0" smtClean="0"/>
              <a:t>Inspiriše Gottfried Leibniz da integriše Art u svoju metafiziku i filozofiju nauke.</a:t>
            </a:r>
            <a:endParaRPr lang="sr-Latn-R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aoml.noaa.gov/hrd/Landsea/artificial/equa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5105400"/>
            <a:ext cx="4143374" cy="1143000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noFill/>
        </p:spPr>
        <p:txBody>
          <a:bodyPr>
            <a:normAutofit/>
          </a:bodyPr>
          <a:lstStyle/>
          <a:p>
            <a:r>
              <a:rPr lang="sr-Latn-RS" dirty="0" smtClean="0"/>
              <a:t>Mogu se izračunati nekoliko vrsta greški</a:t>
            </a:r>
          </a:p>
          <a:p>
            <a:pPr lvl="1"/>
            <a:r>
              <a:rPr lang="sr-Latn-RS" dirty="0" smtClean="0"/>
              <a:t>Za svaki podatak </a:t>
            </a:r>
            <a:r>
              <a:rPr lang="sr-Latn-RS" b="1" dirty="0" smtClean="0"/>
              <a:t>x</a:t>
            </a:r>
            <a:r>
              <a:rPr lang="sr-Latn-RS" dirty="0" smtClean="0"/>
              <a:t> neuralna mreža je napravila predikciju </a:t>
            </a:r>
            <a:r>
              <a:rPr lang="sr-Latn-RS" b="1" dirty="0" smtClean="0"/>
              <a:t>ŷ</a:t>
            </a:r>
            <a:r>
              <a:rPr lang="sr-Latn-RS" dirty="0" smtClean="0"/>
              <a:t>, a poznate su prave vredosti </a:t>
            </a:r>
            <a:r>
              <a:rPr lang="sr-Latn-RS" b="1" dirty="0" smtClean="0"/>
              <a:t>y</a:t>
            </a:r>
            <a:r>
              <a:rPr lang="sr-Latn-RS" dirty="0" smtClean="0"/>
              <a:t>.</a:t>
            </a:r>
          </a:p>
          <a:p>
            <a:pPr lvl="1"/>
            <a:r>
              <a:rPr lang="sr-Latn-RS" dirty="0" smtClean="0"/>
              <a:t>Ako uzmemo </a:t>
            </a:r>
            <a:r>
              <a:rPr lang="sr-Latn-RS" dirty="0" smtClean="0">
                <a:latin typeface="Times New Roman"/>
                <a:cs typeface="Times New Roman"/>
              </a:rPr>
              <a:t>∑</a:t>
            </a:r>
            <a:r>
              <a:rPr lang="sr-Latn-RS" dirty="0" smtClean="0"/>
              <a:t>(</a:t>
            </a:r>
            <a:r>
              <a:rPr lang="sr-Latn-RS" b="1" dirty="0" smtClean="0"/>
              <a:t>ŷ</a:t>
            </a:r>
            <a:r>
              <a:rPr lang="sr-Latn-RS" dirty="0" smtClean="0"/>
              <a:t>-</a:t>
            </a:r>
            <a:r>
              <a:rPr lang="sr-Latn-RS" b="1" dirty="0" smtClean="0"/>
              <a:t>y</a:t>
            </a:r>
            <a:r>
              <a:rPr lang="sr-Latn-RS" dirty="0" smtClean="0"/>
              <a:t>) onda neke od grešaka mogu biti negative i potrti se sa pozitivnim, bolje je koristiti sumu kvadrata greške (OLS).</a:t>
            </a:r>
          </a:p>
          <a:p>
            <a:pPr lvl="1"/>
            <a:r>
              <a:rPr lang="sr-Latn-RS" dirty="0" smtClean="0"/>
              <a:t>Ako poredimo dva modela, obično za onaj koji pravi manji MSE na realnim podacima kažemo da je bolji.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noFill/>
        </p:spPr>
        <p:txBody>
          <a:bodyPr>
            <a:normAutofit/>
          </a:bodyPr>
          <a:lstStyle/>
          <a:p>
            <a:r>
              <a:rPr lang="sr-Latn-RS" dirty="0" smtClean="0"/>
              <a:t>Sa različitim parametrima algoritma za ucečenje možemo postići dobro i loše učenje.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14800"/>
            <a:ext cx="3124200" cy="234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114800"/>
            <a:ext cx="3124200" cy="234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114800"/>
            <a:ext cx="3124200" cy="234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6800" y="2895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Prevelika varijansa a premali bijas, overfitting</a:t>
            </a:r>
            <a:endParaRPr lang="en-U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2900" y="331109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Dobro učenje</a:t>
            </a:r>
            <a:endParaRPr lang="en-U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2895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Prevelik bias previše mala varijansa, underfitting</a:t>
            </a:r>
            <a:endParaRPr lang="en-US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spcBef>
                <a:spcPts val="672"/>
              </a:spcBef>
            </a:pPr>
            <a:r>
              <a:rPr lang="sr-Latn-RS" dirty="0" smtClean="0"/>
              <a:t>Često ćemo prestavljati podatke X u obliku vektora i matrica. </a:t>
            </a:r>
          </a:p>
          <a:p>
            <a:r>
              <a:rPr lang="sr-Latn-RS" dirty="0" smtClean="0"/>
              <a:t>Linearne transformacije nad matricama podataka X se mogu predstaviti kao množenje matrica.</a:t>
            </a:r>
          </a:p>
          <a:p>
            <a:r>
              <a:rPr lang="sr-Latn-RS" dirty="0" smtClean="0"/>
              <a:t>Dve matrice se mnogu množiti ako i samo ako</a:t>
            </a:r>
            <a:br>
              <a:rPr lang="sr-Latn-RS" dirty="0" smtClean="0"/>
            </a:br>
            <a:r>
              <a:rPr lang="sr-Latn-RS" dirty="0" smtClean="0"/>
              <a:t>je broj kolona prve matrice jednak broju</a:t>
            </a:r>
            <a:br>
              <a:rPr lang="sr-Latn-RS" dirty="0" smtClean="0"/>
            </a:br>
            <a:r>
              <a:rPr lang="sr-Latn-RS" dirty="0" smtClean="0"/>
              <a:t>redova druge matrice.</a:t>
            </a:r>
          </a:p>
          <a:p>
            <a:r>
              <a:rPr lang="sr-Latn-RS" dirty="0" smtClean="0"/>
              <a:t>Proizvod ima vrst</a:t>
            </a:r>
            <a:r>
              <a:rPr lang="en-US" dirty="0" smtClean="0"/>
              <a:t>a</a:t>
            </a:r>
            <a:r>
              <a:rPr lang="sr-Latn-RS" smtClean="0"/>
              <a:t> </a:t>
            </a:r>
            <a:r>
              <a:rPr lang="sr-Latn-RS" dirty="0" smtClean="0"/>
              <a:t>kao prva matrica</a:t>
            </a:r>
            <a:br>
              <a:rPr lang="sr-Latn-RS" dirty="0" smtClean="0"/>
            </a:br>
            <a:r>
              <a:rPr lang="sr-Latn-RS" dirty="0" smtClean="0"/>
              <a:t>i kolona koliko druga.</a:t>
            </a:r>
          </a:p>
          <a:p>
            <a:r>
              <a:rPr lang="sr-Latn-RS" dirty="0" smtClean="0"/>
              <a:t>Ovo pravilo važi i za vektore.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pic>
        <p:nvPicPr>
          <p:cNvPr id="11266" name="Picture 2" descr="https://upload.wikimedia.org/wikipedia/commons/thumb/e/eb/Matrix_multiplication_diagram_2.svg/313px-Matrix_multiplication_diagram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14800"/>
            <a:ext cx="2981325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Eksperiment se sastoji od nekoliko elemenata</a:t>
            </a:r>
          </a:p>
          <a:p>
            <a:pPr lvl="1"/>
            <a:r>
              <a:rPr lang="sr-Latn-RS" dirty="0" smtClean="0"/>
              <a:t>Ulaznih podataka</a:t>
            </a:r>
          </a:p>
          <a:p>
            <a:pPr lvl="2"/>
            <a:r>
              <a:rPr lang="sr-Latn-RS" dirty="0" smtClean="0"/>
              <a:t>Kategoričkih, kardinalnih i kontinualnih</a:t>
            </a:r>
          </a:p>
          <a:p>
            <a:pPr lvl="2"/>
            <a:r>
              <a:rPr lang="sr-Latn-RS" dirty="0" smtClean="0"/>
              <a:t>Raspon i distribucija</a:t>
            </a:r>
          </a:p>
          <a:p>
            <a:pPr lvl="2"/>
            <a:r>
              <a:rPr lang="sr-Latn-RS" dirty="0" smtClean="0"/>
              <a:t>Pred-procesiranje i normalizacija</a:t>
            </a:r>
          </a:p>
          <a:p>
            <a:pPr lvl="1"/>
            <a:r>
              <a:rPr lang="sr-Latn-RS" dirty="0" smtClean="0"/>
              <a:t>Obrada podataka</a:t>
            </a:r>
          </a:p>
          <a:p>
            <a:pPr lvl="2"/>
            <a:r>
              <a:rPr lang="sr-Latn-RS" dirty="0" smtClean="0"/>
              <a:t>Da li su parametri podešeni </a:t>
            </a:r>
            <a:r>
              <a:rPr lang="sr-Latn-RS" dirty="0" smtClean="0">
                <a:sym typeface="Wingdings" pitchFamily="2" charset="2"/>
              </a:rPr>
              <a:t></a:t>
            </a:r>
          </a:p>
          <a:p>
            <a:pPr lvl="2"/>
            <a:r>
              <a:rPr lang="sr-Latn-RS" dirty="0" smtClean="0">
                <a:sym typeface="Wingdings" pitchFamily="2" charset="2"/>
              </a:rPr>
              <a:t>Da li je metoda adekvatna za problem</a:t>
            </a:r>
          </a:p>
          <a:p>
            <a:pPr lvl="2"/>
            <a:r>
              <a:rPr lang="sr-Latn-RS" dirty="0" smtClean="0">
                <a:sym typeface="Wingdings" pitchFamily="2" charset="2"/>
              </a:rPr>
              <a:t>Da li je dovoljno efikasna u memoriji i vremenu za problem</a:t>
            </a:r>
          </a:p>
          <a:p>
            <a:pPr lvl="2"/>
            <a:r>
              <a:rPr lang="sr-Latn-RS" dirty="0" smtClean="0">
                <a:sym typeface="Wingdings" pitchFamily="2" charset="2"/>
              </a:rPr>
              <a:t>Da li je potrebno (dodatno) treniranje</a:t>
            </a:r>
          </a:p>
          <a:p>
            <a:pPr lvl="1"/>
            <a:r>
              <a:rPr lang="sr-Latn-RS" dirty="0" smtClean="0">
                <a:sym typeface="Wingdings" pitchFamily="2" charset="2"/>
              </a:rPr>
              <a:t>Napraviti predikcije i testirati rezultate</a:t>
            </a:r>
          </a:p>
          <a:p>
            <a:pPr lvl="2"/>
            <a:r>
              <a:rPr lang="sr-Latn-RS" dirty="0" smtClean="0">
                <a:sym typeface="Wingdings" pitchFamily="2" charset="2"/>
              </a:rPr>
              <a:t>Da li je varijansa podataka koji se predviđaju veća ili manja od varijanse između predikcija i tačnih obeležja?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5199744"/>
          </a:xfrm>
        </p:spPr>
        <p:txBody>
          <a:bodyPr>
            <a:normAutofit/>
          </a:bodyPr>
          <a:lstStyle/>
          <a:p>
            <a:r>
              <a:rPr lang="sr-Latn-RS" sz="2200" dirty="0" smtClean="0">
                <a:sym typeface="Wingdings" pitchFamily="2" charset="2"/>
              </a:rPr>
              <a:t>Pripremiti rezultate tako da se mogu lako prezentovati i interpretirati od strane čitaoca koji možda nije potpuno upućen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Da li je korišćena metrika jasna čitaocu, da li je dovoljno detaljno opisana? </a:t>
            </a:r>
            <a:endParaRPr lang="en-US" sz="1800" dirty="0" smtClean="0">
              <a:sym typeface="Wingdings" pitchFamily="2" charset="2"/>
            </a:endParaRPr>
          </a:p>
          <a:p>
            <a:pPr lvl="2"/>
            <a:r>
              <a:rPr lang="sr-Latn-RS" sz="1800" dirty="0" smtClean="0">
                <a:sym typeface="Wingdings" pitchFamily="2" charset="2"/>
              </a:rPr>
              <a:t>Da li je čitalac siguran da je metrika relevantna? 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Da li postoje dodatne relevantne metrike, recimo greška i vreme izvršavanja?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Da li je napravljeno poređenje sa drugim pristupima za rešavanje istog problema? Šta je baseline, mean i random prediktor?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Kako parametri treniranja i modela utiču na ishod?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Gde je prikazana metoda bolja od drugih pristupa a gde je lošija?</a:t>
            </a:r>
          </a:p>
          <a:p>
            <a:pPr lvl="2"/>
            <a:r>
              <a:rPr lang="sr-Latn-RS" sz="1800" dirty="0" smtClean="0">
                <a:sym typeface="Wingdings" pitchFamily="2" charset="2"/>
              </a:rPr>
              <a:t>Koja su ograničenja predstavljene metode? Kako se porede ograničenja drugih metoda?</a:t>
            </a:r>
            <a:endParaRPr lang="sr-Latn-RS" dirty="0" smtClean="0">
              <a:sym typeface="Wingdings" pitchFamily="2" charset="2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Soft computing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upload.wikimedia.org/wikipedia/commons/f/ff/Blaise_Pascal._Lithograph_after_G._Edelinck_after_F._Quesnel_Wellcome_V0004512.jpg"/>
          <p:cNvPicPr>
            <a:picLocks noChangeAspect="1" noChangeArrowheads="1"/>
          </p:cNvPicPr>
          <p:nvPr/>
        </p:nvPicPr>
        <p:blipFill>
          <a:blip r:embed="rId2" cstate="print">
            <a:lum bright="62000" contrast="-63000"/>
          </a:blip>
          <a:srcRect b="10000"/>
          <a:stretch>
            <a:fillRect/>
          </a:stretch>
        </p:blipFill>
        <p:spPr bwMode="auto">
          <a:xfrm>
            <a:off x="2438400" y="67121"/>
            <a:ext cx="6691222" cy="679087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Blaise Pascal (1623-1662)</a:t>
            </a:r>
          </a:p>
          <a:p>
            <a:pPr lvl="1"/>
            <a:r>
              <a:rPr lang="sr-Latn-RS" dirty="0" smtClean="0"/>
              <a:t>Francuski matematičar, fizičar i izumitelj</a:t>
            </a:r>
          </a:p>
          <a:p>
            <a:pPr lvl="1"/>
            <a:r>
              <a:rPr lang="sr-Latn-RS" dirty="0" smtClean="0"/>
              <a:t>Izuzetno talentovan kao dete, učen od strane oca koji je bio okružni poreznik</a:t>
            </a:r>
          </a:p>
          <a:p>
            <a:pPr lvl="1"/>
            <a:r>
              <a:rPr lang="sr-Latn-RS" dirty="0" smtClean="0"/>
              <a:t>Značajno dostignuće na temu projektivne geometrije u 16 godini, istraživanja i primene u matematici, verovatnoći i teorijskoj ekonomiji</a:t>
            </a:r>
          </a:p>
          <a:p>
            <a:pPr lvl="1"/>
            <a:r>
              <a:rPr lang="sr-Latn-RS" dirty="0" smtClean="0"/>
              <a:t>Pokušavajući da pomogne ocu sa beskrajnom aritmetikom 1642 izumeo prost mehanički računar</a:t>
            </a:r>
          </a:p>
          <a:p>
            <a:pPr lvl="1"/>
            <a:r>
              <a:rPr lang="sr-Latn-RS" dirty="0" smtClean="0"/>
              <a:t>Izuzetno skup Pascaline postaje statusni simbol i pažnja opada narednih 400 godina.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tatic.guim.co.uk/sys-images/Arts/Arts_/Pictures/2013/5/7/1367943047874/Gottfried-Wilhelm-von-Lei-011.jpg"/>
          <p:cNvPicPr>
            <a:picLocks noChangeAspect="1" noChangeArrowheads="1"/>
          </p:cNvPicPr>
          <p:nvPr/>
        </p:nvPicPr>
        <p:blipFill>
          <a:blip r:embed="rId2" cstate="print">
            <a:lum bright="65000" contrast="-70000"/>
          </a:blip>
          <a:srcRect r="21176"/>
          <a:stretch>
            <a:fillRect/>
          </a:stretch>
        </p:blipFill>
        <p:spPr bwMode="auto">
          <a:xfrm>
            <a:off x="1261035" y="838200"/>
            <a:ext cx="7908365" cy="6019800"/>
          </a:xfrm>
          <a:prstGeom prst="rect">
            <a:avLst/>
          </a:prstGeom>
          <a:noFill/>
        </p:spPr>
      </p:pic>
      <p:pic>
        <p:nvPicPr>
          <p:cNvPr id="5" name="Picture 4" descr="http://upload.wikimedia.org/wikipedia/commons/thumb/4/47/Roue_%C3%A0_nombre_de_dents_variables.png/220px-Roue_%C3%A0_nombre_de_dents_variables.png"/>
          <p:cNvPicPr>
            <a:picLocks noChangeAspect="1" noChangeArrowheads="1"/>
          </p:cNvPicPr>
          <p:nvPr/>
        </p:nvPicPr>
        <p:blipFill>
          <a:blip r:embed="rId3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0" y="1616826"/>
            <a:ext cx="3657600" cy="362434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sr-Latn-RS" dirty="0" smtClean="0"/>
              <a:t>Gottfried Leibniz (1646</a:t>
            </a:r>
            <a:r>
              <a:rPr lang="en-US" dirty="0" smtClean="0"/>
              <a:t>-1716)</a:t>
            </a:r>
          </a:p>
          <a:p>
            <a:pPr lvl="1"/>
            <a:r>
              <a:rPr lang="en-US" dirty="0" smtClean="0"/>
              <a:t>Leibniz wheel</a:t>
            </a:r>
          </a:p>
          <a:p>
            <a:pPr lvl="1"/>
            <a:r>
              <a:rPr lang="en-US" dirty="0" smtClean="0"/>
              <a:t>Pinwheel calculator</a:t>
            </a:r>
          </a:p>
          <a:p>
            <a:pPr lvl="1"/>
            <a:endParaRPr lang="en-US" dirty="0" smtClean="0"/>
          </a:p>
          <a:p>
            <a:pPr lvl="1"/>
            <a:r>
              <a:rPr lang="sr-Latn-RS" i="1" dirty="0" smtClean="0"/>
              <a:t>calculus philosophicus</a:t>
            </a:r>
          </a:p>
          <a:p>
            <a:pPr lvl="2"/>
            <a:r>
              <a:rPr lang="sr-Latn-RS" dirty="0" smtClean="0"/>
              <a:t>univerzalna algebra koja se </a:t>
            </a:r>
            <a:br>
              <a:rPr lang="sr-Latn-RS" dirty="0" smtClean="0"/>
            </a:br>
            <a:r>
              <a:rPr lang="sr-Latn-RS" dirty="0" smtClean="0"/>
              <a:t>može koristiti za reprezentaciju </a:t>
            </a:r>
            <a:br>
              <a:rPr lang="sr-Latn-RS" dirty="0" smtClean="0"/>
            </a:br>
            <a:r>
              <a:rPr lang="sr-Latn-RS" dirty="0" smtClean="0"/>
              <a:t>znanja u deduktivnim sistemima.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3962400" cy="457200"/>
          </a:xfrm>
        </p:spPr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  <p:pic>
        <p:nvPicPr>
          <p:cNvPr id="30722" name="Picture 2" descr="http://upload.wikimedia.org/wikipedia/commons/thumb/6/6c/George_Boole.jpg/220px-George_Boole.jpg"/>
          <p:cNvPicPr>
            <a:picLocks noChangeAspect="1" noChangeArrowheads="1"/>
          </p:cNvPicPr>
          <p:nvPr/>
        </p:nvPicPr>
        <p:blipFill>
          <a:blip r:embed="rId2" cstate="print">
            <a:lum bright="61000" contrast="-60000"/>
          </a:blip>
          <a:srcRect/>
          <a:stretch>
            <a:fillRect/>
          </a:stretch>
        </p:blipFill>
        <p:spPr bwMode="auto">
          <a:xfrm>
            <a:off x="3535228" y="0"/>
            <a:ext cx="5608772" cy="6858000"/>
          </a:xfrm>
          <a:prstGeom prst="rect">
            <a:avLst/>
          </a:prstGeom>
          <a:noFill/>
        </p:spPr>
      </p:pic>
      <p:pic>
        <p:nvPicPr>
          <p:cNvPr id="30724" name="Picture 4" descr="File:Hasse2F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3323"/>
            <a:ext cx="4038600" cy="304467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sr-Latn-RS" dirty="0" smtClean="0"/>
              <a:t>George Boole</a:t>
            </a:r>
            <a:r>
              <a:rPr lang="en-US" dirty="0" smtClean="0"/>
              <a:t> </a:t>
            </a:r>
            <a:r>
              <a:rPr lang="sr-Latn-RS" dirty="0" smtClean="0"/>
              <a:t>(1815</a:t>
            </a:r>
            <a:r>
              <a:rPr lang="en-US" dirty="0" smtClean="0"/>
              <a:t>-1864)</a:t>
            </a:r>
            <a:endParaRPr lang="sr-Latn-RS" dirty="0" smtClean="0"/>
          </a:p>
          <a:p>
            <a:pPr lvl="1"/>
            <a:r>
              <a:rPr lang="sr-Latn-RS" dirty="0" smtClean="0"/>
              <a:t>1854. postavio osnove propozicione logike</a:t>
            </a:r>
          </a:p>
          <a:p>
            <a:pPr lvl="1"/>
            <a:r>
              <a:rPr lang="sr-Latn-RS" dirty="0" smtClean="0"/>
              <a:t>boolean (tip logičke promenjive)</a:t>
            </a:r>
            <a:endParaRPr lang="en-US" dirty="0" smtClean="0"/>
          </a:p>
          <a:p>
            <a:pPr lvl="1"/>
            <a:r>
              <a:rPr lang="sr-Latn-RS" dirty="0" smtClean="0"/>
              <a:t>Robustan sistem za pamćenje i rezonovanje o logičkim operacijama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U Serif" pitchFamily="2" charset="0"/>
                <a:ea typeface="CMU Serif" pitchFamily="2" charset="0"/>
                <a:cs typeface="CMU Serif" pitchFamily="2" charset="0"/>
              </a:rPr>
              <a:t>Istorija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s://probaway.files.wordpress.com/2013/06/gottlob_frege_16.jp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2286000" y="0"/>
            <a:ext cx="6858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72"/>
              </a:spcBef>
            </a:pPr>
            <a:r>
              <a:rPr lang="sr-Latn-RS" dirty="0" smtClean="0"/>
              <a:t>Gottlob Frege (1848-1925)</a:t>
            </a:r>
            <a:endParaRPr lang="en-US" dirty="0" smtClean="0"/>
          </a:p>
          <a:p>
            <a:pPr lvl="1"/>
            <a:r>
              <a:rPr lang="sr-Latn-RS" dirty="0" smtClean="0"/>
              <a:t>Filozof, logičar i matematičar</a:t>
            </a:r>
          </a:p>
          <a:p>
            <a:pPr lvl="1"/>
            <a:r>
              <a:rPr lang="sr-Latn-RS" dirty="0" smtClean="0"/>
              <a:t>Pionir analitičke filozofije</a:t>
            </a:r>
          </a:p>
          <a:p>
            <a:pPr lvl="1"/>
            <a:r>
              <a:rPr lang="sr-Latn-RS" dirty="0" smtClean="0"/>
              <a:t>Pokušavao da izvede, koristeći simboličku manipulaciju, sva pravila aritmetike počevši sa aksiomima koje je smatrao očiglednim.</a:t>
            </a:r>
          </a:p>
          <a:p>
            <a:pPr lvl="1"/>
            <a:r>
              <a:rPr lang="sr-Latn-RS" dirty="0" smtClean="0"/>
              <a:t>1879. postavio osnove aksiomatskog predikatskog računa</a:t>
            </a:r>
          </a:p>
          <a:p>
            <a:pPr lvl="2"/>
            <a:r>
              <a:rPr lang="sr-Latn-RS" dirty="0" smtClean="0"/>
              <a:t>Kasnije je Bertrand Russel postavio osnove Prinicipia Mathematica inspirsan ovim sistemom</a:t>
            </a:r>
          </a:p>
          <a:p>
            <a:pPr lvl="2"/>
            <a:r>
              <a:rPr lang="sr-Latn-RS" dirty="0" smtClean="0"/>
              <a:t>Sistem je ključan za Kurt Godel da bi izrazio teoreme o nepotpunosti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upload.wikimedia.org/wikipedia/en/thumb/c/c8/Alan_Turing_photo.jpg/200px-Alan_Turing_photo.jp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72"/>
              </a:spcBef>
            </a:pPr>
            <a:r>
              <a:rPr lang="en-US" dirty="0" smtClean="0"/>
              <a:t>Alan Turing (1912-1954)</a:t>
            </a:r>
            <a:endParaRPr lang="sr-Latn-RS" dirty="0" smtClean="0"/>
          </a:p>
          <a:p>
            <a:pPr lvl="1"/>
            <a:r>
              <a:rPr lang="sr-Latn-RS" dirty="0" smtClean="0"/>
              <a:t>Tokom drugog svetskog rata se bavi dešifriranjem neprijateljskih poruka</a:t>
            </a:r>
          </a:p>
          <a:p>
            <a:pPr lvl="1"/>
            <a:r>
              <a:rPr lang="sr-Latn-RS" dirty="0" smtClean="0"/>
              <a:t>Razvija jednu od prvih mašina za automatsko rezonovanje da bi uspeo u dešifrovanju poruka</a:t>
            </a:r>
          </a:p>
          <a:p>
            <a:pPr lvl="1"/>
            <a:r>
              <a:rPr lang="sr-Latn-RS" dirty="0" smtClean="0"/>
              <a:t>Ključna osoba u osnivanju polja računarstva</a:t>
            </a:r>
            <a:endParaRPr lang="en-US" dirty="0" smtClean="0"/>
          </a:p>
          <a:p>
            <a:pPr lvl="1"/>
            <a:r>
              <a:rPr lang="sr-Latn-RS" dirty="0" smtClean="0"/>
              <a:t>50</a:t>
            </a:r>
            <a:r>
              <a:rPr lang="en-US" dirty="0" smtClean="0"/>
              <a:t>’-</a:t>
            </a:r>
            <a:r>
              <a:rPr lang="sr-Latn-RS" dirty="0" smtClean="0"/>
              <a:t>ih godina postavio prve definicije veštačke inteligencije</a:t>
            </a:r>
          </a:p>
          <a:p>
            <a:pPr lvl="2"/>
            <a:r>
              <a:rPr lang="sr-Latn-RS" dirty="0" smtClean="0"/>
              <a:t>Izučavao mogućnosti korišćenja prirodnih procesa u mozgu na kreiranje mašina</a:t>
            </a:r>
          </a:p>
          <a:p>
            <a:pPr lvl="2"/>
            <a:r>
              <a:rPr lang="en-US" dirty="0" smtClean="0"/>
              <a:t>D</a:t>
            </a:r>
            <a:r>
              <a:rPr lang="sr-Latn-RS" dirty="0" smtClean="0"/>
              <a:t>efinisao test prema kome se može testirati da li je mašina inteligentna ili ne</a:t>
            </a:r>
          </a:p>
          <a:p>
            <a:pPr lvl="1"/>
            <a:r>
              <a:rPr lang="sr-Latn-RS" dirty="0" smtClean="0"/>
              <a:t>1952. </a:t>
            </a:r>
            <a:r>
              <a:rPr lang="en-US" dirty="0" smtClean="0"/>
              <a:t>The Chemical Basis of Morphogenesis</a:t>
            </a:r>
            <a:r>
              <a:rPr lang="sr-Latn-RS" dirty="0" smtClean="0"/>
              <a:t> </a:t>
            </a:r>
          </a:p>
          <a:p>
            <a:pPr lvl="2"/>
            <a:r>
              <a:rPr lang="sr-Latn-RS" dirty="0" smtClean="0"/>
              <a:t>osnove za oblast pod nazivom </a:t>
            </a:r>
            <a:r>
              <a:rPr lang="sr-Latn-RS" i="1" dirty="0" smtClean="0"/>
              <a:t>Veštački život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-formal.stanford.edu/jmc/mccarthy.gif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4089694" y="0"/>
            <a:ext cx="5054306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sr-Latn-RS" dirty="0" smtClean="0"/>
              <a:t>John McCarthy (1927</a:t>
            </a:r>
            <a:r>
              <a:rPr lang="en-US" dirty="0" smtClean="0"/>
              <a:t>-2011)</a:t>
            </a:r>
          </a:p>
          <a:p>
            <a:pPr lvl="1"/>
            <a:r>
              <a:rPr lang="sr-Latn-RS" dirty="0" smtClean="0"/>
              <a:t>Bavio se računarstvom i kognitivnim naukama</a:t>
            </a:r>
          </a:p>
          <a:p>
            <a:pPr lvl="1"/>
            <a:r>
              <a:rPr lang="sr-Latn-RS" dirty="0" smtClean="0"/>
              <a:t>Razvio familiju jezika Lisp, uticajan za ALGOL, popularizovao timesharing</a:t>
            </a:r>
          </a:p>
          <a:p>
            <a:pPr lvl="1"/>
            <a:r>
              <a:rPr lang="sr-Latn-RS" dirty="0" smtClean="0"/>
              <a:t>Prvi počeo da koristi termin veštačka inteligencija</a:t>
            </a:r>
          </a:p>
          <a:p>
            <a:pPr lvl="1"/>
            <a:r>
              <a:rPr lang="sr-Latn-RS" dirty="0" smtClean="0"/>
              <a:t>1956. Dartmouth conference </a:t>
            </a:r>
          </a:p>
          <a:p>
            <a:pPr lvl="2"/>
            <a:r>
              <a:rPr lang="sr-Latn-RS" dirty="0" smtClean="0"/>
              <a:t>AI postaje naučna disciplina </a:t>
            </a:r>
          </a:p>
          <a:p>
            <a:pPr lvl="2"/>
            <a:r>
              <a:rPr lang="sr-Latn-RS" dirty="0" smtClean="0"/>
              <a:t>Klučna osoba u osnivanju polja veštačke inteligencije kao polja naučnog istraživanja.</a:t>
            </a:r>
            <a:endParaRPr lang="sr-Latn-R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1816</Words>
  <Application>Microsoft Office PowerPoint</Application>
  <PresentationFormat>On-screen Show (4:3)</PresentationFormat>
  <Paragraphs>260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Soft computing</vt:lpstr>
      <vt:lpstr>Slide 2</vt:lpstr>
      <vt:lpstr>Slide 3</vt:lpstr>
      <vt:lpstr>Slide 4</vt:lpstr>
      <vt:lpstr>Slide 5</vt:lpstr>
      <vt:lpstr>Uvod</vt:lpstr>
      <vt:lpstr>Istorija</vt:lpstr>
      <vt:lpstr>Istorija</vt:lpstr>
      <vt:lpstr>Istorija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FTN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Vuk Malbasa</dc:creator>
  <cp:lastModifiedBy>Vuk Malbasa</cp:lastModifiedBy>
  <cp:revision>145</cp:revision>
  <dcterms:created xsi:type="dcterms:W3CDTF">2016-08-24T12:39:54Z</dcterms:created>
  <dcterms:modified xsi:type="dcterms:W3CDTF">2016-10-06T10:54:39Z</dcterms:modified>
</cp:coreProperties>
</file>