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96" r:id="rId2"/>
  </p:sldMasterIdLst>
  <p:notesMasterIdLst>
    <p:notesMasterId r:id="rId47"/>
  </p:notesMasterIdLst>
  <p:sldIdLst>
    <p:sldId id="256" r:id="rId3"/>
    <p:sldId id="502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3" r:id="rId15"/>
    <p:sldId id="552" r:id="rId16"/>
    <p:sldId id="554" r:id="rId17"/>
    <p:sldId id="56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5" r:id="rId28"/>
    <p:sldId id="567" r:id="rId29"/>
    <p:sldId id="568" r:id="rId30"/>
    <p:sldId id="570" r:id="rId31"/>
    <p:sldId id="571" r:id="rId32"/>
    <p:sldId id="572" r:id="rId33"/>
    <p:sldId id="573" r:id="rId34"/>
    <p:sldId id="574" r:id="rId35"/>
    <p:sldId id="566" r:id="rId36"/>
    <p:sldId id="575" r:id="rId37"/>
    <p:sldId id="576" r:id="rId38"/>
    <p:sldId id="577" r:id="rId39"/>
    <p:sldId id="578" r:id="rId40"/>
    <p:sldId id="579" r:id="rId41"/>
    <p:sldId id="580" r:id="rId42"/>
    <p:sldId id="581" r:id="rId43"/>
    <p:sldId id="582" r:id="rId44"/>
    <p:sldId id="583" r:id="rId45"/>
    <p:sldId id="584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4ACF"/>
    <a:srgbClr val="FFFF66"/>
    <a:srgbClr val="A6F8AA"/>
    <a:srgbClr val="FAC090"/>
    <a:srgbClr val="C0C0C0"/>
    <a:srgbClr val="FF7F00"/>
    <a:srgbClr val="6699FF"/>
    <a:srgbClr val="998D7D"/>
    <a:srgbClr val="C9921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5" autoAdjust="0"/>
    <p:restoredTop sz="94660"/>
  </p:normalViewPr>
  <p:slideViewPr>
    <p:cSldViewPr>
      <p:cViewPr varScale="1">
        <p:scale>
          <a:sx n="78" d="100"/>
          <a:sy n="78" d="100"/>
        </p:scale>
        <p:origin x="-102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DFF7-4DC1-4D98-B876-3F25E2BE0BA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sz="4800" dirty="0" err="1" smtClean="0"/>
              <a:t>Evolutivno</a:t>
            </a:r>
            <a:r>
              <a:rPr lang="en-US" sz="4800" dirty="0" smtClean="0"/>
              <a:t> </a:t>
            </a:r>
            <a:r>
              <a:rPr lang="en-US" sz="4800" dirty="0" err="1" smtClean="0"/>
              <a:t>ra</a:t>
            </a:r>
            <a:r>
              <a:rPr lang="sr-Latn-RS" sz="4800" dirty="0" smtClean="0"/>
              <a:t>čunarstvo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Soft computing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VRSTE </a:t>
            </a:r>
            <a:r>
              <a:rPr lang="sr-Latn-RS" altLang="zh-TW" sz="2800" i="1" dirty="0" smtClean="0"/>
              <a:t>evolutivnih algoritama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Preporuka</a:t>
            </a:r>
          </a:p>
          <a:p>
            <a:pPr lvl="1"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izabrati reprezentaciju koja se najbolje uklapa u dati problem</a:t>
            </a:r>
          </a:p>
          <a:p>
            <a:pPr lvl="1">
              <a:buFont typeface="Arial" pitchFamily="34" charset="0"/>
              <a:buChar char="•"/>
            </a:pPr>
            <a:endParaRPr lang="sr-Latn-RS" sz="2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izabrati pogodan skup operatora </a:t>
            </a:r>
          </a:p>
          <a:p>
            <a:pPr lvl="1"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Operator selekcije koriste </a:t>
            </a:r>
            <a:r>
              <a:rPr lang="sr-Latn-RS" sz="2400" i="1" dirty="0" smtClean="0">
                <a:latin typeface="Comic Sans MS" pitchFamily="66" charset="0"/>
              </a:rPr>
              <a:t>fitnes vrednost </a:t>
            </a:r>
            <a:r>
              <a:rPr lang="sr-Latn-RS" sz="2400" dirty="0" smtClean="0">
                <a:latin typeface="Comic Sans MS" pitchFamily="66" charset="0"/>
              </a:rPr>
              <a:t> i ne zavise od reprezentacije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Reprezentacija</a:t>
            </a:r>
            <a:endParaRPr lang="sr-Latn-RS" altLang="zh-TW" sz="28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</a:t>
            </a:r>
            <a:r>
              <a:rPr lang="sr-Latn-RS" sz="2800" dirty="0" smtClean="0">
                <a:solidFill>
                  <a:srgbClr val="008000"/>
                </a:solidFill>
                <a:latin typeface="Comic Sans MS" pitchFamily="66" charset="0"/>
              </a:rPr>
              <a:t>Kandidati za rešenje </a:t>
            </a:r>
            <a:r>
              <a:rPr lang="sr-Latn-RS" sz="2800" dirty="0" smtClean="0">
                <a:latin typeface="Comic Sans MS" pitchFamily="66" charset="0"/>
              </a:rPr>
              <a:t>–</a:t>
            </a:r>
            <a:r>
              <a:rPr lang="en-US" sz="2800" dirty="0" smtClean="0">
                <a:latin typeface="Comic Sans MS" pitchFamily="66" charset="0"/>
              </a:rPr>
              <a:t>&gt;</a:t>
            </a:r>
            <a:r>
              <a:rPr lang="sr-Latn-RS" sz="2800" dirty="0" smtClean="0">
                <a:latin typeface="Comic Sans MS" pitchFamily="66" charset="0"/>
              </a:rPr>
              <a:t> fenotip prostor (prostor stanja)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solidFill>
                  <a:srgbClr val="C00000"/>
                </a:solidFill>
                <a:latin typeface="Comic Sans MS" pitchFamily="66" charset="0"/>
              </a:rPr>
              <a:t>Kodiranje (hromozomi) </a:t>
            </a:r>
            <a:r>
              <a:rPr lang="sr-Latn-RS" sz="2800" dirty="0" smtClean="0">
                <a:latin typeface="Comic Sans MS" pitchFamily="66" charset="0"/>
              </a:rPr>
              <a:t>-</a:t>
            </a:r>
            <a:r>
              <a:rPr lang="en-US" sz="2800" dirty="0" smtClean="0">
                <a:latin typeface="Comic Sans MS" pitchFamily="66" charset="0"/>
              </a:rPr>
              <a:t>&gt;   </a:t>
            </a:r>
            <a:r>
              <a:rPr lang="sr-Latn-RS" sz="2800" dirty="0" smtClean="0">
                <a:latin typeface="Comic Sans MS" pitchFamily="66" charset="0"/>
              </a:rPr>
              <a:t>genotip prostor</a:t>
            </a:r>
            <a:endParaRPr lang="en-US" sz="2400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latin typeface="Comic Sans MS" pitchFamily="66" charset="0"/>
              </a:rPr>
              <a:t>fenotip</a:t>
            </a:r>
            <a:r>
              <a:rPr lang="en-US" sz="2400" dirty="0" smtClean="0">
                <a:latin typeface="Comic Sans MS" pitchFamily="66" charset="0"/>
              </a:rPr>
              <a:t> =&gt; </a:t>
            </a:r>
            <a:r>
              <a:rPr lang="en-US" sz="2400" dirty="0" err="1" smtClean="0">
                <a:latin typeface="Comic Sans MS" pitchFamily="66" charset="0"/>
              </a:rPr>
              <a:t>genotip</a:t>
            </a:r>
            <a:r>
              <a:rPr lang="en-US" sz="2400" dirty="0" smtClean="0">
                <a:latin typeface="Comic Sans MS" pitchFamily="66" charset="0"/>
              </a:rPr>
              <a:t> (</a:t>
            </a:r>
            <a:r>
              <a:rPr lang="en-US" sz="2400" dirty="0" err="1" smtClean="0">
                <a:latin typeface="Comic Sans MS" pitchFamily="66" charset="0"/>
              </a:rPr>
              <a:t>nije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obavezno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</a:t>
            </a:r>
            <a:r>
              <a:rPr lang="en-US" sz="2400" dirty="0" smtClean="0">
                <a:latin typeface="Comic Sans MS" pitchFamily="66" charset="0"/>
              </a:rPr>
              <a:t> je </a:t>
            </a:r>
            <a:r>
              <a:rPr lang="en-US" sz="2400" dirty="0" err="1" smtClean="0">
                <a:latin typeface="Comic Sans MS" pitchFamily="66" charset="0"/>
              </a:rPr>
              <a:t>preslikavanje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jedno</a:t>
            </a:r>
            <a:r>
              <a:rPr lang="sr-Latn-RS" sz="2400" dirty="0" smtClean="0">
                <a:latin typeface="Comic Sans MS" pitchFamily="66" charset="0"/>
              </a:rPr>
              <a:t>značno)</a:t>
            </a:r>
          </a:p>
          <a:p>
            <a:pPr lvl="1"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solidFill>
                  <a:srgbClr val="2B4ACF"/>
                </a:solidFill>
                <a:latin typeface="Comic Sans MS" pitchFamily="66" charset="0"/>
              </a:rPr>
              <a:t>Dekodiranje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genotip</a:t>
            </a:r>
            <a:r>
              <a:rPr lang="en-US" sz="2400" dirty="0" smtClean="0">
                <a:latin typeface="Comic Sans MS" pitchFamily="66" charset="0"/>
              </a:rPr>
              <a:t> =&gt;</a:t>
            </a:r>
            <a:r>
              <a:rPr lang="sr-Latn-RS" sz="2400" dirty="0" smtClean="0">
                <a:latin typeface="Comic Sans MS" pitchFamily="66" charset="0"/>
              </a:rPr>
              <a:t> fenotip (jednoznačno)</a:t>
            </a:r>
          </a:p>
          <a:p>
            <a:pPr lvl="1"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Hromozomi sadrže gene. 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Vrednost gena  (skup vrednosti)</a:t>
            </a:r>
            <a:endParaRPr lang="en-US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dirty="0" smtClean="0"/>
              <a:t>Evaluacija – fitnes funkcija</a:t>
            </a:r>
            <a:endParaRPr lang="sr-Latn-RS" altLang="zh-TW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Reprezentuje u odnosu na šta jedinka treba da se prilagodi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Funkcija kvaliteta ili funkcija cilja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Svakom elementu u prostoru stanja pridružuje realnu vrednost koja reprezentuje kvalitet ili meru prilagođenosti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Obično se evolutivnim algoritmom traži maksimum fitnes funkcije</a:t>
            </a:r>
            <a:endParaRPr lang="en-US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Populacija</a:t>
            </a:r>
            <a:endParaRPr lang="sr-Latn-RS" altLang="zh-TW" sz="36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Sadrži (reprezentuje) moguća rešenja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Obično se implementira u konačnom fiksnom broju elemenata (jedinki)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Populacija ne mora da bude organizovana samo kao niz vrednosti nego mogu jedinke da budu organizovane u specijalizovane strukture podataka (GRID ili stablo)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Populacija</a:t>
            </a:r>
            <a:endParaRPr lang="sr-Latn-RS" altLang="zh-TW" sz="36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</a:t>
            </a:r>
            <a:r>
              <a:rPr lang="sr-Latn-RS" sz="2800" dirty="0" smtClean="0">
                <a:solidFill>
                  <a:srgbClr val="008000"/>
                </a:solidFill>
                <a:latin typeface="Comic Sans MS" pitchFamily="66" charset="0"/>
              </a:rPr>
              <a:t>Različitost populacije – mera skupa vrednosti fitnes funkcije</a:t>
            </a:r>
            <a:endParaRPr lang="en-US" sz="28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solidFill>
                  <a:srgbClr val="C00000"/>
                </a:solidFill>
                <a:latin typeface="Comic Sans MS" pitchFamily="66" charset="0"/>
              </a:rPr>
              <a:t>Različitost populacije nije mera skupa različitih jedinki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Mehanizam selekcije roditelja</a:t>
            </a:r>
            <a:endParaRPr lang="sr-Latn-RS" altLang="zh-TW" sz="36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Izbor (selekcija) je slučajan proces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Zavisan od vrednosti fitnes funkcije</a:t>
            </a:r>
          </a:p>
          <a:p>
            <a:pPr lvl="1"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kvalitetnija rešenja imaju veću šansu da budu izabrani</a:t>
            </a:r>
          </a:p>
          <a:p>
            <a:pPr lvl="1"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ali ne obavezno</a:t>
            </a:r>
          </a:p>
          <a:p>
            <a:pPr lvl="1"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čak i najgore jedinke nisu bez šanse da postanu roditelji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Stohastička priroda vodi ka izbegavanju lokalnih optimuma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Mehanizam selekcije roditelja</a:t>
            </a:r>
            <a:endParaRPr lang="sr-Latn-RS" altLang="zh-TW" sz="36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Primeri</a:t>
            </a:r>
          </a:p>
          <a:p>
            <a:pPr lvl="1"/>
            <a:r>
              <a:rPr lang="sr-Latn-RS" sz="2800" dirty="0" smtClean="0">
                <a:latin typeface="Comic Sans MS" pitchFamily="66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“ruletska” selekcija</a:t>
            </a:r>
          </a:p>
          <a:p>
            <a:pPr lvl="1"/>
            <a:r>
              <a:rPr lang="sr-Latn-RS" sz="2800" dirty="0" smtClean="0">
                <a:latin typeface="Comic Sans MS" pitchFamily="66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izbor N slučajnih jedinki, potom u grupi od N slučajnih izabrati najbolju i najlošiju jedinku.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Operatori</a:t>
            </a:r>
            <a:endParaRPr lang="sr-Latn-RS" altLang="zh-TW" sz="36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Rekombinacija</a:t>
            </a:r>
          </a:p>
          <a:p>
            <a:pPr lvl="1"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ukrštanje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Mutacija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2672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Neki EA koriste samo jedan ali većina koristi oba operatora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Operatori zavise od načina reprezentacije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Rekombinacija</a:t>
            </a:r>
            <a:endParaRPr lang="sr-Latn-RS" altLang="zh-TW" sz="36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Spaja osobine roditelja u potomcima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Stohastička priroda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Potomci mogu biti i bolje i lošije prilagođeni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Pravila za rekombinaciju koriste se godinama u poljoprivredi u uzgoju biljnih kultura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Mutacija</a:t>
            </a:r>
            <a:endParaRPr lang="sr-Latn-RS" altLang="zh-TW" sz="36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Promena pojedinačnih osobina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Stohastička priroda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Operatori mutacije zavise od reprezentacije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772025"/>
          </a:xfrm>
        </p:spPr>
        <p:txBody>
          <a:bodyPr/>
          <a:lstStyle/>
          <a:p>
            <a:r>
              <a:rPr lang="sr-Latn-RS" altLang="zh-TW" sz="2400" dirty="0" smtClean="0"/>
              <a:t>Model za računanje </a:t>
            </a:r>
          </a:p>
          <a:p>
            <a:r>
              <a:rPr lang="sr-Latn-RS" altLang="zh-TW" sz="2400" dirty="0" smtClean="0"/>
              <a:t>Holand</a:t>
            </a:r>
          </a:p>
          <a:p>
            <a:pPr lvl="1"/>
            <a:r>
              <a:rPr lang="sr-Latn-RS" altLang="zh-TW" dirty="0" smtClean="0"/>
              <a:t>1960-1975 Genetski algoritmi</a:t>
            </a:r>
          </a:p>
          <a:p>
            <a:r>
              <a:rPr lang="sr-Latn-RS" altLang="zh-TW" dirty="0" smtClean="0"/>
              <a:t>Ideja je da se za rešavanje problema koriste modeli biloških evolutivnih procesa.</a:t>
            </a:r>
          </a:p>
          <a:p>
            <a:endParaRPr lang="sr-Latn-RS" altLang="zh-TW" dirty="0" smtClean="0"/>
          </a:p>
          <a:p>
            <a:r>
              <a:rPr lang="sr-Latn-RS" altLang="zh-TW" dirty="0" smtClean="0"/>
              <a:t>GA – Genetski algoritmi</a:t>
            </a:r>
          </a:p>
          <a:p>
            <a:r>
              <a:rPr lang="sr-Latn-RS" altLang="zh-TW" dirty="0" smtClean="0"/>
              <a:t>EC – Evolutivno računarstvo </a:t>
            </a:r>
            <a:r>
              <a:rPr lang="sr-Latn-RS" altLang="zh-TW" sz="2400" dirty="0" smtClean="0"/>
              <a:t>(Evolutional computing)</a:t>
            </a:r>
            <a:endParaRPr lang="en-US" altLang="zh-TW" sz="2400" dirty="0" smtClean="0"/>
          </a:p>
          <a:p>
            <a:r>
              <a:rPr lang="en-US" altLang="zh-TW" sz="2400" dirty="0" smtClean="0"/>
              <a:t>EA – </a:t>
            </a:r>
            <a:r>
              <a:rPr lang="en-US" altLang="zh-TW" sz="2400" dirty="0" err="1" smtClean="0"/>
              <a:t>Evolutivni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algoritmi</a:t>
            </a: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Preživljavanje</a:t>
            </a:r>
            <a:endParaRPr lang="sr-Latn-RS" altLang="zh-TW" sz="36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Selekcija jedinki za kreiranje nove generacije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Često se naziva samo zamena (stare jedinke se zamenjuju sa novima)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Deterministička priroda</a:t>
            </a:r>
          </a:p>
          <a:p>
            <a:pPr lvl="1"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na osnovu fitnes funkcije, biraju se razne kombinacije</a:t>
            </a:r>
          </a:p>
          <a:p>
            <a:pPr lvl="1"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na osnovu starosti (potomci zamenjuju roditelje)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Inicijalizacija</a:t>
            </a:r>
            <a:endParaRPr lang="sr-Latn-RS" altLang="zh-TW" sz="36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Inicijalizacija N slučajnih početnih jedinki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Uniformna raspodela u prostoru stanja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Moguća ne uniformna raspodela koja se bazira na nekom prethodnom znanju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Uslov završetka</a:t>
            </a:r>
            <a:endParaRPr lang="sr-Latn-RS" altLang="zh-TW" sz="36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Terminalni uslov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Dostizanje neke unapred poznate fitnes vrednosti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Dostizanje maksimalnog broja iteracija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Postizanje maksimalnog nivoa različitosti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Dostizanje nekog unapred datog broja uzastopnih generacija bez unapređenja kvaliteta</a:t>
            </a: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0" descr="E:\Bookslides\Illustrations\search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7" y="3392487"/>
            <a:ext cx="2741613" cy="1789113"/>
          </a:xfrm>
          <a:prstGeom prst="rect">
            <a:avLst/>
          </a:prstGeom>
          <a:noFill/>
        </p:spPr>
      </p:pic>
      <p:pic>
        <p:nvPicPr>
          <p:cNvPr id="7" name="Picture 23" descr="E:\Bookslides\Illustrations\search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029200"/>
            <a:ext cx="2741613" cy="1751012"/>
          </a:xfrm>
          <a:prstGeom prst="rect">
            <a:avLst/>
          </a:prstGeom>
          <a:noFill/>
        </p:spPr>
      </p:pic>
      <p:pic>
        <p:nvPicPr>
          <p:cNvPr id="5" name="Picture 17" descr="E:\Bookslides\Illustrations\search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905000"/>
            <a:ext cx="2741613" cy="190341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Tipično ponašanje EA</a:t>
            </a:r>
            <a:endParaRPr lang="sr-Latn-RS" altLang="zh-TW" sz="3600" i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Faze u optimizaciji 1-dimenzione fitnes funkcije</a:t>
            </a: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26670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C00000"/>
                </a:solidFill>
                <a:latin typeface="Comic Sans MS" pitchFamily="66" charset="0"/>
              </a:rPr>
              <a:t>Početna faza</a:t>
            </a:r>
          </a:p>
          <a:p>
            <a:r>
              <a:rPr lang="sr-Latn-RS" sz="2000" dirty="0" smtClean="0">
                <a:latin typeface="Comic Sans MS" pitchFamily="66" charset="0"/>
              </a:rPr>
              <a:t>	slučajna raspodela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38862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C00000"/>
                </a:solidFill>
                <a:latin typeface="Comic Sans MS" pitchFamily="66" charset="0"/>
              </a:rPr>
              <a:t>Faza razvoja</a:t>
            </a:r>
          </a:p>
          <a:p>
            <a:r>
              <a:rPr lang="sr-Latn-RS" sz="2000" dirty="0" smtClean="0">
                <a:latin typeface="Comic Sans MS" pitchFamily="66" charset="0"/>
              </a:rPr>
              <a:t>	populacija se usmerava prema rešenju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4102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C00000"/>
                </a:solidFill>
                <a:latin typeface="Comic Sans MS" pitchFamily="66" charset="0"/>
              </a:rPr>
              <a:t>Završna razvoja</a:t>
            </a:r>
          </a:p>
          <a:p>
            <a:r>
              <a:rPr lang="sr-Latn-RS" sz="2000" dirty="0" smtClean="0">
                <a:latin typeface="Comic Sans MS" pitchFamily="66" charset="0"/>
              </a:rPr>
              <a:t>	populacija je koncetrisana oko rešenja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Tipično ponašanje EA</a:t>
            </a:r>
            <a:endParaRPr lang="sr-Latn-RS" altLang="zh-TW" sz="36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05200" y="11430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Progres u povećanju kvaliteta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02223" y="3755024"/>
            <a:ext cx="3581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>
                <a:solidFill>
                  <a:srgbClr val="C00000"/>
                </a:solidFill>
                <a:latin typeface="Comic Sans MS" pitchFamily="66" charset="0"/>
              </a:rPr>
              <a:t>Vrednost fitnesa najbolje jedinke</a:t>
            </a:r>
            <a:endParaRPr lang="sr-Latn-RS" sz="1600" dirty="0" smtClean="0">
              <a:latin typeface="Comic Sans MS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00200" y="2819400"/>
            <a:ext cx="0" cy="320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66800" y="5715000"/>
            <a:ext cx="7315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604889" y="3172265"/>
            <a:ext cx="5992837" cy="2602523"/>
          </a:xfrm>
          <a:custGeom>
            <a:avLst/>
            <a:gdLst>
              <a:gd name="connsiteX0" fmla="*/ 0 w 5992837"/>
              <a:gd name="connsiteY0" fmla="*/ 2602523 h 2602523"/>
              <a:gd name="connsiteX1" fmla="*/ 576776 w 5992837"/>
              <a:gd name="connsiteY1" fmla="*/ 1463040 h 2602523"/>
              <a:gd name="connsiteX2" fmla="*/ 1434905 w 5992837"/>
              <a:gd name="connsiteY2" fmla="*/ 689317 h 2602523"/>
              <a:gd name="connsiteX3" fmla="*/ 2335237 w 5992837"/>
              <a:gd name="connsiteY3" fmla="*/ 309489 h 2602523"/>
              <a:gd name="connsiteX4" fmla="*/ 3207434 w 5992837"/>
              <a:gd name="connsiteY4" fmla="*/ 140677 h 2602523"/>
              <a:gd name="connsiteX5" fmla="*/ 4853354 w 5992837"/>
              <a:gd name="connsiteY5" fmla="*/ 28135 h 2602523"/>
              <a:gd name="connsiteX6" fmla="*/ 5992837 w 5992837"/>
              <a:gd name="connsiteY6" fmla="*/ 0 h 26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2837" h="2602523">
                <a:moveTo>
                  <a:pt x="0" y="2602523"/>
                </a:moveTo>
                <a:cubicBezTo>
                  <a:pt x="168812" y="2192215"/>
                  <a:pt x="337625" y="1781908"/>
                  <a:pt x="576776" y="1463040"/>
                </a:cubicBezTo>
                <a:cubicBezTo>
                  <a:pt x="815927" y="1144172"/>
                  <a:pt x="1141828" y="881575"/>
                  <a:pt x="1434905" y="689317"/>
                </a:cubicBezTo>
                <a:cubicBezTo>
                  <a:pt x="1727982" y="497059"/>
                  <a:pt x="2039816" y="400929"/>
                  <a:pt x="2335237" y="309489"/>
                </a:cubicBezTo>
                <a:cubicBezTo>
                  <a:pt x="2630658" y="218049"/>
                  <a:pt x="2787748" y="187569"/>
                  <a:pt x="3207434" y="140677"/>
                </a:cubicBezTo>
                <a:cubicBezTo>
                  <a:pt x="3627120" y="93785"/>
                  <a:pt x="4389120" y="51581"/>
                  <a:pt x="4853354" y="28135"/>
                </a:cubicBezTo>
                <a:cubicBezTo>
                  <a:pt x="5317588" y="4689"/>
                  <a:pt x="5655212" y="2344"/>
                  <a:pt x="5992837" y="0"/>
                </a:cubicBezTo>
              </a:path>
            </a:pathLst>
          </a:custGeom>
          <a:ln w="38100">
            <a:solidFill>
              <a:srgbClr val="2B4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15000" y="57912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>
                <a:solidFill>
                  <a:srgbClr val="C00000"/>
                </a:solidFill>
                <a:latin typeface="Comic Sans MS" pitchFamily="66" charset="0"/>
              </a:rPr>
              <a:t>Vreme (broj generacija)</a:t>
            </a:r>
            <a:endParaRPr lang="sr-Latn-RS" sz="1600" dirty="0" smtClean="0">
              <a:latin typeface="Comic Sans MS" pitchFamily="66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990600" y="3151413"/>
            <a:ext cx="7162800" cy="762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81800" y="3048000"/>
            <a:ext cx="0" cy="3429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19600" y="3124200"/>
            <a:ext cx="0" cy="3352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>
            <a:off x="4419600" y="3380936"/>
            <a:ext cx="228600" cy="2362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00600" y="4495800"/>
            <a:ext cx="267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napredak u provoj polovini vremena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3023504">
            <a:off x="6832055" y="2892312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napredak u drugoj polovini vremena</a:t>
            </a:r>
            <a:endParaRPr lang="en-US" sz="12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143000" y="3338732"/>
            <a:ext cx="7162800" cy="762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>
            <a:off x="7772400" y="3200400"/>
            <a:ext cx="152400" cy="152400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/>
      <p:bldP spid="28" grpId="0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Podsticanje različitisti</a:t>
            </a:r>
            <a:endParaRPr lang="sr-Latn-RS" altLang="zh-TW" sz="3600" i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 Modifikacijom fitnes funkcije moguće je podstaći različitost 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36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32004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008000"/>
                </a:solidFill>
                <a:latin typeface="Comic Sans MS" pitchFamily="66" charset="0"/>
              </a:rPr>
              <a:t>Nagrađuju se jedinke  koje se nalaze izolovane u odnosu na ostatak populacije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43434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C00000"/>
                </a:solidFill>
                <a:latin typeface="Comic Sans MS" pitchFamily="66" charset="0"/>
              </a:rPr>
              <a:t>Jedinke koje se nalaze na “okupu” jedni drugima smanjuju vrednost fitnes funkcije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22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791200"/>
            <a:ext cx="3000375" cy="676275"/>
          </a:xfrm>
          <a:prstGeom prst="rect">
            <a:avLst/>
          </a:prstGeom>
          <a:noFill/>
        </p:spPr>
      </p:pic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181600" y="5257800"/>
            <a:ext cx="3124200" cy="1219200"/>
            <a:chOff x="1066800" y="2819400"/>
            <a:chExt cx="7315200" cy="32004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600200" y="2819400"/>
              <a:ext cx="0" cy="320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066800" y="5715000"/>
              <a:ext cx="73152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800600" y="5181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008000"/>
                </a:solidFill>
                <a:latin typeface="Comic Sans MS" pitchFamily="66" charset="0"/>
              </a:rPr>
              <a:t>f(x)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24800" y="63054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410200" y="5622471"/>
            <a:ext cx="1447800" cy="762000"/>
          </a:xfrm>
          <a:prstGeom prst="line">
            <a:avLst/>
          </a:prstGeom>
          <a:ln w="38100">
            <a:solidFill>
              <a:srgbClr val="2B4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 bwMode="auto">
          <a:xfrm>
            <a:off x="4419600" y="10668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Određivanje lokalnih optimuma</a:t>
            </a:r>
            <a:endParaRPr kumimoji="0" lang="sr-Latn-RS" altLang="zh-TW" sz="2000" b="0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3886200" y="1066800"/>
            <a:ext cx="487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en-US" sz="2800" dirty="0" smtClean="0">
                <a:latin typeface="Comic Sans MS" pitchFamily="66" charset="0"/>
              </a:rPr>
              <a:t>Hough </a:t>
            </a:r>
            <a:r>
              <a:rPr lang="en-US" sz="2800" dirty="0" err="1" smtClean="0">
                <a:latin typeface="Comic Sans MS" pitchFamily="66" charset="0"/>
              </a:rPr>
              <a:t>transformacija</a:t>
            </a:r>
            <a:endParaRPr kumimoji="0" lang="sr-Latn-RS" altLang="zh-TW" sz="2800" b="0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839200" cy="4335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" y="4048125"/>
            <a:ext cx="63150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3886200" y="1066800"/>
            <a:ext cx="487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en-US" sz="2800" dirty="0" smtClean="0">
                <a:latin typeface="Comic Sans MS" pitchFamily="66" charset="0"/>
              </a:rPr>
              <a:t>Hough </a:t>
            </a:r>
            <a:r>
              <a:rPr lang="en-US" sz="2800" dirty="0" err="1" smtClean="0">
                <a:latin typeface="Comic Sans MS" pitchFamily="66" charset="0"/>
              </a:rPr>
              <a:t>transformacija</a:t>
            </a:r>
            <a:endParaRPr kumimoji="0" lang="sr-Latn-RS" altLang="zh-TW" sz="2800" b="0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04205"/>
            <a:ext cx="6324600" cy="47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3886200" y="1066800"/>
            <a:ext cx="487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en-US" sz="2800" dirty="0" smtClean="0">
                <a:latin typeface="Comic Sans MS" pitchFamily="66" charset="0"/>
              </a:rPr>
              <a:t>Hough </a:t>
            </a:r>
            <a:r>
              <a:rPr lang="en-US" sz="2800" dirty="0" err="1" smtClean="0">
                <a:latin typeface="Comic Sans MS" pitchFamily="66" charset="0"/>
              </a:rPr>
              <a:t>transformacija</a:t>
            </a:r>
            <a:endParaRPr kumimoji="0" lang="sr-Latn-RS" altLang="zh-TW" sz="2800" b="0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04205"/>
            <a:ext cx="6324600" cy="47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743200"/>
            <a:ext cx="792311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3886200" y="1066800"/>
            <a:ext cx="487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en-US" sz="2800" dirty="0" smtClean="0">
                <a:latin typeface="Comic Sans MS" pitchFamily="66" charset="0"/>
              </a:rPr>
              <a:t>Hough </a:t>
            </a:r>
            <a:r>
              <a:rPr lang="en-US" sz="2800" dirty="0" err="1" smtClean="0">
                <a:latin typeface="Comic Sans MS" pitchFamily="66" charset="0"/>
              </a:rPr>
              <a:t>transformacija</a:t>
            </a:r>
            <a:endParaRPr kumimoji="0" lang="sr-Latn-RS" altLang="zh-TW" sz="2800" b="0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04205"/>
            <a:ext cx="6324600" cy="47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743200"/>
            <a:ext cx="792311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514600"/>
            <a:ext cx="8011887" cy="426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Sadr</a:t>
            </a:r>
            <a:r>
              <a:rPr lang="sr-Latn-RS" dirty="0" smtClean="0"/>
              <a:t>žaj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r>
              <a:rPr lang="sr-Latn-RS" altLang="zh-TW" dirty="0" smtClean="0"/>
              <a:t>Evolutivno računarstvo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algoritmi</a:t>
            </a:r>
            <a:endParaRPr lang="sr-Latn-RS" altLang="zh-TW" dirty="0" smtClean="0"/>
          </a:p>
          <a:p>
            <a:r>
              <a:rPr lang="sr-Latn-RS" altLang="zh-TW" dirty="0" smtClean="0"/>
              <a:t>Osnovna šema evolutivnih algoritama.</a:t>
            </a:r>
          </a:p>
          <a:p>
            <a:r>
              <a:rPr lang="sr-Latn-RS" altLang="zh-TW" dirty="0" smtClean="0"/>
              <a:t>Osnovne komponente:</a:t>
            </a:r>
          </a:p>
          <a:p>
            <a:pPr lvl="1"/>
            <a:r>
              <a:rPr lang="sr-Latn-RS" altLang="zh-TW" dirty="0" smtClean="0"/>
              <a:t>Reprezentacija, </a:t>
            </a:r>
          </a:p>
          <a:p>
            <a:pPr lvl="1"/>
            <a:r>
              <a:rPr lang="sr-Latn-RS" altLang="zh-TW" dirty="0" smtClean="0"/>
              <a:t>evolucija, </a:t>
            </a:r>
          </a:p>
          <a:p>
            <a:pPr lvl="1"/>
            <a:r>
              <a:rPr lang="sr-Latn-RS" altLang="zh-TW" dirty="0" smtClean="0"/>
              <a:t>populacija, </a:t>
            </a:r>
          </a:p>
          <a:p>
            <a:pPr lvl="1"/>
            <a:r>
              <a:rPr lang="sr-Latn-RS" altLang="zh-TW" dirty="0" smtClean="0"/>
              <a:t>selekcija roditelja, </a:t>
            </a:r>
          </a:p>
          <a:p>
            <a:pPr lvl="1"/>
            <a:r>
              <a:rPr lang="sr-Latn-RS" altLang="zh-TW" dirty="0" smtClean="0"/>
              <a:t>rekombinacija, </a:t>
            </a:r>
          </a:p>
          <a:p>
            <a:pPr lvl="1"/>
            <a:r>
              <a:rPr lang="sr-Latn-RS" altLang="zh-TW" dirty="0" smtClean="0"/>
              <a:t>mutacija, </a:t>
            </a:r>
          </a:p>
          <a:p>
            <a:pPr lvl="1"/>
            <a:r>
              <a:rPr lang="sr-Latn-RS" altLang="zh-TW" dirty="0" smtClean="0"/>
              <a:t>preživljavanje, </a:t>
            </a:r>
          </a:p>
          <a:p>
            <a:pPr lvl="1"/>
            <a:r>
              <a:rPr lang="sr-Latn-RS" altLang="zh-TW" dirty="0" smtClean="0"/>
              <a:t>uslovi za završetak </a:t>
            </a:r>
          </a:p>
          <a:p>
            <a:pPr lvl="1">
              <a:buNone/>
            </a:pPr>
            <a:endParaRPr lang="sr-Latn-R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3886200" y="1066800"/>
            <a:ext cx="487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en-US" sz="2800" dirty="0" smtClean="0">
                <a:latin typeface="Comic Sans MS" pitchFamily="66" charset="0"/>
              </a:rPr>
              <a:t>Hough </a:t>
            </a:r>
            <a:r>
              <a:rPr lang="en-US" sz="2800" dirty="0" err="1" smtClean="0">
                <a:latin typeface="Comic Sans MS" pitchFamily="66" charset="0"/>
              </a:rPr>
              <a:t>transformacija</a:t>
            </a:r>
            <a:endParaRPr kumimoji="0" lang="sr-Latn-RS" altLang="zh-TW" sz="2800" b="0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04205"/>
            <a:ext cx="6324600" cy="47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743200"/>
            <a:ext cx="792311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199" y="2590800"/>
            <a:ext cx="840377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VRSTE </a:t>
            </a:r>
            <a:r>
              <a:rPr lang="sr-Latn-RS" altLang="zh-TW" sz="2800" i="1" dirty="0" smtClean="0"/>
              <a:t>evolutivnih algoritama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Istorijski su se tipovi EA povezivali sa rezličitim reprezentacijama:</a:t>
            </a:r>
          </a:p>
          <a:p>
            <a:pPr lvl="1"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Binarni nizovi: </a:t>
            </a:r>
            <a:r>
              <a:rPr lang="sr-Latn-RS" sz="2000" dirty="0" smtClean="0">
                <a:solidFill>
                  <a:srgbClr val="008000"/>
                </a:solidFill>
                <a:latin typeface="Comic Sans MS" pitchFamily="66" charset="0"/>
              </a:rPr>
              <a:t>Genetski algoritmi</a:t>
            </a:r>
          </a:p>
          <a:p>
            <a:pPr lvl="1"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b="1" dirty="0" smtClean="0">
                <a:latin typeface="Comic Sans MS" pitchFamily="66" charset="0"/>
              </a:rPr>
              <a:t>Vektori realnih vrednosti: </a:t>
            </a:r>
            <a:r>
              <a:rPr lang="sr-Latn-RS" sz="2000" b="1" dirty="0" smtClean="0">
                <a:solidFill>
                  <a:srgbClr val="008000"/>
                </a:solidFill>
                <a:latin typeface="Comic Sans MS" pitchFamily="66" charset="0"/>
              </a:rPr>
              <a:t>Evolutivne strategije</a:t>
            </a:r>
          </a:p>
          <a:p>
            <a:pPr lvl="1"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Konačni automati: </a:t>
            </a:r>
            <a:r>
              <a:rPr lang="sr-Latn-RS" sz="2000" dirty="0" smtClean="0">
                <a:solidFill>
                  <a:srgbClr val="008000"/>
                </a:solidFill>
                <a:latin typeface="Comic Sans MS" pitchFamily="66" charset="0"/>
              </a:rPr>
              <a:t>Evolutivno programiranje</a:t>
            </a:r>
          </a:p>
          <a:p>
            <a:pPr lvl="1"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N stabla: </a:t>
            </a:r>
            <a:r>
              <a:rPr lang="sr-Latn-RS" sz="2000" dirty="0" smtClean="0">
                <a:solidFill>
                  <a:srgbClr val="008000"/>
                </a:solidFill>
                <a:latin typeface="Comic Sans MS" pitchFamily="66" charset="0"/>
              </a:rPr>
              <a:t>Genetsko programiranje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Osnovna šema evolutivnih algoritama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>
            <a:off x="480582" y="1828800"/>
            <a:ext cx="7249152" cy="4084868"/>
            <a:chOff x="480583" y="1828800"/>
            <a:chExt cx="8554192" cy="4104948"/>
          </a:xfrm>
        </p:grpSpPr>
        <p:sp>
          <p:nvSpPr>
            <p:cNvPr id="6" name="Rectangle 5"/>
            <p:cNvSpPr/>
            <p:nvPr/>
          </p:nvSpPr>
          <p:spPr>
            <a:xfrm>
              <a:off x="2667000" y="3657600"/>
              <a:ext cx="15240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 smtClean="0">
                  <a:solidFill>
                    <a:srgbClr val="008000"/>
                  </a:solidFill>
                  <a:latin typeface="Comic Sans MS" pitchFamily="66" charset="0"/>
                </a:rPr>
                <a:t>Populacija</a:t>
              </a:r>
              <a:endParaRPr lang="en-US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1981200"/>
              <a:ext cx="16764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 smtClean="0">
                  <a:solidFill>
                    <a:srgbClr val="2B4ACF"/>
                  </a:solidFill>
                  <a:latin typeface="Comic Sans MS" pitchFamily="66" charset="0"/>
                </a:rPr>
                <a:t>Roditelji</a:t>
              </a:r>
              <a:endParaRPr lang="en-US" dirty="0">
                <a:solidFill>
                  <a:srgbClr val="2B4ACF"/>
                </a:solidFill>
                <a:latin typeface="Comic Sans MS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9800" y="5181600"/>
              <a:ext cx="16764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 smtClean="0">
                  <a:solidFill>
                    <a:srgbClr val="FF0000"/>
                  </a:solidFill>
                  <a:latin typeface="Comic Sans MS" pitchFamily="66" charset="0"/>
                </a:rPr>
                <a:t>Potomci</a:t>
              </a:r>
              <a:endParaRPr lang="en-US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cxnSp>
          <p:nvCxnSpPr>
            <p:cNvPr id="10" name="Shape 9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4038600" y="1676400"/>
              <a:ext cx="1371600" cy="25908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1"/>
              <a:endCxn id="6" idx="2"/>
            </p:cNvCxnSpPr>
            <p:nvPr/>
          </p:nvCxnSpPr>
          <p:spPr>
            <a:xfrm rot="10800000">
              <a:off x="3429000" y="4267200"/>
              <a:ext cx="2590800" cy="12192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2"/>
              <a:endCxn id="8" idx="0"/>
            </p:cNvCxnSpPr>
            <p:nvPr/>
          </p:nvCxnSpPr>
          <p:spPr>
            <a:xfrm>
              <a:off x="6858000" y="2590800"/>
              <a:ext cx="0" cy="2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>
              <a:off x="1676400" y="3048000"/>
              <a:ext cx="990600" cy="7620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10800000" flipV="1">
              <a:off x="1676400" y="4038600"/>
              <a:ext cx="990600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0583" y="2667001"/>
              <a:ext cx="1950604" cy="371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 smtClean="0">
                  <a:latin typeface="Comic Sans MS" pitchFamily="66" charset="0"/>
                </a:rPr>
                <a:t>Inicijalizacija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4724398"/>
              <a:ext cx="1485274" cy="371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 smtClean="0">
                  <a:latin typeface="Comic Sans MS" pitchFamily="66" charset="0"/>
                </a:rPr>
                <a:t>Završetak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1" y="1828800"/>
              <a:ext cx="2586177" cy="371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 smtClean="0">
                  <a:latin typeface="Comic Sans MS" pitchFamily="66" charset="0"/>
                </a:rPr>
                <a:t>Selekcija roditelja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10399" y="3276599"/>
              <a:ext cx="2024376" cy="371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 smtClean="0">
                  <a:latin typeface="Comic Sans MS" pitchFamily="66" charset="0"/>
                </a:rPr>
                <a:t>Rekombinacija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62801" y="4191000"/>
              <a:ext cx="1333947" cy="371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 smtClean="0">
                  <a:latin typeface="Comic Sans MS" pitchFamily="66" charset="0"/>
                </a:rPr>
                <a:t>Mutacija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1398" y="5562600"/>
              <a:ext cx="2130304" cy="371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 smtClean="0">
                  <a:latin typeface="Comic Sans MS" pitchFamily="66" charset="0"/>
                </a:rPr>
                <a:t>Preživaljavanje</a:t>
              </a:r>
              <a:endParaRPr lang="en-US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Pseudo kod </a:t>
            </a:r>
            <a:r>
              <a:rPr lang="sr-Latn-RS" altLang="zh-TW" sz="2800" i="1" dirty="0" smtClean="0"/>
              <a:t>evolutivnog algoritma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3400" y="1981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2297668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dirty="0" smtClean="0">
                <a:latin typeface="Comic Sans MS" pitchFamily="66" charset="0"/>
              </a:rPr>
              <a:t> (kreiranje početne populacije)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jedinki iz populacije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r>
              <a:rPr lang="sr-Latn-RS" dirty="0" smtClean="0">
                <a:latin typeface="Comic Sans MS" pitchFamily="66" charset="0"/>
              </a:rPr>
              <a:t>   1.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sr-Latn-RS" dirty="0" smtClean="0">
                <a:latin typeface="Comic Sans MS" pitchFamily="66" charset="0"/>
              </a:rPr>
              <a:t> roditelja</a:t>
            </a:r>
          </a:p>
          <a:p>
            <a:r>
              <a:rPr lang="sr-Latn-RS" dirty="0" smtClean="0">
                <a:latin typeface="Comic Sans MS" pitchFamily="66" charset="0"/>
              </a:rPr>
              <a:t>   2.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REKOMBINACIJA</a:t>
            </a:r>
            <a:r>
              <a:rPr lang="sr-Latn-RS" dirty="0" smtClean="0">
                <a:latin typeface="Comic Sans MS" pitchFamily="66" charset="0"/>
              </a:rPr>
              <a:t> parova roditelja</a:t>
            </a:r>
          </a:p>
          <a:p>
            <a:r>
              <a:rPr lang="sr-Latn-RS" dirty="0" smtClean="0">
                <a:latin typeface="Comic Sans MS" pitchFamily="66" charset="0"/>
              </a:rPr>
              <a:t>   3.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MUTACIJA</a:t>
            </a:r>
            <a:r>
              <a:rPr lang="sr-Latn-RS" dirty="0" smtClean="0">
                <a:latin typeface="Comic Sans MS" pitchFamily="66" charset="0"/>
              </a:rPr>
              <a:t> potomaka</a:t>
            </a:r>
          </a:p>
          <a:p>
            <a:r>
              <a:rPr lang="sr-Latn-RS" dirty="0" smtClean="0">
                <a:latin typeface="Comic Sans MS" pitchFamily="66" charset="0"/>
              </a:rPr>
              <a:t>   4.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potomaka</a:t>
            </a:r>
          </a:p>
          <a:p>
            <a:r>
              <a:rPr lang="sr-Latn-RS" dirty="0" smtClean="0">
                <a:latin typeface="Comic Sans MS" pitchFamily="66" charset="0"/>
              </a:rPr>
              <a:t>   5.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sr-Latn-RS" dirty="0" smtClean="0">
                <a:latin typeface="Comic Sans MS" pitchFamily="66" charset="0"/>
              </a:rPr>
              <a:t> jedinki za novu generaciju (PREŽIVLJAVANJE)</a:t>
            </a: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dirty="0" smtClean="0">
                <a:latin typeface="Comic Sans MS" pitchFamily="66" charset="0"/>
              </a:rPr>
              <a:t> (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dirty="0" smtClean="0">
                <a:latin typeface="Comic Sans MS" pitchFamily="66" charset="0"/>
              </a:rPr>
              <a:t>)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5562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Reprezentacija - kodiranje</a:t>
            </a:r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800" dirty="0" smtClean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23622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C00000"/>
                </a:solidFill>
                <a:latin typeface="Comic Sans MS" pitchFamily="66" charset="0"/>
              </a:rPr>
              <a:t>Jedinka je predstavljena parom celobrojnih vrednosti x, y 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204801" name="Rectangle 1"/>
          <p:cNvSpPr>
            <a:spLocks noChangeArrowheads="1"/>
          </p:cNvSpPr>
          <p:nvPr/>
        </p:nvSpPr>
        <p:spPr bwMode="auto">
          <a:xfrm>
            <a:off x="990600" y="3048000"/>
            <a:ext cx="6705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y;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fitnes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-1;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endParaRPr kumimoji="0" lang="sr-Latn-R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 {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t)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x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t.x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y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t.y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11430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Inicijalizacija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9921" name="Rectangle 1"/>
          <p:cNvSpPr>
            <a:spLocks noChangeArrowheads="1"/>
          </p:cNvSpPr>
          <p:nvPr/>
        </p:nvSpPr>
        <p:spPr bwMode="auto">
          <a:xfrm>
            <a:off x="304800" y="1981200"/>
            <a:ext cx="8382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kreirajPopulaciju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 </a:t>
            </a:r>
            <a:endParaRPr kumimoji="0" lang="sr-Latn-R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VELICINA_POPULACIJE;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rnd.Next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(w);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y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rnd.Next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(h);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nn.x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x;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nn.y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y;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retVal.Add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733800"/>
            <a:ext cx="636956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11430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Evaluacija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15041" name="Rectangle 1"/>
          <p:cNvSpPr>
            <a:spLocks noChangeArrowheads="1"/>
          </p:cNvSpPr>
          <p:nvPr/>
        </p:nvSpPr>
        <p:spPr bwMode="auto">
          <a:xfrm>
            <a:off x="838200" y="2209800"/>
            <a:ext cx="73914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evaluacija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hl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stara_generacija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hl.fitnes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fsfunkcija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(hl);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    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11430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Evaluacija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16065" name="Rectangle 1"/>
          <p:cNvSpPr>
            <a:spLocks noChangeArrowheads="1"/>
          </p:cNvSpPr>
          <p:nvPr/>
        </p:nvSpPr>
        <p:spPr bwMode="auto">
          <a:xfrm>
            <a:off x="304800" y="1828800"/>
            <a:ext cx="8382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f(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x)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100*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.Max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(0, 1 - x / 100);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sr-Latn-R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fsfunkcija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0;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stara_generacija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.Sqrt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jj.x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ji.x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*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jj.x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ji.x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+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jj.y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ji.y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*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jj.y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ji.y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s += f(d);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(s != 0)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jj.y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jj.x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]/s 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676400"/>
            <a:ext cx="403923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Pseudo kod </a:t>
            </a:r>
            <a:r>
              <a:rPr lang="sr-Latn-RS" altLang="zh-TW" sz="2800" i="1" dirty="0" smtClean="0"/>
              <a:t>evolutivnog algoritma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3400" y="1981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2297668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dirty="0" smtClean="0">
                <a:latin typeface="Comic Sans MS" pitchFamily="66" charset="0"/>
              </a:rPr>
              <a:t> (kreiranje početne populacije)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jedinki iz populacije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r>
              <a:rPr lang="sr-Latn-RS" dirty="0" smtClean="0">
                <a:latin typeface="Comic Sans MS" pitchFamily="66" charset="0"/>
              </a:rPr>
              <a:t>   1.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sr-Latn-RS" dirty="0" smtClean="0">
                <a:latin typeface="Comic Sans MS" pitchFamily="66" charset="0"/>
              </a:rPr>
              <a:t> roditelja</a:t>
            </a:r>
          </a:p>
          <a:p>
            <a:r>
              <a:rPr lang="sr-Latn-RS" dirty="0" smtClean="0">
                <a:latin typeface="Comic Sans MS" pitchFamily="66" charset="0"/>
              </a:rPr>
              <a:t>   2.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REKOMBINACIJA</a:t>
            </a:r>
            <a:r>
              <a:rPr lang="sr-Latn-RS" dirty="0" smtClean="0">
                <a:latin typeface="Comic Sans MS" pitchFamily="66" charset="0"/>
              </a:rPr>
              <a:t> parova roditelja</a:t>
            </a:r>
          </a:p>
          <a:p>
            <a:r>
              <a:rPr lang="sr-Latn-RS" dirty="0" smtClean="0">
                <a:latin typeface="Comic Sans MS" pitchFamily="66" charset="0"/>
              </a:rPr>
              <a:t>   3.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MUTACIJA</a:t>
            </a:r>
            <a:r>
              <a:rPr lang="sr-Latn-RS" dirty="0" smtClean="0">
                <a:latin typeface="Comic Sans MS" pitchFamily="66" charset="0"/>
              </a:rPr>
              <a:t> potomaka</a:t>
            </a:r>
          </a:p>
          <a:p>
            <a:r>
              <a:rPr lang="sr-Latn-RS" dirty="0" smtClean="0">
                <a:latin typeface="Comic Sans MS" pitchFamily="66" charset="0"/>
              </a:rPr>
              <a:t>   4.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potomaka</a:t>
            </a:r>
          </a:p>
          <a:p>
            <a:r>
              <a:rPr lang="sr-Latn-RS" dirty="0" smtClean="0">
                <a:latin typeface="Comic Sans MS" pitchFamily="66" charset="0"/>
              </a:rPr>
              <a:t>   5.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sr-Latn-RS" dirty="0" smtClean="0">
                <a:latin typeface="Comic Sans MS" pitchFamily="66" charset="0"/>
              </a:rPr>
              <a:t> jedinki za novu generaciju (PREŽIVLJAVANJE)</a:t>
            </a: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dirty="0" smtClean="0">
                <a:latin typeface="Comic Sans MS" pitchFamily="66" charset="0"/>
              </a:rPr>
              <a:t> (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dirty="0" smtClean="0">
                <a:latin typeface="Comic Sans MS" pitchFamily="66" charset="0"/>
              </a:rPr>
              <a:t>)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5562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11430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Selekcija roditelja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17089" name="Rectangle 1"/>
          <p:cNvSpPr>
            <a:spLocks noChangeArrowheads="1"/>
          </p:cNvSpPr>
          <p:nvPr/>
        </p:nvSpPr>
        <p:spPr bwMode="auto">
          <a:xfrm>
            <a:off x="457200" y="1752600"/>
            <a:ext cx="693420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selekcija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t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sumaOcena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rnd.NextDouble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0.0;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sp = 0.0;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VELICINA_POPULACIJE;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stara_generacija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sp = s;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s +=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jj.fitnes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((sp &lt;= t) &amp;&amp; (t &lt; s))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dirty="0" smtClean="0"/>
              <a:t>Evolutivno računarstvo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93025" cy="4543425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Populacija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jedinki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postoji</a:t>
            </a:r>
            <a:r>
              <a:rPr lang="en-US" altLang="zh-TW" dirty="0" smtClean="0"/>
              <a:t> u </a:t>
            </a:r>
            <a:r>
              <a:rPr lang="en-US" altLang="zh-TW" dirty="0" err="1" smtClean="0"/>
              <a:t>okru</a:t>
            </a:r>
            <a:r>
              <a:rPr lang="sr-Latn-RS" altLang="zh-TW" dirty="0" smtClean="0"/>
              <a:t>ž</a:t>
            </a:r>
            <a:r>
              <a:rPr lang="en-US" altLang="zh-TW" dirty="0" err="1" smtClean="0"/>
              <a:t>enju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ograni</a:t>
            </a:r>
            <a:r>
              <a:rPr lang="sr-Latn-RS" altLang="zh-TW" dirty="0" smtClean="0"/>
              <a:t>čenim resursima</a:t>
            </a:r>
          </a:p>
          <a:p>
            <a:endParaRPr lang="sr-Latn-RS" altLang="zh-TW" dirty="0" smtClean="0"/>
          </a:p>
          <a:p>
            <a:r>
              <a:rPr lang="sr-Latn-RS" altLang="zh-TW" dirty="0" smtClean="0"/>
              <a:t>Takmičenje za korišćenje ograničenih resursa uzrokuje </a:t>
            </a:r>
            <a:r>
              <a:rPr lang="sr-Latn-RS" altLang="zh-TW" dirty="0" smtClean="0">
                <a:solidFill>
                  <a:srgbClr val="008000"/>
                </a:solidFill>
              </a:rPr>
              <a:t>selekciju</a:t>
            </a:r>
            <a:r>
              <a:rPr lang="sr-Latn-RS" altLang="zh-TW" dirty="0" smtClean="0"/>
              <a:t> kojom se izdvajaju jedinke koje su </a:t>
            </a:r>
            <a:r>
              <a:rPr lang="sr-Latn-RS" altLang="zh-TW" dirty="0" smtClean="0"/>
              <a:t/>
            </a:r>
            <a:br>
              <a:rPr lang="sr-Latn-RS" altLang="zh-TW" dirty="0" smtClean="0"/>
            </a:br>
            <a:r>
              <a:rPr lang="sr-Latn-RS" altLang="zh-TW" dirty="0" smtClean="0">
                <a:solidFill>
                  <a:srgbClr val="FF0000"/>
                </a:solidFill>
              </a:rPr>
              <a:t>bolje </a:t>
            </a:r>
            <a:r>
              <a:rPr lang="sr-Latn-RS" altLang="zh-TW" dirty="0" smtClean="0">
                <a:solidFill>
                  <a:srgbClr val="FF0000"/>
                </a:solidFill>
              </a:rPr>
              <a:t>prilagođene okruženju</a:t>
            </a:r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Pseudo kod </a:t>
            </a:r>
            <a:r>
              <a:rPr lang="sr-Latn-RS" altLang="zh-TW" sz="2800" i="1" dirty="0" smtClean="0"/>
              <a:t>evolutivnog algoritma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3400" y="1981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2297668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dirty="0" smtClean="0">
                <a:latin typeface="Comic Sans MS" pitchFamily="66" charset="0"/>
              </a:rPr>
              <a:t> (kreiranje početne populacije)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jedinki iz populacije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r>
              <a:rPr lang="sr-Latn-RS" dirty="0" smtClean="0">
                <a:latin typeface="Comic Sans MS" pitchFamily="66" charset="0"/>
              </a:rPr>
              <a:t>   1.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sr-Latn-RS" dirty="0" smtClean="0">
                <a:latin typeface="Comic Sans MS" pitchFamily="66" charset="0"/>
              </a:rPr>
              <a:t> roditelja</a:t>
            </a:r>
          </a:p>
          <a:p>
            <a:r>
              <a:rPr lang="sr-Latn-RS" dirty="0" smtClean="0">
                <a:latin typeface="Comic Sans MS" pitchFamily="66" charset="0"/>
              </a:rPr>
              <a:t>   2.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REKOMBINACIJA</a:t>
            </a:r>
            <a:r>
              <a:rPr lang="sr-Latn-RS" dirty="0" smtClean="0">
                <a:latin typeface="Comic Sans MS" pitchFamily="66" charset="0"/>
              </a:rPr>
              <a:t> parova roditelja</a:t>
            </a:r>
          </a:p>
          <a:p>
            <a:r>
              <a:rPr lang="sr-Latn-RS" dirty="0" smtClean="0">
                <a:latin typeface="Comic Sans MS" pitchFamily="66" charset="0"/>
              </a:rPr>
              <a:t>   3.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MUTACIJA</a:t>
            </a:r>
            <a:r>
              <a:rPr lang="sr-Latn-RS" dirty="0" smtClean="0">
                <a:latin typeface="Comic Sans MS" pitchFamily="66" charset="0"/>
              </a:rPr>
              <a:t> potomaka</a:t>
            </a:r>
          </a:p>
          <a:p>
            <a:r>
              <a:rPr lang="sr-Latn-RS" dirty="0" smtClean="0">
                <a:latin typeface="Comic Sans MS" pitchFamily="66" charset="0"/>
              </a:rPr>
              <a:t>   4.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potomaka</a:t>
            </a:r>
          </a:p>
          <a:p>
            <a:r>
              <a:rPr lang="sr-Latn-RS" dirty="0" smtClean="0">
                <a:latin typeface="Comic Sans MS" pitchFamily="66" charset="0"/>
              </a:rPr>
              <a:t>   5.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sr-Latn-RS" dirty="0" smtClean="0">
                <a:latin typeface="Comic Sans MS" pitchFamily="66" charset="0"/>
              </a:rPr>
              <a:t> jedinki za novu generaciju (PREŽIVLJAVANJE)</a:t>
            </a: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dirty="0" smtClean="0">
                <a:latin typeface="Comic Sans MS" pitchFamily="66" charset="0"/>
              </a:rPr>
              <a:t> (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dirty="0" smtClean="0">
                <a:latin typeface="Comic Sans MS" pitchFamily="66" charset="0"/>
              </a:rPr>
              <a:t>)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5562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9137" name="Rectangle 1"/>
          <p:cNvSpPr>
            <a:spLocks noChangeArrowheads="1"/>
          </p:cNvSpPr>
          <p:nvPr/>
        </p:nvSpPr>
        <p:spPr bwMode="auto">
          <a:xfrm>
            <a:off x="304800" y="1752600"/>
            <a:ext cx="8382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ParJedinki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ukrstanje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r1,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r2, </a:t>
            </a:r>
            <a:endParaRPr kumimoji="0" lang="sr-Latn-R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                   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prag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ParJedinki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ParJedinki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retVal.d1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prag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*(2*(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rnd.NextDouble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()-0.5));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retVal.d1.x 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)(r1.x + u * (r2.x - r1.x));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retVal.d1.y 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)(r1.y + u * (r2.y - r1.y));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u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prag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* (2 *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rnd.NextDouble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 - 0.5));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retVal.d2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retVal.d2.x 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)(r1.x + (1 - u) * (r2.x - r1.x));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retVal.d2.y 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)(r1.y + (1 - u) * (r2.y - r1.y));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00800" y="6324600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8600" y="4267200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3"/>
            <a:endCxn id="8" idx="7"/>
          </p:cNvCxnSpPr>
          <p:nvPr/>
        </p:nvCxnSpPr>
        <p:spPr>
          <a:xfrm flipH="1">
            <a:off x="6530882" y="4397282"/>
            <a:ext cx="1340036" cy="194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20000" y="4572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10371" y="588645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77200" y="41910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25132" y="6248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0400" y="5791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4196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800600" y="11430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Rekombinacija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800600" y="11430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Preživljavanje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228600" y="1738699"/>
            <a:ext cx="84582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prezivljavanje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kumimoji="0" lang="sr-Latn-R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kandidati.Add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(A);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kandidati.Add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(B);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kandidati.Add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(AA);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kandidati.Add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(BB);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AA.fitnes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fsfunkcija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(AA);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BB.fitnes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fsfunkcija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(BB);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kandidati.Sort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delegate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p1,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p2.fitnes.CompareTo(p1.fitnes); });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endParaRPr kumimoji="0" lang="sr-Latn-R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generacija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* 2]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generacija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* 2 + 1]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[1];    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1"/>
          <p:cNvSpPr>
            <a:spLocks noChangeArrowheads="1"/>
          </p:cNvSpPr>
          <p:nvPr/>
        </p:nvSpPr>
        <p:spPr bwMode="auto">
          <a:xfrm>
            <a:off x="228600" y="1752600"/>
            <a:ext cx="7239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mutacija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r1,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prag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HoughLineJedinka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prag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* 2*(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rnd.NextDouble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()-0.5);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retVal.x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)(r1.x + u);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u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prag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* 2 *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rnd.NextDouble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 - 0.5);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retVal.y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)(r1.y + u);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retVal.x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0)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retVal.x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retVal.x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&gt;= w-1)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retVal.x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w-1;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retVal.y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0)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retVal.y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retVal.y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&gt;= h - 1)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retVal.y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h - 1;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00800" y="6324600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8600" y="4267200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3"/>
            <a:endCxn id="8" idx="7"/>
          </p:cNvCxnSpPr>
          <p:nvPr/>
        </p:nvCxnSpPr>
        <p:spPr>
          <a:xfrm flipH="1">
            <a:off x="6530882" y="4397282"/>
            <a:ext cx="1340036" cy="194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772400" y="3810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77200" y="41910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25132" y="6248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15200" y="36576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800600" y="11430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Mutacija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/>
          <a:p>
            <a:r>
              <a:rPr lang="sr-Latn-RS" altLang="zh-TW" sz="3600" dirty="0" smtClean="0"/>
              <a:t>Primer-d</a:t>
            </a:r>
            <a:r>
              <a:rPr lang="en-US" sz="3600" dirty="0" err="1" smtClean="0"/>
              <a:t>etekcija</a:t>
            </a:r>
            <a:r>
              <a:rPr lang="en-US" sz="3600" dirty="0" smtClean="0"/>
              <a:t> </a:t>
            </a:r>
            <a:r>
              <a:rPr lang="en-US" sz="3600" dirty="0" err="1" smtClean="0"/>
              <a:t>linija</a:t>
            </a:r>
            <a:endParaRPr lang="sr-Latn-RS" altLang="zh-TW" sz="3600" i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800600" y="11430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Raspored jedinki posle 100 generacija</a:t>
            </a:r>
            <a:endParaRPr lang="sr-Latn-RS" dirty="0" smtClean="0">
              <a:latin typeface="Comic Sans MS" pitchFamily="66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7039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dirty="0" smtClean="0"/>
              <a:t>Evolutivno računarstvo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r>
              <a:rPr lang="sr-Latn-RS" altLang="zh-TW" dirty="0" smtClean="0"/>
              <a:t>Ove jedinke predstavljaju osnovu za kreiranje novih jedinki kroz </a:t>
            </a:r>
            <a:r>
              <a:rPr lang="sr-Latn-RS" altLang="zh-TW" dirty="0" smtClean="0">
                <a:solidFill>
                  <a:srgbClr val="008000"/>
                </a:solidFill>
              </a:rPr>
              <a:t>rekombinaciju</a:t>
            </a:r>
            <a:r>
              <a:rPr lang="sr-Latn-RS" altLang="zh-TW" dirty="0" smtClean="0"/>
              <a:t> i </a:t>
            </a:r>
            <a:r>
              <a:rPr lang="sr-Latn-RS" altLang="zh-TW" dirty="0" smtClean="0">
                <a:solidFill>
                  <a:srgbClr val="008000"/>
                </a:solidFill>
              </a:rPr>
              <a:t>mutaciju</a:t>
            </a:r>
          </a:p>
          <a:p>
            <a:endParaRPr lang="sr-Latn-RS" altLang="zh-TW" dirty="0" smtClean="0"/>
          </a:p>
          <a:p>
            <a:r>
              <a:rPr lang="sr-Latn-RS" altLang="zh-TW" dirty="0" smtClean="0"/>
              <a:t>Nove jedinke se takmiče za </a:t>
            </a:r>
            <a:r>
              <a:rPr lang="sr-Latn-RS" altLang="zh-TW" dirty="0" smtClean="0">
                <a:solidFill>
                  <a:srgbClr val="008000"/>
                </a:solidFill>
              </a:rPr>
              <a:t>preživljavanje</a:t>
            </a:r>
            <a:r>
              <a:rPr lang="sr-Latn-RS" altLang="zh-TW" dirty="0" smtClean="0"/>
              <a:t>.</a:t>
            </a:r>
          </a:p>
          <a:p>
            <a:endParaRPr lang="sr-Latn-RS" altLang="zh-TW" dirty="0" smtClean="0"/>
          </a:p>
          <a:p>
            <a:r>
              <a:rPr lang="sr-Latn-RS" altLang="zh-TW" dirty="0" smtClean="0">
                <a:solidFill>
                  <a:srgbClr val="2B4ACF"/>
                </a:solidFill>
              </a:rPr>
              <a:t>Prirodna selekcija</a:t>
            </a:r>
            <a:r>
              <a:rPr lang="sr-Latn-RS" altLang="zh-TW" dirty="0" smtClean="0"/>
              <a:t> kao posledicu ima povećanje ukupne prilagođenosti populacije. </a:t>
            </a:r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dirty="0" smtClean="0"/>
              <a:t>Evolutivno računarstvo/algoritmi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r>
              <a:rPr lang="sr-Latn-RS" altLang="zh-TW" dirty="0" smtClean="0"/>
              <a:t>EA pripadaju grupi algoritama </a:t>
            </a:r>
          </a:p>
          <a:p>
            <a:pPr lvl="1"/>
            <a:r>
              <a:rPr lang="en-US" altLang="zh-TW" dirty="0" smtClean="0">
                <a:solidFill>
                  <a:srgbClr val="008000"/>
                </a:solidFill>
              </a:rPr>
              <a:t>“</a:t>
            </a:r>
            <a:r>
              <a:rPr lang="en-US" altLang="zh-TW" dirty="0" err="1" smtClean="0">
                <a:solidFill>
                  <a:srgbClr val="008000"/>
                </a:solidFill>
              </a:rPr>
              <a:t>generi</a:t>
            </a:r>
            <a:r>
              <a:rPr lang="sr-Latn-RS" altLang="zh-TW" dirty="0" smtClean="0">
                <a:solidFill>
                  <a:srgbClr val="008000"/>
                </a:solidFill>
              </a:rPr>
              <a:t>ši i testiraj</a:t>
            </a:r>
            <a:r>
              <a:rPr lang="en-US" altLang="zh-TW" dirty="0" smtClean="0">
                <a:solidFill>
                  <a:srgbClr val="008000"/>
                </a:solidFill>
              </a:rPr>
              <a:t>”</a:t>
            </a:r>
            <a:endParaRPr lang="sr-Latn-RS" altLang="zh-TW" dirty="0" smtClean="0">
              <a:solidFill>
                <a:srgbClr val="008000"/>
              </a:solidFill>
            </a:endParaRPr>
          </a:p>
          <a:p>
            <a:pPr lvl="1"/>
            <a:r>
              <a:rPr lang="sr-Latn-RS" altLang="zh-TW" dirty="0" smtClean="0">
                <a:solidFill>
                  <a:srgbClr val="008000"/>
                </a:solidFill>
              </a:rPr>
              <a:t>stohastički </a:t>
            </a:r>
          </a:p>
          <a:p>
            <a:pPr lvl="1"/>
            <a:r>
              <a:rPr lang="sr-Latn-RS" altLang="zh-TW" dirty="0" smtClean="0">
                <a:solidFill>
                  <a:srgbClr val="008000"/>
                </a:solidFill>
              </a:rPr>
              <a:t>baziraju se na grupama jedinki</a:t>
            </a:r>
          </a:p>
          <a:p>
            <a:r>
              <a:rPr lang="sr-Latn-RS" altLang="zh-TW" dirty="0" smtClean="0"/>
              <a:t>Varijacijom operatora za rekombinaciju i mutaciju postiže se raznolikost čime se  unosi inovativnost u populaciju</a:t>
            </a:r>
          </a:p>
          <a:p>
            <a:endParaRPr lang="sr-Latn-RS" altLang="zh-TW" dirty="0" smtClean="0"/>
          </a:p>
          <a:p>
            <a:r>
              <a:rPr lang="sr-Latn-RS" altLang="zh-TW" dirty="0" smtClean="0"/>
              <a:t>Selekcijom se ta raznolikost smanjuje a povećava se kvalitet</a:t>
            </a:r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Osnovna šema evolutivnih algoritama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80582" y="1828800"/>
            <a:ext cx="7249152" cy="4084868"/>
            <a:chOff x="480583" y="1828800"/>
            <a:chExt cx="8554192" cy="4104948"/>
          </a:xfrm>
        </p:grpSpPr>
        <p:sp>
          <p:nvSpPr>
            <p:cNvPr id="6" name="Rectangle 5"/>
            <p:cNvSpPr/>
            <p:nvPr/>
          </p:nvSpPr>
          <p:spPr>
            <a:xfrm>
              <a:off x="2667000" y="3657600"/>
              <a:ext cx="15240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 smtClean="0">
                  <a:solidFill>
                    <a:srgbClr val="008000"/>
                  </a:solidFill>
                  <a:latin typeface="Comic Sans MS" pitchFamily="66" charset="0"/>
                </a:rPr>
                <a:t>Populacija</a:t>
              </a:r>
              <a:endParaRPr lang="en-US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1981200"/>
              <a:ext cx="16764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 smtClean="0">
                  <a:solidFill>
                    <a:srgbClr val="2B4ACF"/>
                  </a:solidFill>
                  <a:latin typeface="Comic Sans MS" pitchFamily="66" charset="0"/>
                </a:rPr>
                <a:t>Roditelji</a:t>
              </a:r>
              <a:endParaRPr lang="en-US" dirty="0">
                <a:solidFill>
                  <a:srgbClr val="2B4ACF"/>
                </a:solidFill>
                <a:latin typeface="Comic Sans MS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9800" y="5181600"/>
              <a:ext cx="16764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 smtClean="0">
                  <a:solidFill>
                    <a:srgbClr val="FF0000"/>
                  </a:solidFill>
                  <a:latin typeface="Comic Sans MS" pitchFamily="66" charset="0"/>
                </a:rPr>
                <a:t>Potomci</a:t>
              </a:r>
              <a:endParaRPr lang="en-US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cxnSp>
          <p:nvCxnSpPr>
            <p:cNvPr id="10" name="Shape 9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4038600" y="1676400"/>
              <a:ext cx="1371600" cy="25908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1"/>
              <a:endCxn id="6" idx="2"/>
            </p:cNvCxnSpPr>
            <p:nvPr/>
          </p:nvCxnSpPr>
          <p:spPr>
            <a:xfrm rot="10800000">
              <a:off x="3429000" y="4267200"/>
              <a:ext cx="2590800" cy="12192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2"/>
              <a:endCxn id="8" idx="0"/>
            </p:cNvCxnSpPr>
            <p:nvPr/>
          </p:nvCxnSpPr>
          <p:spPr>
            <a:xfrm>
              <a:off x="6858000" y="2590800"/>
              <a:ext cx="0" cy="2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>
              <a:off x="1676400" y="3048000"/>
              <a:ext cx="990600" cy="7620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10800000" flipV="1">
              <a:off x="1676400" y="4038600"/>
              <a:ext cx="990600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0583" y="2667001"/>
              <a:ext cx="1950604" cy="371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 smtClean="0">
                  <a:latin typeface="Comic Sans MS" pitchFamily="66" charset="0"/>
                </a:rPr>
                <a:t>Inicijalizacija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4724398"/>
              <a:ext cx="1485274" cy="371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 smtClean="0">
                  <a:latin typeface="Comic Sans MS" pitchFamily="66" charset="0"/>
                </a:rPr>
                <a:t>Završetak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1" y="1828800"/>
              <a:ext cx="2586177" cy="371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 smtClean="0">
                  <a:latin typeface="Comic Sans MS" pitchFamily="66" charset="0"/>
                </a:rPr>
                <a:t>Selekcija roditelja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10399" y="3276599"/>
              <a:ext cx="2024376" cy="371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 smtClean="0">
                  <a:latin typeface="Comic Sans MS" pitchFamily="66" charset="0"/>
                </a:rPr>
                <a:t>Rekombinacija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62801" y="4191000"/>
              <a:ext cx="1333947" cy="371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 smtClean="0">
                  <a:latin typeface="Comic Sans MS" pitchFamily="66" charset="0"/>
                </a:rPr>
                <a:t>Mutacija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1398" y="5562600"/>
              <a:ext cx="2130304" cy="371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dirty="0" smtClean="0">
                  <a:latin typeface="Comic Sans MS" pitchFamily="66" charset="0"/>
                </a:rPr>
                <a:t>Preživaljavanje</a:t>
              </a:r>
              <a:endParaRPr lang="en-US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Pseudo kod </a:t>
            </a:r>
            <a:r>
              <a:rPr lang="sr-Latn-RS" altLang="zh-TW" sz="2800" i="1" dirty="0" smtClean="0"/>
              <a:t>evolutivnog algoritma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3400" y="1981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2297668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dirty="0" smtClean="0">
                <a:latin typeface="Comic Sans MS" pitchFamily="66" charset="0"/>
              </a:rPr>
              <a:t> (kreiranje početne populacije)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jedinki iz populacije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r>
              <a:rPr lang="sr-Latn-RS" dirty="0" smtClean="0">
                <a:latin typeface="Comic Sans MS" pitchFamily="66" charset="0"/>
              </a:rPr>
              <a:t>   1.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sr-Latn-RS" dirty="0" smtClean="0">
                <a:latin typeface="Comic Sans MS" pitchFamily="66" charset="0"/>
              </a:rPr>
              <a:t> roditelja</a:t>
            </a:r>
          </a:p>
          <a:p>
            <a:r>
              <a:rPr lang="sr-Latn-RS" dirty="0" smtClean="0">
                <a:latin typeface="Comic Sans MS" pitchFamily="66" charset="0"/>
              </a:rPr>
              <a:t>   2.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REKOMBINACIJA</a:t>
            </a:r>
            <a:r>
              <a:rPr lang="sr-Latn-RS" dirty="0" smtClean="0">
                <a:latin typeface="Comic Sans MS" pitchFamily="66" charset="0"/>
              </a:rPr>
              <a:t> parova roditelja</a:t>
            </a:r>
          </a:p>
          <a:p>
            <a:r>
              <a:rPr lang="sr-Latn-RS" dirty="0" smtClean="0">
                <a:latin typeface="Comic Sans MS" pitchFamily="66" charset="0"/>
              </a:rPr>
              <a:t>   3.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MUTACIJA</a:t>
            </a:r>
            <a:r>
              <a:rPr lang="sr-Latn-RS" dirty="0" smtClean="0">
                <a:latin typeface="Comic Sans MS" pitchFamily="66" charset="0"/>
              </a:rPr>
              <a:t> potomaka</a:t>
            </a:r>
          </a:p>
          <a:p>
            <a:r>
              <a:rPr lang="sr-Latn-RS" dirty="0" smtClean="0">
                <a:latin typeface="Comic Sans MS" pitchFamily="66" charset="0"/>
              </a:rPr>
              <a:t>   4.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potomaka</a:t>
            </a:r>
          </a:p>
          <a:p>
            <a:r>
              <a:rPr lang="sr-Latn-RS" dirty="0" smtClean="0">
                <a:latin typeface="Comic Sans MS" pitchFamily="66" charset="0"/>
              </a:rPr>
              <a:t>   5.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sr-Latn-RS" dirty="0" smtClean="0">
                <a:latin typeface="Comic Sans MS" pitchFamily="66" charset="0"/>
              </a:rPr>
              <a:t> jedinki za novu generaciju (PREŽIVLJAVANJE)</a:t>
            </a: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dirty="0" smtClean="0">
                <a:latin typeface="Comic Sans MS" pitchFamily="66" charset="0"/>
              </a:rPr>
              <a:t> (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dirty="0" smtClean="0">
                <a:latin typeface="Comic Sans MS" pitchFamily="66" charset="0"/>
              </a:rPr>
              <a:t>)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5562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VRSTE </a:t>
            </a:r>
            <a:r>
              <a:rPr lang="sr-Latn-RS" altLang="zh-TW" sz="2800" i="1" dirty="0" smtClean="0"/>
              <a:t>evolutivnih algoritama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 smtClean="0">
                <a:latin typeface="Comic Sans MS" pitchFamily="66" charset="0"/>
              </a:rPr>
              <a:t> Istorijski su se tipovi EA povezivali sa rezličitim reprezentacijama:</a:t>
            </a:r>
          </a:p>
          <a:p>
            <a:pPr lvl="1"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Binarni nizovi: </a:t>
            </a:r>
            <a:r>
              <a:rPr lang="sr-Latn-RS" sz="2000" dirty="0" smtClean="0">
                <a:solidFill>
                  <a:srgbClr val="008000"/>
                </a:solidFill>
                <a:latin typeface="Comic Sans MS" pitchFamily="66" charset="0"/>
              </a:rPr>
              <a:t>Genetski algoritmi</a:t>
            </a:r>
          </a:p>
          <a:p>
            <a:pPr lvl="1"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Vektori realnih vrednosti: </a:t>
            </a:r>
            <a:r>
              <a:rPr lang="sr-Latn-RS" sz="2000" dirty="0" smtClean="0">
                <a:solidFill>
                  <a:srgbClr val="008000"/>
                </a:solidFill>
                <a:latin typeface="Comic Sans MS" pitchFamily="66" charset="0"/>
              </a:rPr>
              <a:t>Evolutivne strategije</a:t>
            </a:r>
          </a:p>
          <a:p>
            <a:pPr lvl="1"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Konačni automati: </a:t>
            </a:r>
            <a:r>
              <a:rPr lang="sr-Latn-RS" sz="2000" dirty="0" smtClean="0">
                <a:solidFill>
                  <a:srgbClr val="008000"/>
                </a:solidFill>
                <a:latin typeface="Comic Sans MS" pitchFamily="66" charset="0"/>
              </a:rPr>
              <a:t>Evolutivno programiranje</a:t>
            </a:r>
          </a:p>
          <a:p>
            <a:pPr lvl="1"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N stabla: </a:t>
            </a:r>
            <a:r>
              <a:rPr lang="sr-Latn-RS" sz="2000" dirty="0" smtClean="0">
                <a:solidFill>
                  <a:srgbClr val="008000"/>
                </a:solidFill>
                <a:latin typeface="Comic Sans MS" pitchFamily="66" charset="0"/>
              </a:rPr>
              <a:t>Genetsko programiranje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14550</TotalTime>
  <Words>1719</Words>
  <Application>Microsoft Office PowerPoint</Application>
  <PresentationFormat>On-screen Show (4:3)</PresentationFormat>
  <Paragraphs>419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Default Design</vt:lpstr>
      <vt:lpstr>Custom Design</vt:lpstr>
      <vt:lpstr>Evolutivno računarstvo </vt:lpstr>
      <vt:lpstr>Uvod</vt:lpstr>
      <vt:lpstr>Sadržaj</vt:lpstr>
      <vt:lpstr>Evolutivno računarstvo</vt:lpstr>
      <vt:lpstr>Evolutivno računarstvo</vt:lpstr>
      <vt:lpstr>Evolutivno računarstvo/algoritmi</vt:lpstr>
      <vt:lpstr>Osnovna šema evolutivnih algoritama</vt:lpstr>
      <vt:lpstr>Pseudo kod evolutivnog algoritma</vt:lpstr>
      <vt:lpstr>VRSTE evolutivnih algoritama</vt:lpstr>
      <vt:lpstr>VRSTE evolutivnih algoritama</vt:lpstr>
      <vt:lpstr>Reprezentacija</vt:lpstr>
      <vt:lpstr>Evaluacija – fitnes funkcija</vt:lpstr>
      <vt:lpstr>Populacija</vt:lpstr>
      <vt:lpstr>Populacija</vt:lpstr>
      <vt:lpstr>Mehanizam selekcije roditelja</vt:lpstr>
      <vt:lpstr>Mehanizam selekcije roditelja</vt:lpstr>
      <vt:lpstr>Operatori</vt:lpstr>
      <vt:lpstr>Rekombinacija</vt:lpstr>
      <vt:lpstr>Mutacija</vt:lpstr>
      <vt:lpstr>Preživljavanje</vt:lpstr>
      <vt:lpstr>Inicijalizacija</vt:lpstr>
      <vt:lpstr>Uslov završetka</vt:lpstr>
      <vt:lpstr>Tipično ponašanje EA</vt:lpstr>
      <vt:lpstr>Tipično ponašanje EA</vt:lpstr>
      <vt:lpstr>Podsticanje različitisti</vt:lpstr>
      <vt:lpstr>Primer-detekcija linija</vt:lpstr>
      <vt:lpstr>Primer-detekcija linija</vt:lpstr>
      <vt:lpstr>Primer-detekcija linija</vt:lpstr>
      <vt:lpstr>Primer-detekcija linija</vt:lpstr>
      <vt:lpstr>Primer-detekcija linija</vt:lpstr>
      <vt:lpstr>VRSTE evolutivnih algoritama</vt:lpstr>
      <vt:lpstr>Osnovna šema evolutivnih algoritama</vt:lpstr>
      <vt:lpstr>Pseudo kod evolutivnog algoritma</vt:lpstr>
      <vt:lpstr>Primer-detekcija linija</vt:lpstr>
      <vt:lpstr>Primer-detekcija linija</vt:lpstr>
      <vt:lpstr>Primer-detekcija linija</vt:lpstr>
      <vt:lpstr>Primer-detekcija linija</vt:lpstr>
      <vt:lpstr>Pseudo kod evolutivnog algoritma</vt:lpstr>
      <vt:lpstr>Primer-detekcija linija</vt:lpstr>
      <vt:lpstr>Pseudo kod evolutivnog algoritma</vt:lpstr>
      <vt:lpstr>Primer-detekcija linija</vt:lpstr>
      <vt:lpstr>Primer-detekcija linija</vt:lpstr>
      <vt:lpstr>Primer-detekcija linija</vt:lpstr>
      <vt:lpstr>Primer-detekcija linija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</cp:lastModifiedBy>
  <cp:revision>1479</cp:revision>
  <dcterms:created xsi:type="dcterms:W3CDTF">2005-12-27T21:54:02Z</dcterms:created>
  <dcterms:modified xsi:type="dcterms:W3CDTF">2014-04-08T11:24:28Z</dcterms:modified>
</cp:coreProperties>
</file>