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96" r:id="rId2"/>
  </p:sldMasterIdLst>
  <p:notesMasterIdLst>
    <p:notesMasterId r:id="rId50"/>
  </p:notesMasterIdLst>
  <p:sldIdLst>
    <p:sldId id="256" r:id="rId3"/>
    <p:sldId id="618" r:id="rId4"/>
    <p:sldId id="502" r:id="rId5"/>
    <p:sldId id="585" r:id="rId6"/>
    <p:sldId id="586" r:id="rId7"/>
    <p:sldId id="587" r:id="rId8"/>
    <p:sldId id="588" r:id="rId9"/>
    <p:sldId id="589" r:id="rId10"/>
    <p:sldId id="542" r:id="rId11"/>
    <p:sldId id="590" r:id="rId12"/>
    <p:sldId id="543" r:id="rId13"/>
    <p:sldId id="544" r:id="rId14"/>
    <p:sldId id="591" r:id="rId15"/>
    <p:sldId id="592" r:id="rId16"/>
    <p:sldId id="593" r:id="rId17"/>
    <p:sldId id="594" r:id="rId18"/>
    <p:sldId id="595" r:id="rId19"/>
    <p:sldId id="545" r:id="rId20"/>
    <p:sldId id="546" r:id="rId21"/>
    <p:sldId id="597" r:id="rId22"/>
    <p:sldId id="598" r:id="rId23"/>
    <p:sldId id="596" r:id="rId24"/>
    <p:sldId id="600" r:id="rId25"/>
    <p:sldId id="599" r:id="rId26"/>
    <p:sldId id="601" r:id="rId27"/>
    <p:sldId id="602" r:id="rId28"/>
    <p:sldId id="603" r:id="rId29"/>
    <p:sldId id="604" r:id="rId30"/>
    <p:sldId id="605" r:id="rId31"/>
    <p:sldId id="606" r:id="rId32"/>
    <p:sldId id="607" r:id="rId33"/>
    <p:sldId id="608" r:id="rId34"/>
    <p:sldId id="620" r:id="rId35"/>
    <p:sldId id="547" r:id="rId36"/>
    <p:sldId id="548" r:id="rId37"/>
    <p:sldId id="610" r:id="rId38"/>
    <p:sldId id="611" r:id="rId39"/>
    <p:sldId id="612" r:id="rId40"/>
    <p:sldId id="613" r:id="rId41"/>
    <p:sldId id="614" r:id="rId42"/>
    <p:sldId id="615" r:id="rId43"/>
    <p:sldId id="609" r:id="rId44"/>
    <p:sldId id="616" r:id="rId45"/>
    <p:sldId id="617" r:id="rId46"/>
    <p:sldId id="622" r:id="rId47"/>
    <p:sldId id="623" r:id="rId48"/>
    <p:sldId id="619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2B4ACF"/>
    <a:srgbClr val="FFFF66"/>
    <a:srgbClr val="A6F8AA"/>
    <a:srgbClr val="FAC090"/>
    <a:srgbClr val="C0C0C0"/>
    <a:srgbClr val="FF7F00"/>
    <a:srgbClr val="6699FF"/>
    <a:srgbClr val="998D7D"/>
    <a:srgbClr val="C9921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5" autoAdjust="0"/>
    <p:restoredTop sz="94660"/>
  </p:normalViewPr>
  <p:slideViewPr>
    <p:cSldViewPr>
      <p:cViewPr varScale="1">
        <p:scale>
          <a:sx n="68" d="100"/>
          <a:sy n="68" d="100"/>
        </p:scale>
        <p:origin x="-96" y="-7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9CEE593-986D-458A-AB62-F4938C83C7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51B818-22FF-43CD-AB17-9D5A483A29B1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51B818-22FF-43CD-AB17-9D5A483A29B1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20F6D-2561-4228-9398-7C2B56506F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9ED97-94D5-4CF0-9CF6-70C282DAFC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CCEA9-266F-446B-87F0-3B5357810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006A7-C5ED-4EAB-8AE4-0B68398F4D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12/16/2012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12/16/2012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12/16/2012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12/16/2012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12/16/2012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12/16/2012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12/16/2012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1825625" y="1049338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95600" y="1139370"/>
            <a:ext cx="5791200" cy="457200"/>
          </a:xfrm>
        </p:spPr>
        <p:txBody>
          <a:bodyPr/>
          <a:lstStyle>
            <a:lvl1pPr algn="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2B276-D4FC-47C5-B9F2-BA4501FA8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12/16/2012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12/16/2012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12/16/2012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DFF7-4DC1-4D98-B876-3F25E2BE0BA6}" type="datetimeFigureOut">
              <a:rPr lang="en-US" smtClean="0"/>
              <a:pPr/>
              <a:t>12/16/2012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D6B4B-CAF5-4B88-AB2D-003E50D2E7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99E16-E49E-4BE6-BD0F-410EA496C2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4FEE7-83DA-47DC-9CB9-2FC7169F50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1548B-BFDF-445E-8038-2E2371DA22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1EC78-70CE-43ED-AF29-B18EB8A53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454C3-0D20-41F8-ADD9-EC54E2F1B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BEC69-8178-45F9-A937-6A7A412ABC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omic Sans MS" pitchFamily="66" charset="0"/>
              </a:defRPr>
            </a:lvl1pPr>
          </a:lstStyle>
          <a:p>
            <a:pPr>
              <a:defRPr/>
            </a:pPr>
            <a:fld id="{94F698B4-05FD-49F8-849E-3D7E7D285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9DFF7-4DC1-4D98-B876-3F25E2BE0BA6}" type="datetimeFigureOut">
              <a:rPr lang="en-US" smtClean="0"/>
              <a:pPr/>
              <a:t>12/16/2012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FD399-F6DC-4A23-A5E4-7B8C4F730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stO7s6H8HEo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590800"/>
            <a:ext cx="7772400" cy="2743200"/>
          </a:xfrm>
        </p:spPr>
        <p:txBody>
          <a:bodyPr/>
          <a:lstStyle/>
          <a:p>
            <a:pPr algn="r" eaLnBrk="1" hangingPunct="1"/>
            <a:r>
              <a:rPr lang="sr-Latn-RS" sz="4800" dirty="0" smtClean="0"/>
              <a:t>Inteligencija          roja</a:t>
            </a:r>
            <a:br>
              <a:rPr lang="sr-Latn-RS" sz="4800" dirty="0" smtClean="0"/>
            </a:br>
            <a:r>
              <a:rPr lang="sr-Latn-RS" sz="4800" dirty="0" smtClean="0"/>
              <a:t>mnoštva</a:t>
            </a:r>
            <a:br>
              <a:rPr lang="sr-Latn-RS" sz="4800" dirty="0" smtClean="0"/>
            </a:br>
            <a:r>
              <a:rPr lang="sr-Latn-RS" sz="4800" dirty="0" smtClean="0"/>
              <a:t>grupe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24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533400"/>
            <a:ext cx="64008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Soft computing</a:t>
            </a:r>
          </a:p>
        </p:txBody>
      </p:sp>
      <p:sp>
        <p:nvSpPr>
          <p:cNvPr id="4100" name="Line 6"/>
          <p:cNvSpPr>
            <a:spLocks noChangeShapeType="1"/>
          </p:cNvSpPr>
          <p:nvPr/>
        </p:nvSpPr>
        <p:spPr bwMode="auto">
          <a:xfrm>
            <a:off x="1981200" y="12954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dirty="0" smtClean="0"/>
              <a:t>Sinergija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1"/>
            <a:ext cx="7693025" cy="2895600"/>
          </a:xfrm>
        </p:spPr>
        <p:txBody>
          <a:bodyPr/>
          <a:lstStyle/>
          <a:p>
            <a:r>
              <a:rPr lang="sr-Latn-RS" altLang="zh-TW" dirty="0" smtClean="0"/>
              <a:t>“Raditi zajedno”</a:t>
            </a:r>
            <a:endParaRPr lang="en-US" altLang="zh-TW" dirty="0" smtClean="0"/>
          </a:p>
          <a:p>
            <a:endParaRPr lang="sr-Latn-RS" altLang="zh-TW" dirty="0" smtClean="0"/>
          </a:p>
          <a:p>
            <a:r>
              <a:rPr lang="sr-Latn-RS" dirty="0" smtClean="0"/>
              <a:t>P</a:t>
            </a:r>
            <a:r>
              <a:rPr lang="en-US" dirty="0" err="1" smtClean="0"/>
              <a:t>ojam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opisuje</a:t>
            </a:r>
            <a:r>
              <a:rPr lang="en-US" dirty="0" smtClean="0"/>
              <a:t> </a:t>
            </a:r>
            <a:r>
              <a:rPr lang="en-US" dirty="0" err="1" smtClean="0"/>
              <a:t>stanje</a:t>
            </a:r>
            <a:r>
              <a:rPr lang="en-US" dirty="0" smtClean="0"/>
              <a:t> </a:t>
            </a:r>
            <a:r>
              <a:rPr lang="en-US" dirty="0" err="1" smtClean="0"/>
              <a:t>kada</a:t>
            </a:r>
            <a:r>
              <a:rPr lang="en-US" dirty="0" smtClean="0"/>
              <a:t> je </a:t>
            </a:r>
            <a:r>
              <a:rPr lang="en-US" dirty="0" err="1" smtClean="0"/>
              <a:t>celina</a:t>
            </a:r>
            <a:r>
              <a:rPr lang="en-US" dirty="0" smtClean="0"/>
              <a:t> </a:t>
            </a:r>
            <a:r>
              <a:rPr lang="en-US" dirty="0" err="1" smtClean="0"/>
              <a:t>nešto</a:t>
            </a:r>
            <a:r>
              <a:rPr lang="en-US" dirty="0" smtClean="0"/>
              <a:t> </a:t>
            </a:r>
            <a:r>
              <a:rPr lang="en-US" dirty="0" err="1" smtClean="0"/>
              <a:t>već</a:t>
            </a:r>
            <a:r>
              <a:rPr lang="sr-Latn-RS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drugačij</a:t>
            </a:r>
            <a:r>
              <a:rPr lang="sr-Latn-RS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</a:t>
            </a:r>
            <a:r>
              <a:rPr lang="en-US" dirty="0" err="1" smtClean="0"/>
              <a:t>zbira</a:t>
            </a:r>
            <a:r>
              <a:rPr lang="en-US" dirty="0" smtClean="0"/>
              <a:t> </a:t>
            </a:r>
            <a:r>
              <a:rPr lang="en-US" dirty="0" err="1" smtClean="0"/>
              <a:t>svojih</a:t>
            </a:r>
            <a:r>
              <a:rPr lang="en-US" dirty="0" smtClean="0"/>
              <a:t> </a:t>
            </a:r>
            <a:r>
              <a:rPr lang="en-US" dirty="0" err="1" smtClean="0"/>
              <a:t>delova</a:t>
            </a:r>
            <a:r>
              <a:rPr lang="sr-Latn-RS" dirty="0" smtClean="0"/>
              <a:t>.</a:t>
            </a:r>
            <a:endParaRPr lang="en-US" altLang="zh-TW" dirty="0" smtClean="0"/>
          </a:p>
        </p:txBody>
      </p:sp>
      <p:sp>
        <p:nvSpPr>
          <p:cNvPr id="5" name="Rectangle 4"/>
          <p:cNvSpPr/>
          <p:nvPr/>
        </p:nvSpPr>
        <p:spPr>
          <a:xfrm>
            <a:off x="838200" y="5105400"/>
            <a:ext cx="754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sr-Latn-RS" altLang="zh-TW" sz="2400" dirty="0" smtClean="0">
                <a:latin typeface="Comic Sans MS" pitchFamily="66" charset="0"/>
              </a:rPr>
              <a:t>Zajednica može da postigne cilj koji pojedinačno ne mogu.</a:t>
            </a:r>
            <a:endParaRPr lang="en-US" altLang="zh-TW" sz="2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altLang="zh-TW" dirty="0" smtClean="0"/>
              <a:t>Rojenje - primer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1"/>
            <a:ext cx="7693025" cy="2057400"/>
          </a:xfrm>
        </p:spPr>
        <p:txBody>
          <a:bodyPr/>
          <a:lstStyle/>
          <a:p>
            <a:r>
              <a:rPr lang="sr-Latn-RS" altLang="zh-TW" dirty="0" smtClean="0"/>
              <a:t>Jato ptica</a:t>
            </a:r>
          </a:p>
          <a:p>
            <a:endParaRPr lang="sr-Latn-RS" altLang="zh-TW" dirty="0" smtClean="0"/>
          </a:p>
          <a:p>
            <a:r>
              <a:rPr lang="sr-Latn-RS" altLang="zh-TW" dirty="0" smtClean="0"/>
              <a:t>Samo tri jednostavna pravila</a:t>
            </a:r>
          </a:p>
          <a:p>
            <a:pPr lvl="1">
              <a:buNone/>
            </a:pPr>
            <a:endParaRPr lang="en-US" altLang="zh-TW" dirty="0" smtClean="0"/>
          </a:p>
          <a:p>
            <a:endParaRPr lang="en-US" altLang="zh-TW" sz="2400" dirty="0" smtClean="0"/>
          </a:p>
          <a:p>
            <a:endParaRPr lang="sr-Latn-RS" altLang="zh-TW" sz="2400" dirty="0" smtClean="0"/>
          </a:p>
        </p:txBody>
      </p:sp>
      <p:pic>
        <p:nvPicPr>
          <p:cNvPr id="41986" name="Picture 2" descr="http://www12.informatik.uni-erlangen.de/research/evolivo/swar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886200"/>
            <a:ext cx="2638425" cy="1905000"/>
          </a:xfrm>
          <a:prstGeom prst="rect">
            <a:avLst/>
          </a:prstGeom>
          <a:noFill/>
        </p:spPr>
      </p:pic>
      <p:pic>
        <p:nvPicPr>
          <p:cNvPr id="41988" name="Picture 4" descr="http://www.pbs.org/wgbh/nova/sciencenow/3410/images/03-ever-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3352800"/>
            <a:ext cx="4343400" cy="33047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altLang="zh-TW" dirty="0" smtClean="0"/>
              <a:t>Izbegavanje kolizije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1"/>
            <a:ext cx="7693025" cy="1295400"/>
          </a:xfrm>
        </p:spPr>
        <p:txBody>
          <a:bodyPr/>
          <a:lstStyle/>
          <a:p>
            <a:r>
              <a:rPr lang="sr-Latn-RS" altLang="zh-TW" dirty="0" smtClean="0"/>
              <a:t>Pravilo 1:</a:t>
            </a:r>
          </a:p>
          <a:p>
            <a:pPr lvl="1"/>
            <a:r>
              <a:rPr lang="sr-Latn-RS" altLang="zh-TW" dirty="0" smtClean="0"/>
              <a:t>izbegavanje  kolizije sa susednim pticama</a:t>
            </a:r>
          </a:p>
          <a:p>
            <a:pPr lvl="1">
              <a:buNone/>
            </a:pPr>
            <a:endParaRPr lang="en-US" altLang="zh-TW" dirty="0" smtClean="0"/>
          </a:p>
          <a:p>
            <a:endParaRPr lang="en-US" altLang="zh-TW" sz="2400" dirty="0" smtClean="0"/>
          </a:p>
          <a:p>
            <a:endParaRPr lang="sr-Latn-RS" altLang="zh-TW" sz="2400" dirty="0" smtClean="0"/>
          </a:p>
        </p:txBody>
      </p:sp>
      <p:pic>
        <p:nvPicPr>
          <p:cNvPr id="5" name="Picture 4" descr="Screenshot_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952750"/>
            <a:ext cx="454342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altLang="zh-TW" dirty="0" smtClean="0"/>
              <a:t>Usaglašavanje brzine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1"/>
            <a:ext cx="7693025" cy="1295400"/>
          </a:xfrm>
        </p:spPr>
        <p:txBody>
          <a:bodyPr/>
          <a:lstStyle/>
          <a:p>
            <a:r>
              <a:rPr lang="sr-Latn-RS" altLang="zh-TW" dirty="0" smtClean="0"/>
              <a:t>Pravilo 2:</a:t>
            </a:r>
          </a:p>
          <a:p>
            <a:pPr lvl="1"/>
            <a:r>
              <a:rPr lang="sr-Latn-RS" altLang="zh-TW" dirty="0" smtClean="0"/>
              <a:t>uklopiti brzinu sa susednim pticama</a:t>
            </a:r>
          </a:p>
          <a:p>
            <a:pPr lvl="1">
              <a:buNone/>
            </a:pPr>
            <a:endParaRPr lang="en-US" altLang="zh-TW" dirty="0" smtClean="0"/>
          </a:p>
          <a:p>
            <a:endParaRPr lang="en-US" altLang="zh-TW" sz="2400" dirty="0" smtClean="0"/>
          </a:p>
          <a:p>
            <a:endParaRPr lang="sr-Latn-RS" altLang="zh-TW" sz="2400" dirty="0" smtClean="0"/>
          </a:p>
        </p:txBody>
      </p:sp>
      <p:pic>
        <p:nvPicPr>
          <p:cNvPr id="6" name="Picture 4" descr="Screenshot_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819400"/>
            <a:ext cx="45720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altLang="zh-TW" dirty="0" smtClean="0"/>
              <a:t>Kompaktnost jata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1"/>
            <a:ext cx="7693025" cy="1295400"/>
          </a:xfrm>
        </p:spPr>
        <p:txBody>
          <a:bodyPr/>
          <a:lstStyle/>
          <a:p>
            <a:r>
              <a:rPr lang="sr-Latn-RS" altLang="zh-TW" dirty="0" smtClean="0"/>
              <a:t>Pravilo 3:</a:t>
            </a:r>
          </a:p>
          <a:p>
            <a:pPr lvl="1"/>
            <a:r>
              <a:rPr lang="sr-Latn-RS" altLang="zh-TW" dirty="0" smtClean="0"/>
              <a:t>zadržati se u blizini susednih ptica</a:t>
            </a:r>
          </a:p>
          <a:p>
            <a:pPr lvl="1">
              <a:buNone/>
            </a:pPr>
            <a:endParaRPr lang="en-US" altLang="zh-TW" dirty="0" smtClean="0"/>
          </a:p>
          <a:p>
            <a:endParaRPr lang="en-US" altLang="zh-TW" sz="2400" dirty="0" smtClean="0"/>
          </a:p>
          <a:p>
            <a:endParaRPr lang="sr-Latn-RS" altLang="zh-TW" sz="2400" dirty="0" smtClean="0"/>
          </a:p>
        </p:txBody>
      </p:sp>
      <p:pic>
        <p:nvPicPr>
          <p:cNvPr id="7" name="Picture 4" descr="Screenshot_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743200"/>
            <a:ext cx="454342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altLang="zh-TW" dirty="0" smtClean="0"/>
              <a:t>Karakteristike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693025" cy="4114799"/>
          </a:xfrm>
        </p:spPr>
        <p:txBody>
          <a:bodyPr/>
          <a:lstStyle/>
          <a:p>
            <a:r>
              <a:rPr lang="sr-Latn-RS" altLang="zh-TW" dirty="0" smtClean="0"/>
              <a:t>Svaka jedinka u grupi “zna” jednostavna pravila</a:t>
            </a:r>
          </a:p>
          <a:p>
            <a:endParaRPr lang="sr-Latn-RS" altLang="zh-TW" dirty="0" smtClean="0"/>
          </a:p>
          <a:p>
            <a:r>
              <a:rPr lang="sr-Latn-RS" altLang="zh-TW" dirty="0" smtClean="0"/>
              <a:t>Decentralizovana kontrola </a:t>
            </a:r>
          </a:p>
          <a:p>
            <a:endParaRPr lang="sr-Latn-RS" altLang="zh-TW" dirty="0" smtClean="0"/>
          </a:p>
          <a:p>
            <a:r>
              <a:rPr lang="sr-Latn-RS" altLang="zh-TW" dirty="0" smtClean="0"/>
              <a:t>Robusnost</a:t>
            </a:r>
          </a:p>
          <a:p>
            <a:endParaRPr lang="sr-Latn-RS" altLang="zh-TW" dirty="0" smtClean="0"/>
          </a:p>
          <a:p>
            <a:r>
              <a:rPr lang="sr-Latn-RS" altLang="zh-TW" dirty="0" smtClean="0"/>
              <a:t>Kompleksne funkcije</a:t>
            </a:r>
          </a:p>
          <a:p>
            <a:endParaRPr lang="sr-Latn-R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endParaRPr lang="en-US" altLang="zh-TW" sz="2400" dirty="0" smtClean="0"/>
          </a:p>
          <a:p>
            <a:endParaRPr lang="sr-Latn-R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altLang="zh-TW" dirty="0" smtClean="0"/>
              <a:t>Učenja od insekata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1"/>
            <a:ext cx="7693025" cy="2209800"/>
          </a:xfrm>
        </p:spPr>
        <p:txBody>
          <a:bodyPr/>
          <a:lstStyle/>
          <a:p>
            <a:r>
              <a:rPr lang="sr-Latn-RS" altLang="zh-TW" dirty="0" smtClean="0"/>
              <a:t>Računarski sistemi postaju vrlo složeni, kompleksni i osetljivi na otkaz nekog elementa</a:t>
            </a:r>
          </a:p>
          <a:p>
            <a:r>
              <a:rPr lang="sr-Latn-RS" altLang="zh-TW" dirty="0" smtClean="0"/>
              <a:t>Teško je ostvariti centralizovanu kontrolu</a:t>
            </a:r>
          </a:p>
          <a:p>
            <a:endParaRPr lang="sr-Latn-RS" altLang="zh-TW" dirty="0" smtClean="0"/>
          </a:p>
          <a:p>
            <a:endParaRPr lang="sr-Latn-RS" altLang="zh-TW" dirty="0" smtClean="0"/>
          </a:p>
          <a:p>
            <a:endParaRPr lang="sr-Latn-R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endParaRPr lang="en-US" altLang="zh-TW" sz="2400" dirty="0" smtClean="0"/>
          </a:p>
          <a:p>
            <a:endParaRPr lang="sr-Latn-RS" altLang="zh-TW" sz="2400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7693025" cy="2209800"/>
          </a:xfrm>
        </p:spPr>
        <p:txBody>
          <a:bodyPr/>
          <a:lstStyle/>
          <a:p>
            <a:r>
              <a:rPr lang="sr-Latn-RS" altLang="zh-TW" dirty="0" smtClean="0"/>
              <a:t>Kolektivna inteligencija:</a:t>
            </a:r>
          </a:p>
          <a:p>
            <a:pPr lvl="1"/>
            <a:r>
              <a:rPr lang="sr-Latn-RS" altLang="zh-TW" dirty="0" smtClean="0"/>
              <a:t>robusna</a:t>
            </a:r>
          </a:p>
          <a:p>
            <a:pPr lvl="1"/>
            <a:r>
              <a:rPr lang="sr-Latn-RS" altLang="zh-TW" dirty="0" smtClean="0"/>
              <a:t>relativno jednostavna </a:t>
            </a:r>
          </a:p>
          <a:p>
            <a:endParaRPr lang="sr-Latn-RS" altLang="zh-TW" dirty="0" smtClean="0"/>
          </a:p>
          <a:p>
            <a:endParaRPr lang="sr-Latn-RS" altLang="zh-TW" dirty="0" smtClean="0"/>
          </a:p>
          <a:p>
            <a:endParaRPr lang="sr-Latn-R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endParaRPr lang="en-US" altLang="zh-TW" sz="2400" dirty="0" smtClean="0"/>
          </a:p>
          <a:p>
            <a:endParaRPr lang="sr-Latn-R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altLang="zh-TW" dirty="0" smtClean="0"/>
              <a:t>Učenja od insekata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1"/>
            <a:ext cx="7693025" cy="2209800"/>
          </a:xfrm>
        </p:spPr>
        <p:txBody>
          <a:bodyPr/>
          <a:lstStyle/>
          <a:p>
            <a:r>
              <a:rPr lang="sr-Latn-RS" altLang="zh-TW" dirty="0" smtClean="0"/>
              <a:t>Računarski sistemi postaju vrlo složeni, kompleksni i osetljivi na otkaz nekog elementa</a:t>
            </a:r>
          </a:p>
          <a:p>
            <a:r>
              <a:rPr lang="sr-Latn-RS" altLang="zh-TW" dirty="0" smtClean="0"/>
              <a:t>Teško je ostvariti centralizovanu kontrolu</a:t>
            </a:r>
          </a:p>
          <a:p>
            <a:endParaRPr lang="sr-Latn-RS" altLang="zh-TW" dirty="0" smtClean="0"/>
          </a:p>
          <a:p>
            <a:endParaRPr lang="sr-Latn-RS" altLang="zh-TW" dirty="0" smtClean="0"/>
          </a:p>
          <a:p>
            <a:endParaRPr lang="sr-Latn-R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endParaRPr lang="en-US" altLang="zh-TW" sz="2400" dirty="0" smtClean="0"/>
          </a:p>
          <a:p>
            <a:endParaRPr lang="sr-Latn-RS" altLang="zh-TW" sz="2400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7693025" cy="2209800"/>
          </a:xfrm>
        </p:spPr>
        <p:txBody>
          <a:bodyPr/>
          <a:lstStyle/>
          <a:p>
            <a:r>
              <a:rPr lang="sr-Latn-RS" altLang="zh-TW" dirty="0" smtClean="0"/>
              <a:t>Kolektivna inteligencija:</a:t>
            </a:r>
          </a:p>
          <a:p>
            <a:pPr lvl="1"/>
            <a:r>
              <a:rPr lang="sr-Latn-RS" altLang="zh-TW" dirty="0" smtClean="0"/>
              <a:t>robusna</a:t>
            </a:r>
          </a:p>
          <a:p>
            <a:pPr lvl="1"/>
            <a:r>
              <a:rPr lang="sr-Latn-RS" altLang="zh-TW" dirty="0" smtClean="0"/>
              <a:t>relativno jednostavna </a:t>
            </a:r>
          </a:p>
          <a:p>
            <a:endParaRPr lang="sr-Latn-RS" altLang="zh-TW" dirty="0" smtClean="0"/>
          </a:p>
          <a:p>
            <a:endParaRPr lang="sr-Latn-RS" altLang="zh-TW" dirty="0" smtClean="0"/>
          </a:p>
          <a:p>
            <a:endParaRPr lang="sr-Latn-R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endParaRPr lang="en-US" altLang="zh-TW" sz="2400" dirty="0" smtClean="0"/>
          </a:p>
          <a:p>
            <a:endParaRPr lang="sr-Latn-R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altLang="zh-TW" sz="2400" dirty="0" smtClean="0"/>
              <a:t>Inteligencija roja – kolektivna inteligencija</a:t>
            </a:r>
            <a:endParaRPr lang="en-US" sz="24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693025" cy="4772025"/>
          </a:xfrm>
        </p:spPr>
        <p:txBody>
          <a:bodyPr/>
          <a:lstStyle/>
          <a:p>
            <a:r>
              <a:rPr lang="sr-Latn-RS" altLang="zh-TW" dirty="0" smtClean="0"/>
              <a:t>“Dizajn algoritma ili uređaja za distribuirano rešavanje problema inspirisano kolektivnim ponašanjem kolonije insekata ili drugih životinjskih zajednica”</a:t>
            </a:r>
          </a:p>
          <a:p>
            <a:pPr>
              <a:buNone/>
            </a:pPr>
            <a:r>
              <a:rPr lang="en-US" dirty="0" smtClean="0"/>
              <a:t>[</a:t>
            </a:r>
            <a:r>
              <a:rPr lang="en-US" dirty="0" err="1" smtClean="0"/>
              <a:t>Bonabeau</a:t>
            </a:r>
            <a:r>
              <a:rPr lang="en-US" dirty="0" smtClean="0"/>
              <a:t>, </a:t>
            </a:r>
            <a:r>
              <a:rPr lang="en-US" dirty="0" err="1" smtClean="0"/>
              <a:t>Dorigo</a:t>
            </a:r>
            <a:r>
              <a:rPr lang="en-US" dirty="0" smtClean="0"/>
              <a:t>, </a:t>
            </a:r>
            <a:r>
              <a:rPr lang="en-US" dirty="0" err="1" smtClean="0"/>
              <a:t>Theraulaz</a:t>
            </a:r>
            <a:r>
              <a:rPr lang="en-US" dirty="0" smtClean="0"/>
              <a:t>: Swarm Intelligence]</a:t>
            </a:r>
            <a:endParaRPr lang="sr-Latn-RS" dirty="0" smtClean="0"/>
          </a:p>
          <a:p>
            <a:pPr>
              <a:buNone/>
            </a:pPr>
            <a:endParaRPr lang="sr-Latn-RS" altLang="zh-TW" dirty="0" smtClean="0"/>
          </a:p>
          <a:p>
            <a:pPr>
              <a:buNone/>
            </a:pPr>
            <a:r>
              <a:rPr lang="sr-Latn-RS" altLang="zh-TW" dirty="0" smtClean="0"/>
              <a:t>Rešavanje optimizacionih problema</a:t>
            </a:r>
          </a:p>
          <a:p>
            <a:pPr lvl="1">
              <a:buNone/>
            </a:pPr>
            <a:endParaRPr lang="en-US" altLang="zh-TW" dirty="0" smtClean="0"/>
          </a:p>
          <a:p>
            <a:endParaRPr lang="en-US" altLang="zh-TW" sz="2400" dirty="0" smtClean="0"/>
          </a:p>
          <a:p>
            <a:endParaRPr lang="sr-Latn-RS" altLang="zh-TW" sz="24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981200" y="990600"/>
            <a:ext cx="6858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Definicija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zh-TW" sz="2800" dirty="0" smtClean="0"/>
              <a:t>Sadržaj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381000" y="1752600"/>
            <a:ext cx="6858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PSO </a:t>
            </a:r>
            <a:r>
              <a:rPr kumimoji="0" lang="sr-Latn-R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Particle Swarm Optimization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sr-Latn-RS" altLang="zh-TW" sz="2800" kern="0" dirty="0" smtClean="0">
                <a:solidFill>
                  <a:srgbClr val="0070C0"/>
                </a:solidFill>
                <a:latin typeface="Comic Sans MS" pitchFamily="66" charset="0"/>
                <a:ea typeface="+mj-ea"/>
                <a:cs typeface="+mj-cs"/>
              </a:rPr>
              <a:t>Optimizacija roja čestica</a:t>
            </a:r>
            <a:endParaRPr kumimoji="0" lang="sr-Latn-RS" altLang="zh-TW" sz="28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  <a:p>
            <a:pPr lvl="1" eaLnBrk="0" hangingPunct="0">
              <a:buFont typeface="Arial" pitchFamily="34" charset="0"/>
              <a:buChar char="•"/>
            </a:pPr>
            <a:r>
              <a:rPr kumimoji="0" lang="sr-Latn-R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Primene </a:t>
            </a:r>
          </a:p>
          <a:p>
            <a:pPr lvl="1" eaLnBrk="0" hangingPunct="0">
              <a:buFont typeface="Arial" pitchFamily="34" charset="0"/>
              <a:buChar char="•"/>
            </a:pPr>
            <a:r>
              <a:rPr kumimoji="0" lang="sr-Latn-R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Algoritam</a:t>
            </a:r>
          </a:p>
          <a:p>
            <a:pPr eaLnBrk="0" hangingPunct="0">
              <a:buFont typeface="Arial" pitchFamily="34" charset="0"/>
              <a:buChar char="•"/>
            </a:pPr>
            <a:r>
              <a:rPr lang="sr-Latn-RS" altLang="zh-TW" sz="28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 Ant Colony Optimization – mravlji algoritmi</a:t>
            </a:r>
          </a:p>
          <a:p>
            <a:pPr lvl="1" eaLnBrk="0" hangingPunct="0">
              <a:buFont typeface="Arial" pitchFamily="34" charset="0"/>
              <a:buChar char="•"/>
            </a:pPr>
            <a:r>
              <a:rPr kumimoji="0" lang="sr-Latn-R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Biološka inspiracija</a:t>
            </a:r>
          </a:p>
          <a:p>
            <a:pPr lvl="1" eaLnBrk="0" hangingPunct="0">
              <a:buFont typeface="Arial" pitchFamily="34" charset="0"/>
              <a:buChar char="•"/>
            </a:pPr>
            <a:r>
              <a:rPr kumimoji="0" lang="sr-Latn-R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Generički mravlji</a:t>
            </a:r>
            <a:r>
              <a:rPr kumimoji="0" lang="sr-Latn-RS" altLang="zh-TW" sz="28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algoritam</a:t>
            </a:r>
          </a:p>
          <a:p>
            <a:pPr lvl="1" eaLnBrk="0" hangingPunct="0">
              <a:buFont typeface="Arial" pitchFamily="34" charset="0"/>
              <a:buChar char="•"/>
            </a:pPr>
            <a:r>
              <a:rPr kumimoji="0" lang="sr-Latn-R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Varijacije</a:t>
            </a:r>
          </a:p>
          <a:p>
            <a:pPr eaLnBrk="0" hangingPunct="0">
              <a:buFont typeface="Arial" pitchFamily="34" charset="0"/>
              <a:buChar char="•"/>
            </a:pPr>
            <a:endParaRPr lang="sr-Latn-RS" altLang="zh-TW" sz="2800" kern="0" dirty="0" smtClean="0">
              <a:solidFill>
                <a:schemeClr val="tx2"/>
              </a:solidFill>
              <a:latin typeface="Comic Sans MS" pitchFamily="66" charset="0"/>
              <a:ea typeface="+mj-ea"/>
              <a:cs typeface="+mj-cs"/>
            </a:endParaRPr>
          </a:p>
          <a:p>
            <a:pPr eaLnBrk="0" hangingPunct="0">
              <a:buFont typeface="Arial" pitchFamily="34" charset="0"/>
              <a:buChar char="•"/>
            </a:pPr>
            <a:r>
              <a:rPr lang="sr-Latn-RS" altLang="zh-TW" sz="28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Ograničenja</a:t>
            </a:r>
          </a:p>
          <a:p>
            <a:pPr eaLnBrk="0" hangingPunct="0">
              <a:buFont typeface="Arial" pitchFamily="34" charset="0"/>
              <a:buChar char="•"/>
            </a:pPr>
            <a:r>
              <a:rPr kumimoji="0" lang="sr-Latn-R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Zaključak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905000"/>
            <a:ext cx="7772400" cy="1295400"/>
          </a:xfrm>
        </p:spPr>
        <p:txBody>
          <a:bodyPr/>
          <a:lstStyle/>
          <a:p>
            <a:pPr algn="r" eaLnBrk="1" hangingPunct="1"/>
            <a:r>
              <a:rPr lang="en-US" sz="3200" dirty="0" err="1" smtClean="0"/>
              <a:t>Simulacija</a:t>
            </a:r>
            <a:r>
              <a:rPr lang="en-US" sz="3200" dirty="0" smtClean="0"/>
              <a:t> </a:t>
            </a:r>
            <a:r>
              <a:rPr lang="en-US" sz="3200" dirty="0" err="1" smtClean="0"/>
              <a:t>dru</a:t>
            </a:r>
            <a:r>
              <a:rPr lang="sr-Latn-RS" sz="3200" dirty="0" smtClean="0"/>
              <a:t>štvenog ponašanja</a:t>
            </a:r>
            <a:endParaRPr lang="en-US" sz="24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533400"/>
            <a:ext cx="64008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Soft computing</a:t>
            </a:r>
          </a:p>
        </p:txBody>
      </p:sp>
      <p:sp>
        <p:nvSpPr>
          <p:cNvPr id="4100" name="Line 6"/>
          <p:cNvSpPr>
            <a:spLocks noChangeShapeType="1"/>
          </p:cNvSpPr>
          <p:nvPr/>
        </p:nvSpPr>
        <p:spPr bwMode="auto">
          <a:xfrm>
            <a:off x="1981200" y="12954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3400" y="5257800"/>
            <a:ext cx="1983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Russ</a:t>
            </a:r>
            <a:r>
              <a:rPr lang="sr-Latn-RS" dirty="0" smtClean="0">
                <a:latin typeface="Comic Sans MS" pitchFamily="66" charset="0"/>
              </a:rPr>
              <a:t>ell</a:t>
            </a:r>
            <a:r>
              <a:rPr lang="en-US" dirty="0" smtClean="0">
                <a:latin typeface="Comic Sans MS" pitchFamily="66" charset="0"/>
              </a:rPr>
              <a:t> </a:t>
            </a:r>
            <a:r>
              <a:rPr lang="en-US" dirty="0" err="1" smtClean="0">
                <a:latin typeface="Comic Sans MS" pitchFamily="66" charset="0"/>
              </a:rPr>
              <a:t>Eberhart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43400" y="5638800"/>
            <a:ext cx="26459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http://www.engr.iupui.edu/~eberhart/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4572000" y="3733800"/>
            <a:ext cx="3029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b="1" dirty="0" smtClean="0">
                <a:latin typeface="Comic Sans MS" pitchFamily="66" charset="0"/>
              </a:rPr>
              <a:t>Inteligencija roja - 1995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" y="5638800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James Kennedy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124200"/>
            <a:ext cx="3903834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381000" y="6324600"/>
            <a:ext cx="8305800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 defTabSz="449263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400" dirty="0" smtClean="0">
                <a:latin typeface="Comic Sans MS" pitchFamily="66" charset="0"/>
              </a:rPr>
              <a:t>Particle </a:t>
            </a:r>
            <a:r>
              <a:rPr lang="en-GB" sz="1400" dirty="0" smtClean="0">
                <a:latin typeface="Comic Sans MS" pitchFamily="66" charset="0"/>
              </a:rPr>
              <a:t>Swarm Optimization, IEEE Conf. on Neural networks – 1995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zh-TW" sz="2800" dirty="0" smtClean="0"/>
              <a:t>PSO </a:t>
            </a:r>
            <a:r>
              <a:rPr lang="sr-Latn-RS" altLang="zh-TW" sz="2800" dirty="0" smtClean="0">
                <a:solidFill>
                  <a:srgbClr val="0070C0"/>
                </a:solidFill>
              </a:rPr>
              <a:t>Particle Swarm Optimization</a:t>
            </a:r>
            <a:endParaRPr lang="sr-Latn-RS" altLang="zh-TW" sz="2800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381000" y="1752600"/>
            <a:ext cx="6858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Imitacija</a:t>
            </a:r>
            <a:r>
              <a:rPr kumimoji="0" lang="sr-Latn-RS" altLang="zh-TW" sz="28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ponašanja grupe ili društva ljudi i insekata koji poseduju secijalno ponašanje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sr-Latn-RS" altLang="zh-TW" sz="2800" kern="0" baseline="0" dirty="0" smtClean="0">
              <a:solidFill>
                <a:schemeClr val="tx2"/>
              </a:solidFill>
              <a:latin typeface="Comic Sans MS" pitchFamily="66" charset="0"/>
              <a:ea typeface="+mj-ea"/>
              <a:cs typeface="+mj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altLang="zh-TW" sz="28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Jedinke međusobno sarađuju dok uče na osnovu sopstvenog i grupnog iskustva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sr-Latn-RS" altLang="zh-TW" sz="2800" kern="0" baseline="0" dirty="0" smtClean="0">
              <a:solidFill>
                <a:schemeClr val="tx2"/>
              </a:solidFill>
              <a:latin typeface="Comic Sans MS" pitchFamily="66" charset="0"/>
              <a:ea typeface="+mj-ea"/>
              <a:cs typeface="+mj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Jednostavna implementacija i efikasne</a:t>
            </a:r>
            <a:r>
              <a:rPr kumimoji="0" lang="sr-Latn-RS" altLang="zh-TW" sz="28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implementacije </a:t>
            </a:r>
            <a:r>
              <a:rPr lang="en-US" altLang="zh-TW" sz="2800" kern="0" noProof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= </a:t>
            </a:r>
            <a:r>
              <a:rPr lang="en-US" altLang="zh-TW" sz="2800" kern="0" noProof="0" dirty="0" err="1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primena</a:t>
            </a:r>
            <a:r>
              <a:rPr lang="en-US" altLang="zh-TW" sz="2800" kern="0" noProof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 u </a:t>
            </a:r>
            <a:r>
              <a:rPr lang="en-US" altLang="zh-TW" sz="2800" kern="0" noProof="0" dirty="0" err="1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velikom</a:t>
            </a:r>
            <a:r>
              <a:rPr lang="en-US" altLang="zh-TW" sz="2800" kern="0" noProof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altLang="zh-TW" sz="2800" kern="0" noProof="0" dirty="0" err="1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broju</a:t>
            </a:r>
            <a:r>
              <a:rPr lang="en-US" altLang="zh-TW" sz="2800" kern="0" noProof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altLang="zh-TW" sz="2800" kern="0" noProof="0" dirty="0" err="1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optimizacionih</a:t>
            </a:r>
            <a:r>
              <a:rPr lang="en-US" altLang="zh-TW" sz="2800" kern="0" noProof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altLang="zh-TW" sz="2800" kern="0" noProof="0" dirty="0" err="1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problema</a:t>
            </a:r>
            <a:endParaRPr kumimoji="0" lang="sr-Latn-RS" altLang="zh-TW" sz="28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4550" y="1085850"/>
            <a:ext cx="64960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zh-TW" sz="2800" dirty="0" smtClean="0"/>
              <a:t>PSO </a:t>
            </a:r>
            <a:r>
              <a:rPr lang="sr-Latn-RS" altLang="zh-TW" sz="2800" dirty="0" smtClean="0">
                <a:solidFill>
                  <a:srgbClr val="0070C0"/>
                </a:solidFill>
              </a:rPr>
              <a:t>Particle Swarm Optimization</a:t>
            </a:r>
            <a:endParaRPr lang="sr-Latn-RS" altLang="zh-TW" sz="2800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381000" y="4495800"/>
            <a:ext cx="6858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altLang="zh-TW" sz="2800" kern="0" noProof="0" dirty="0" err="1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Tra</a:t>
            </a:r>
            <a:r>
              <a:rPr lang="sr-Latn-RS" altLang="zh-TW" sz="28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ženje hrane kod jata ptica</a:t>
            </a:r>
          </a:p>
          <a:p>
            <a:pPr lvl="1" eaLnBrk="0" hangingPunct="0">
              <a:buFont typeface="Arial" pitchFamily="34" charset="0"/>
              <a:buChar char="•"/>
            </a:pPr>
            <a:r>
              <a:rPr kumimoji="0" lang="sr-Latn-RS" altLang="zh-TW" sz="28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Primer PSO u prirodi</a:t>
            </a:r>
          </a:p>
          <a:p>
            <a:pPr lvl="1" eaLnBrk="0" hangingPunct="0">
              <a:buFont typeface="Arial" pitchFamily="34" charset="0"/>
              <a:buChar char="•"/>
            </a:pPr>
            <a:endParaRPr lang="sr-Latn-RS" altLang="zh-TW" sz="2800" kern="0" dirty="0" smtClean="0">
              <a:solidFill>
                <a:schemeClr val="tx2"/>
              </a:solidFill>
              <a:latin typeface="Comic Sans MS" pitchFamily="66" charset="0"/>
              <a:ea typeface="+mj-ea"/>
              <a:cs typeface="+mj-cs"/>
            </a:endParaRPr>
          </a:p>
          <a:p>
            <a:pPr eaLnBrk="0" hangingPunct="0">
              <a:buFont typeface="Arial" pitchFamily="34" charset="0"/>
              <a:buChar char="•"/>
            </a:pPr>
            <a:r>
              <a:rPr kumimoji="0" lang="sr-Latn-RS" altLang="zh-TW" sz="28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Motivacija: modeliranje socijalnog ponašanja ljudi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sr-Latn-RS" altLang="zh-TW" sz="2800" kern="0" baseline="0" dirty="0" smtClean="0">
              <a:solidFill>
                <a:schemeClr val="tx2"/>
              </a:solidFill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altLang="zh-TW" sz="2800" dirty="0" smtClean="0"/>
              <a:t>Primene PSO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457200" y="1752600"/>
            <a:ext cx="6858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Obučavanje neuronskih</a:t>
            </a:r>
            <a:r>
              <a:rPr kumimoji="0" lang="sr-Latn-RS" altLang="zh-TW" sz="28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mreža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sr-Latn-RS" altLang="zh-TW" sz="2800" kern="0" dirty="0" smtClean="0">
              <a:solidFill>
                <a:schemeClr val="tx2"/>
              </a:solidFill>
              <a:latin typeface="Comic Sans MS" pitchFamily="66" charset="0"/>
              <a:ea typeface="+mj-ea"/>
              <a:cs typeface="+mj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altLang="zh-TW" sz="28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Optimizacija u mešanju sastojaka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sr-Latn-RS" altLang="zh-TW" sz="2800" kern="0" dirty="0" smtClean="0">
              <a:solidFill>
                <a:schemeClr val="tx2"/>
              </a:solidFill>
              <a:latin typeface="Comic Sans MS" pitchFamily="66" charset="0"/>
              <a:ea typeface="+mj-ea"/>
              <a:cs typeface="+mj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altLang="zh-TW" sz="28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Većinom su primene u domenu pretraživanja prostora stanja i traženje globalnog maksimuma.</a:t>
            </a:r>
            <a:r>
              <a:rPr lang="sr-Latn-RS" altLang="zh-TW" sz="28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sr-Latn-RS" altLang="zh-TW" sz="2800" kern="0" dirty="0" smtClean="0">
              <a:solidFill>
                <a:schemeClr val="tx2"/>
              </a:solidFill>
              <a:latin typeface="Comic Sans MS" pitchFamily="66" charset="0"/>
              <a:ea typeface="+mj-ea"/>
              <a:cs typeface="+mj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sr-Latn-RS" altLang="zh-TW" sz="28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 Prostor stanja može da bude diskretan, kontinualan ili mešovit sa višestrukim lokalnim maksimumima.</a:t>
            </a:r>
            <a:endParaRPr kumimoji="0" lang="sr-Latn-RS" altLang="zh-TW" sz="2800" b="0" i="0" u="none" strike="noStrike" kern="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sr-Latn-RS" altLang="zh-TW" sz="28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  <a:p>
            <a:pPr lvl="1" eaLnBrk="0" hangingPunct="0">
              <a:buFont typeface="Arial" pitchFamily="34" charset="0"/>
              <a:buChar char="•"/>
            </a:pPr>
            <a:endParaRPr kumimoji="0" lang="sr-Latn-RS" altLang="zh-TW" sz="28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altLang="zh-TW" sz="2800" dirty="0" smtClean="0"/>
              <a:t>PSO algoritam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457200" y="1752600"/>
            <a:ext cx="6858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Svaka jedinka (</a:t>
            </a:r>
            <a:r>
              <a:rPr lang="sr-Latn-RS" altLang="zh-TW" sz="28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ili agent) proverava vrednost funkcije u tački u kojoj se nalazi.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sr-Latn-RS" altLang="zh-TW" sz="2800" b="0" i="0" u="none" strike="noStrike" kern="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sr-Latn-RS" altLang="zh-TW" sz="28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 Svaki agent “pamti” koordinate svojeg najboljeg stanja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sr-Latn-RS" altLang="zh-TW" sz="2800" kern="0" dirty="0" smtClean="0">
              <a:solidFill>
                <a:schemeClr val="tx2"/>
              </a:solidFill>
              <a:latin typeface="Comic Sans MS" pitchFamily="66" charset="0"/>
              <a:ea typeface="+mj-ea"/>
              <a:cs typeface="+mj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sr-Latn-RS" altLang="zh-TW" sz="28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  Svi agenti imaju uvid u globalno najbolje stanje koje je jedna od jedinki otkrila</a:t>
            </a:r>
            <a:endParaRPr kumimoji="0" lang="sr-Latn-RS" altLang="zh-TW" sz="2800" b="0" i="0" u="none" strike="noStrike" kern="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sr-Latn-RS" altLang="zh-TW" sz="28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  <a:p>
            <a:pPr lvl="1" eaLnBrk="0" hangingPunct="0">
              <a:buFont typeface="Arial" pitchFamily="34" charset="0"/>
              <a:buChar char="•"/>
            </a:pPr>
            <a:endParaRPr kumimoji="0" lang="sr-Latn-RS" altLang="zh-TW" sz="28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altLang="zh-TW" sz="2800" dirty="0" smtClean="0"/>
              <a:t>PSO algoritam – faza 1 (1D)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457200" y="1752600"/>
            <a:ext cx="6858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Agent na osnovu koordinata lokalno najboljeg, globalno najboljeg i sopstvene</a:t>
            </a:r>
            <a:r>
              <a:rPr kumimoji="0" lang="sr-Latn-RS" altLang="zh-TW" sz="28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brzine računa novu brzinu na osnovu formule: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sr-Latn-RS" altLang="zh-TW" sz="28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  <a:p>
            <a:pPr lvl="1" eaLnBrk="0" hangingPunct="0">
              <a:buFont typeface="Arial" pitchFamily="34" charset="0"/>
              <a:buChar char="•"/>
            </a:pPr>
            <a:endParaRPr kumimoji="0" lang="sr-Latn-RS" altLang="zh-TW" sz="28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0" y="1581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0903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3733800"/>
            <a:ext cx="5248275" cy="561975"/>
          </a:xfrm>
          <a:prstGeom prst="rect">
            <a:avLst/>
          </a:prstGeom>
          <a:noFill/>
        </p:spPr>
      </p:pic>
      <p:pic>
        <p:nvPicPr>
          <p:cNvPr id="80902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267200"/>
            <a:ext cx="3524250" cy="561975"/>
          </a:xfrm>
          <a:prstGeom prst="rect">
            <a:avLst/>
          </a:prstGeom>
          <a:noFill/>
        </p:spPr>
      </p:pic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05" name="Rectangle 9"/>
          <p:cNvSpPr>
            <a:spLocks noChangeArrowheads="1"/>
          </p:cNvSpPr>
          <p:nvPr/>
        </p:nvSpPr>
        <p:spPr bwMode="auto">
          <a:xfrm>
            <a:off x="0" y="1019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0" y="1581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0907" name="Picture 1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5562600"/>
            <a:ext cx="2390775" cy="476250"/>
          </a:xfrm>
          <a:prstGeom prst="rect">
            <a:avLst/>
          </a:prstGeom>
          <a:noFill/>
        </p:spPr>
      </p:pic>
      <p:sp>
        <p:nvSpPr>
          <p:cNvPr id="80909" name="Rectangle 13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911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0910" name="Picture 1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05600" y="5410200"/>
            <a:ext cx="1695450" cy="476250"/>
          </a:xfrm>
          <a:prstGeom prst="rect">
            <a:avLst/>
          </a:prstGeom>
          <a:noFill/>
        </p:spPr>
      </p:pic>
      <p:sp>
        <p:nvSpPr>
          <p:cNvPr id="80912" name="Rectangle 16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91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0913" name="Picture 1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05600" y="5943600"/>
            <a:ext cx="1704975" cy="47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2362200" y="4038600"/>
            <a:ext cx="3505200" cy="533400"/>
          </a:xfrm>
          <a:prstGeom prst="rect">
            <a:avLst/>
          </a:prstGeom>
          <a:ln>
            <a:solidFill>
              <a:srgbClr val="2B4A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362200" y="3429000"/>
            <a:ext cx="3505200" cy="5334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0600" y="3429000"/>
            <a:ext cx="5181600" cy="5905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altLang="zh-TW" sz="2800" dirty="0" smtClean="0"/>
              <a:t>PSO algoritam – faza 1 (nD)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457200" y="1752600"/>
            <a:ext cx="6858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U n dimenzionom prostoru</a:t>
            </a:r>
            <a:r>
              <a:rPr kumimoji="0" lang="sr-Latn-RS" altLang="zh-TW" sz="28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sr-Latn-RS" altLang="zh-TW" sz="28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  <a:p>
            <a:pPr lvl="1" eaLnBrk="0" hangingPunct="0">
              <a:buFont typeface="Arial" pitchFamily="34" charset="0"/>
              <a:buChar char="•"/>
            </a:pPr>
            <a:endParaRPr kumimoji="0" lang="sr-Latn-RS" altLang="zh-TW" sz="28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0" y="1581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05" name="Rectangle 9"/>
          <p:cNvSpPr>
            <a:spLocks noChangeArrowheads="1"/>
          </p:cNvSpPr>
          <p:nvPr/>
        </p:nvSpPr>
        <p:spPr bwMode="auto">
          <a:xfrm>
            <a:off x="0" y="1019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0" y="1581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09" name="Rectangle 13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911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12" name="Rectangle 16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91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0113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4038600"/>
            <a:ext cx="3514725" cy="590550"/>
          </a:xfrm>
          <a:prstGeom prst="rect">
            <a:avLst/>
          </a:prstGeom>
          <a:noFill/>
        </p:spPr>
      </p:pic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3733800" y="2667000"/>
            <a:ext cx="419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sr-Latn-RS" altLang="zh-TW" sz="28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kognitivna komponenta</a:t>
            </a:r>
            <a:endParaRPr kumimoji="0" lang="sr-Latn-RS" altLang="zh-TW" sz="28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  <a:p>
            <a:pPr lvl="1" eaLnBrk="0" hangingPunct="0">
              <a:buFont typeface="Arial" pitchFamily="34" charset="0"/>
              <a:buChar char="•"/>
            </a:pPr>
            <a:endParaRPr kumimoji="0" lang="sr-Latn-RS" altLang="zh-TW" sz="28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3733800" y="4800600"/>
            <a:ext cx="419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sr-Latn-RS" altLang="zh-TW" sz="28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socijalna komponenta</a:t>
            </a:r>
            <a:endParaRPr kumimoji="0" lang="sr-Latn-RS" altLang="zh-TW" sz="28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  <a:p>
            <a:pPr lvl="1" eaLnBrk="0" hangingPunct="0">
              <a:buFont typeface="Arial" pitchFamily="34" charset="0"/>
              <a:buChar char="•"/>
            </a:pPr>
            <a:endParaRPr kumimoji="0" lang="sr-Latn-RS" altLang="zh-TW" sz="28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altLang="zh-TW" sz="2800" dirty="0" smtClean="0"/>
              <a:t>PSO algoritam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0" y="1581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05" name="Rectangle 9"/>
          <p:cNvSpPr>
            <a:spLocks noChangeArrowheads="1"/>
          </p:cNvSpPr>
          <p:nvPr/>
        </p:nvSpPr>
        <p:spPr bwMode="auto">
          <a:xfrm>
            <a:off x="0" y="1019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0" y="1581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09" name="Rectangle 13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911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12" name="Rectangle 16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91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3400" y="19812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rgbClr val="008000"/>
                </a:solidFill>
                <a:latin typeface="Comic Sans MS" pitchFamily="66" charset="0"/>
              </a:rPr>
              <a:t>BEGIN</a:t>
            </a:r>
            <a:endParaRPr lang="en-US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8200" y="2297668"/>
            <a:ext cx="7391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INICIJALIZACIJA</a:t>
            </a:r>
            <a:r>
              <a:rPr lang="sr-Latn-RS" dirty="0" smtClean="0">
                <a:latin typeface="Comic Sans MS" pitchFamily="66" charset="0"/>
              </a:rPr>
              <a:t> (kreiranje početne populacije)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EVALUACIJA</a:t>
            </a:r>
            <a:r>
              <a:rPr lang="sr-Latn-RS" dirty="0" smtClean="0">
                <a:latin typeface="Comic Sans MS" pitchFamily="66" charset="0"/>
              </a:rPr>
              <a:t> jedinki iz populacije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solidFill>
                  <a:srgbClr val="008000"/>
                </a:solidFill>
                <a:latin typeface="Comic Sans MS" pitchFamily="66" charset="0"/>
              </a:rPr>
              <a:t>REPEAT</a:t>
            </a:r>
          </a:p>
          <a:p>
            <a:r>
              <a:rPr lang="sr-Latn-RS" dirty="0" smtClean="0">
                <a:latin typeface="Comic Sans MS" pitchFamily="66" charset="0"/>
              </a:rPr>
              <a:t>   1. </a:t>
            </a:r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POMERANJE</a:t>
            </a:r>
            <a:r>
              <a:rPr lang="sr-Latn-RS" dirty="0" smtClean="0">
                <a:latin typeface="Comic Sans MS" pitchFamily="66" charset="0"/>
              </a:rPr>
              <a:t> jedinke</a:t>
            </a:r>
          </a:p>
          <a:p>
            <a:r>
              <a:rPr lang="sr-Latn-RS" dirty="0" smtClean="0">
                <a:latin typeface="Comic Sans MS" pitchFamily="66" charset="0"/>
              </a:rPr>
              <a:t>   2. </a:t>
            </a:r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EVALUACIJA</a:t>
            </a:r>
            <a:r>
              <a:rPr lang="sr-Latn-RS" dirty="0" smtClean="0">
                <a:latin typeface="Comic Sans MS" pitchFamily="66" charset="0"/>
              </a:rPr>
              <a:t> potomaka</a:t>
            </a:r>
          </a:p>
          <a:p>
            <a:r>
              <a:rPr lang="sr-Latn-RS" dirty="0" smtClean="0">
                <a:solidFill>
                  <a:srgbClr val="008000"/>
                </a:solidFill>
                <a:latin typeface="Comic Sans MS" pitchFamily="66" charset="0"/>
              </a:rPr>
              <a:t>UNTIL</a:t>
            </a:r>
            <a:r>
              <a:rPr lang="sr-Latn-RS" dirty="0" smtClean="0">
                <a:latin typeface="Comic Sans MS" pitchFamily="66" charset="0"/>
              </a:rPr>
              <a:t> ( </a:t>
            </a:r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USLOV ZAVRŠETKA</a:t>
            </a:r>
            <a:r>
              <a:rPr lang="sr-Latn-RS" dirty="0" smtClean="0">
                <a:latin typeface="Comic Sans MS" pitchFamily="66" charset="0"/>
              </a:rPr>
              <a:t>)</a:t>
            </a:r>
          </a:p>
          <a:p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3400" y="46482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rgbClr val="008000"/>
                </a:solidFill>
                <a:latin typeface="Comic Sans MS" pitchFamily="66" charset="0"/>
              </a:rPr>
              <a:t>END</a:t>
            </a:r>
            <a:endParaRPr lang="en-US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altLang="zh-TW" sz="2800" dirty="0" smtClean="0"/>
              <a:t>PSO algoritam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0" y="1581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05" name="Rectangle 9"/>
          <p:cNvSpPr>
            <a:spLocks noChangeArrowheads="1"/>
          </p:cNvSpPr>
          <p:nvPr/>
        </p:nvSpPr>
        <p:spPr bwMode="auto">
          <a:xfrm>
            <a:off x="0" y="1019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0" y="1581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09" name="Rectangle 13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911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12" name="Rectangle 16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91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4999" y="1066800"/>
            <a:ext cx="6998429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altLang="zh-TW" sz="2800" dirty="0" smtClean="0"/>
              <a:t>PSO algoritam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0" y="1581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05" name="Rectangle 9"/>
          <p:cNvSpPr>
            <a:spLocks noChangeArrowheads="1"/>
          </p:cNvSpPr>
          <p:nvPr/>
        </p:nvSpPr>
        <p:spPr bwMode="auto">
          <a:xfrm>
            <a:off x="0" y="1019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0" y="1581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09" name="Rectangle 13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911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12" name="Rectangle 16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91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3136" y="1101677"/>
            <a:ext cx="6858000" cy="5666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zh-TW" sz="2800" dirty="0" smtClean="0"/>
              <a:t>Pseudo kod </a:t>
            </a:r>
            <a:r>
              <a:rPr lang="sr-Latn-RS" altLang="zh-TW" sz="2800" i="1" dirty="0" smtClean="0"/>
              <a:t>evolutivnog algoritma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33400" y="19812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rgbClr val="008000"/>
                </a:solidFill>
                <a:latin typeface="Comic Sans MS" pitchFamily="66" charset="0"/>
              </a:rPr>
              <a:t>BEGIN</a:t>
            </a:r>
            <a:endParaRPr lang="en-US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200" y="2297668"/>
            <a:ext cx="7391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INICIJALIZACIJA</a:t>
            </a:r>
            <a:r>
              <a:rPr lang="sr-Latn-RS" dirty="0" smtClean="0">
                <a:latin typeface="Comic Sans MS" pitchFamily="66" charset="0"/>
              </a:rPr>
              <a:t> (kreiranje početne populacije)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EVALUACIJA</a:t>
            </a:r>
            <a:r>
              <a:rPr lang="sr-Latn-RS" dirty="0" smtClean="0">
                <a:latin typeface="Comic Sans MS" pitchFamily="66" charset="0"/>
              </a:rPr>
              <a:t> jedinki iz populacije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solidFill>
                  <a:srgbClr val="008000"/>
                </a:solidFill>
                <a:latin typeface="Comic Sans MS" pitchFamily="66" charset="0"/>
              </a:rPr>
              <a:t>REPEAT</a:t>
            </a:r>
          </a:p>
          <a:p>
            <a:r>
              <a:rPr lang="sr-Latn-RS" dirty="0" smtClean="0">
                <a:latin typeface="Comic Sans MS" pitchFamily="66" charset="0"/>
              </a:rPr>
              <a:t>   1. </a:t>
            </a:r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SELEKCIJA</a:t>
            </a:r>
            <a:r>
              <a:rPr lang="sr-Latn-RS" dirty="0" smtClean="0">
                <a:latin typeface="Comic Sans MS" pitchFamily="66" charset="0"/>
              </a:rPr>
              <a:t> roditelja</a:t>
            </a:r>
          </a:p>
          <a:p>
            <a:r>
              <a:rPr lang="sr-Latn-RS" dirty="0" smtClean="0">
                <a:latin typeface="Comic Sans MS" pitchFamily="66" charset="0"/>
              </a:rPr>
              <a:t>   2. </a:t>
            </a:r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REKOMBINACIJA</a:t>
            </a:r>
            <a:r>
              <a:rPr lang="sr-Latn-RS" dirty="0" smtClean="0">
                <a:latin typeface="Comic Sans MS" pitchFamily="66" charset="0"/>
              </a:rPr>
              <a:t> parova roditelja</a:t>
            </a:r>
          </a:p>
          <a:p>
            <a:r>
              <a:rPr lang="sr-Latn-RS" dirty="0" smtClean="0">
                <a:latin typeface="Comic Sans MS" pitchFamily="66" charset="0"/>
              </a:rPr>
              <a:t>   3. </a:t>
            </a:r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MUTACIJA</a:t>
            </a:r>
            <a:r>
              <a:rPr lang="sr-Latn-RS" dirty="0" smtClean="0">
                <a:latin typeface="Comic Sans MS" pitchFamily="66" charset="0"/>
              </a:rPr>
              <a:t> potomaka</a:t>
            </a:r>
          </a:p>
          <a:p>
            <a:r>
              <a:rPr lang="sr-Latn-RS" dirty="0" smtClean="0">
                <a:latin typeface="Comic Sans MS" pitchFamily="66" charset="0"/>
              </a:rPr>
              <a:t>   4. </a:t>
            </a:r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EVALUACIJA</a:t>
            </a:r>
            <a:r>
              <a:rPr lang="sr-Latn-RS" dirty="0" smtClean="0">
                <a:latin typeface="Comic Sans MS" pitchFamily="66" charset="0"/>
              </a:rPr>
              <a:t> potomaka</a:t>
            </a:r>
          </a:p>
          <a:p>
            <a:r>
              <a:rPr lang="sr-Latn-RS" dirty="0" smtClean="0">
                <a:latin typeface="Comic Sans MS" pitchFamily="66" charset="0"/>
              </a:rPr>
              <a:t>   5. </a:t>
            </a:r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SELEKCIJA</a:t>
            </a:r>
            <a:r>
              <a:rPr lang="sr-Latn-RS" dirty="0" smtClean="0">
                <a:latin typeface="Comic Sans MS" pitchFamily="66" charset="0"/>
              </a:rPr>
              <a:t> jedinki za novu generaciju (PREŽIVLJAVANJE)</a:t>
            </a:r>
          </a:p>
          <a:p>
            <a:r>
              <a:rPr lang="sr-Latn-RS" dirty="0" smtClean="0">
                <a:solidFill>
                  <a:srgbClr val="008000"/>
                </a:solidFill>
                <a:latin typeface="Comic Sans MS" pitchFamily="66" charset="0"/>
              </a:rPr>
              <a:t>UNTIL</a:t>
            </a:r>
            <a:r>
              <a:rPr lang="sr-Latn-RS" dirty="0" smtClean="0">
                <a:latin typeface="Comic Sans MS" pitchFamily="66" charset="0"/>
              </a:rPr>
              <a:t> ( </a:t>
            </a:r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USLOV ZAVRŠETKA</a:t>
            </a:r>
            <a:r>
              <a:rPr lang="sr-Latn-RS" dirty="0" smtClean="0">
                <a:latin typeface="Comic Sans MS" pitchFamily="66" charset="0"/>
              </a:rPr>
              <a:t>)</a:t>
            </a:r>
          </a:p>
          <a:p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9600" y="55626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rgbClr val="008000"/>
                </a:solidFill>
                <a:latin typeface="Comic Sans MS" pitchFamily="66" charset="0"/>
              </a:rPr>
              <a:t>END</a:t>
            </a:r>
            <a:endParaRPr lang="en-US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dirty="0" smtClean="0"/>
              <a:t>Pčelarski žurnal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4800600" cy="4772025"/>
          </a:xfrm>
        </p:spPr>
        <p:txBody>
          <a:bodyPr/>
          <a:lstStyle/>
          <a:p>
            <a:endParaRPr lang="en-US" altLang="zh-TW" sz="2400" dirty="0" smtClean="0"/>
          </a:p>
          <a:p>
            <a:pPr>
              <a:buNone/>
            </a:pPr>
            <a:r>
              <a:rPr lang="sr-Latn-RS" altLang="zh-TW" sz="2400" dirty="0" smtClean="0"/>
              <a:t>Dugo se smatralo da je matica supervizor  koji sakuplja informacije i “nadgleda” događaje u zajednici i upravlja poslovima radilica.</a:t>
            </a:r>
          </a:p>
          <a:p>
            <a:endParaRPr lang="sr-Latn-RS" altLang="zh-TW" sz="2400" dirty="0" smtClean="0"/>
          </a:p>
          <a:p>
            <a:pPr>
              <a:buNone/>
            </a:pPr>
            <a:endParaRPr lang="sr-Latn-RS" altLang="zh-TW" sz="2400" dirty="0" smtClean="0"/>
          </a:p>
          <a:p>
            <a:pPr>
              <a:buNone/>
            </a:pPr>
            <a:r>
              <a:rPr lang="sr-Latn-RS" altLang="zh-TW" sz="2400" dirty="0" smtClean="0"/>
              <a:t>M E Đ U T I M </a:t>
            </a:r>
          </a:p>
        </p:txBody>
      </p:sp>
      <p:pic>
        <p:nvPicPr>
          <p:cNvPr id="5" name="Picture 2" descr="http://www.pcelarskizurnal.com/wp-content/uploads/2012/08/roj-vrem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1104900"/>
            <a:ext cx="3657600" cy="54864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81000" y="6400800"/>
            <a:ext cx="2934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http://www.pcelarskizurnal.com/?p=2732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altLang="zh-TW" sz="2800" dirty="0" smtClean="0"/>
              <a:t>PSO algoritam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0" y="1581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05" name="Rectangle 9"/>
          <p:cNvSpPr>
            <a:spLocks noChangeArrowheads="1"/>
          </p:cNvSpPr>
          <p:nvPr/>
        </p:nvSpPr>
        <p:spPr bwMode="auto">
          <a:xfrm>
            <a:off x="0" y="1019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0" y="1581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09" name="Rectangle 13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911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12" name="Rectangle 16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91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3400" y="19812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rgbClr val="008000"/>
                </a:solidFill>
                <a:latin typeface="Comic Sans MS" pitchFamily="66" charset="0"/>
              </a:rPr>
              <a:t>BEGIN</a:t>
            </a:r>
            <a:endParaRPr lang="en-US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8200" y="2297668"/>
            <a:ext cx="7391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INICIJALIZACIJA</a:t>
            </a:r>
            <a:r>
              <a:rPr lang="sr-Latn-RS" dirty="0" smtClean="0">
                <a:latin typeface="Comic Sans MS" pitchFamily="66" charset="0"/>
              </a:rPr>
              <a:t> (kreiranje početne populacije)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EVALUACIJA</a:t>
            </a:r>
            <a:r>
              <a:rPr lang="sr-Latn-RS" dirty="0" smtClean="0">
                <a:latin typeface="Comic Sans MS" pitchFamily="66" charset="0"/>
              </a:rPr>
              <a:t> jedinki iz populacije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solidFill>
                  <a:srgbClr val="008000"/>
                </a:solidFill>
                <a:latin typeface="Comic Sans MS" pitchFamily="66" charset="0"/>
              </a:rPr>
              <a:t>REPEAT</a:t>
            </a:r>
          </a:p>
          <a:p>
            <a:r>
              <a:rPr lang="sr-Latn-RS" dirty="0" smtClean="0">
                <a:latin typeface="Comic Sans MS" pitchFamily="66" charset="0"/>
              </a:rPr>
              <a:t>   1. </a:t>
            </a:r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POMERANJE</a:t>
            </a:r>
            <a:r>
              <a:rPr lang="sr-Latn-RS" dirty="0" smtClean="0">
                <a:latin typeface="Comic Sans MS" pitchFamily="66" charset="0"/>
              </a:rPr>
              <a:t> jedinke</a:t>
            </a:r>
          </a:p>
          <a:p>
            <a:r>
              <a:rPr lang="sr-Latn-RS" dirty="0" smtClean="0">
                <a:latin typeface="Comic Sans MS" pitchFamily="66" charset="0"/>
              </a:rPr>
              <a:t>   2. </a:t>
            </a:r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EVALUACIJA</a:t>
            </a:r>
            <a:r>
              <a:rPr lang="sr-Latn-RS" dirty="0" smtClean="0">
                <a:latin typeface="Comic Sans MS" pitchFamily="66" charset="0"/>
              </a:rPr>
              <a:t> potomaka</a:t>
            </a:r>
          </a:p>
          <a:p>
            <a:r>
              <a:rPr lang="sr-Latn-RS" dirty="0" smtClean="0">
                <a:solidFill>
                  <a:srgbClr val="008000"/>
                </a:solidFill>
                <a:latin typeface="Comic Sans MS" pitchFamily="66" charset="0"/>
              </a:rPr>
              <a:t>UNTIL</a:t>
            </a:r>
            <a:r>
              <a:rPr lang="sr-Latn-RS" dirty="0" smtClean="0">
                <a:latin typeface="Comic Sans MS" pitchFamily="66" charset="0"/>
              </a:rPr>
              <a:t> ( </a:t>
            </a:r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USLOV ZAVRŠETKA</a:t>
            </a:r>
            <a:r>
              <a:rPr lang="sr-Latn-RS" dirty="0" smtClean="0">
                <a:latin typeface="Comic Sans MS" pitchFamily="66" charset="0"/>
              </a:rPr>
              <a:t>)</a:t>
            </a:r>
          </a:p>
          <a:p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3400" y="46482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rgbClr val="008000"/>
                </a:solidFill>
                <a:latin typeface="Comic Sans MS" pitchFamily="66" charset="0"/>
              </a:rPr>
              <a:t>END</a:t>
            </a:r>
            <a:endParaRPr lang="en-US" dirty="0">
              <a:solidFill>
                <a:srgbClr val="008000"/>
              </a:solidFill>
              <a:latin typeface="Comic Sans MS" pitchFamily="66" charset="0"/>
            </a:endParaRPr>
          </a:p>
        </p:txBody>
      </p:sp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5791200"/>
            <a:ext cx="4419600" cy="473242"/>
          </a:xfrm>
          <a:prstGeom prst="rect">
            <a:avLst/>
          </a:prstGeom>
          <a:noFill/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5638800"/>
            <a:ext cx="2895600" cy="461731"/>
          </a:xfrm>
          <a:prstGeom prst="rect">
            <a:avLst/>
          </a:prstGeom>
          <a:noFill/>
        </p:spPr>
      </p:pic>
      <p:pic>
        <p:nvPicPr>
          <p:cNvPr id="22" name="Picture 1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6172200"/>
            <a:ext cx="1981200" cy="3946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altLang="zh-TW" sz="2800" dirty="0" smtClean="0"/>
              <a:t>Sličnosti EA i PSO algoritam</a:t>
            </a:r>
            <a:endParaRPr lang="sr-Latn-RS" altLang="zh-TW" sz="2800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0" y="1581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05" name="Rectangle 9"/>
          <p:cNvSpPr>
            <a:spLocks noChangeArrowheads="1"/>
          </p:cNvSpPr>
          <p:nvPr/>
        </p:nvSpPr>
        <p:spPr bwMode="auto">
          <a:xfrm>
            <a:off x="0" y="1019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0" y="1581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09" name="Rectangle 13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911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12" name="Rectangle 16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91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10000" y="4111823"/>
            <a:ext cx="3290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solidFill>
                  <a:srgbClr val="008000"/>
                </a:solidFill>
                <a:latin typeface="Comic Sans MS" pitchFamily="66" charset="0"/>
              </a:rPr>
              <a:t>BEGIN</a:t>
            </a:r>
            <a:endParaRPr lang="en-US" sz="14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14800" y="4428291"/>
            <a:ext cx="4495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solidFill>
                  <a:srgbClr val="2B4ACF"/>
                </a:solidFill>
                <a:latin typeface="Comic Sans MS" pitchFamily="66" charset="0"/>
              </a:rPr>
              <a:t>INICIJALIZACIJA</a:t>
            </a:r>
            <a:r>
              <a:rPr lang="sr-Latn-RS" sz="1400" dirty="0" smtClean="0">
                <a:latin typeface="Comic Sans MS" pitchFamily="66" charset="0"/>
              </a:rPr>
              <a:t> (kreiranje početne populacije)</a:t>
            </a:r>
          </a:p>
          <a:p>
            <a:endParaRPr lang="sr-Latn-RS" sz="1400" dirty="0" smtClean="0">
              <a:latin typeface="Comic Sans MS" pitchFamily="66" charset="0"/>
            </a:endParaRPr>
          </a:p>
          <a:p>
            <a:r>
              <a:rPr lang="sr-Latn-RS" sz="1400" dirty="0" smtClean="0">
                <a:solidFill>
                  <a:srgbClr val="2B4ACF"/>
                </a:solidFill>
                <a:latin typeface="Comic Sans MS" pitchFamily="66" charset="0"/>
              </a:rPr>
              <a:t>EVALUACIJA</a:t>
            </a:r>
            <a:r>
              <a:rPr lang="sr-Latn-RS" sz="1400" dirty="0" smtClean="0">
                <a:latin typeface="Comic Sans MS" pitchFamily="66" charset="0"/>
              </a:rPr>
              <a:t> jedinki iz populacije</a:t>
            </a:r>
          </a:p>
          <a:p>
            <a:endParaRPr lang="sr-Latn-RS" sz="1400" dirty="0" smtClean="0">
              <a:latin typeface="Comic Sans MS" pitchFamily="66" charset="0"/>
            </a:endParaRPr>
          </a:p>
          <a:p>
            <a:r>
              <a:rPr lang="sr-Latn-RS" sz="1400" dirty="0" smtClean="0">
                <a:solidFill>
                  <a:srgbClr val="008000"/>
                </a:solidFill>
                <a:latin typeface="Comic Sans MS" pitchFamily="66" charset="0"/>
              </a:rPr>
              <a:t>REPEAT</a:t>
            </a:r>
          </a:p>
          <a:p>
            <a:r>
              <a:rPr lang="sr-Latn-RS" sz="1400" dirty="0" smtClean="0">
                <a:latin typeface="Comic Sans MS" pitchFamily="66" charset="0"/>
              </a:rPr>
              <a:t>   1. </a:t>
            </a:r>
            <a:r>
              <a:rPr lang="sr-Latn-RS" sz="1400" dirty="0" smtClean="0">
                <a:solidFill>
                  <a:srgbClr val="2B4ACF"/>
                </a:solidFill>
                <a:latin typeface="Comic Sans MS" pitchFamily="66" charset="0"/>
              </a:rPr>
              <a:t>POMERANJE</a:t>
            </a:r>
            <a:r>
              <a:rPr lang="sr-Latn-RS" sz="1400" dirty="0" smtClean="0">
                <a:latin typeface="Comic Sans MS" pitchFamily="66" charset="0"/>
              </a:rPr>
              <a:t> jedinke</a:t>
            </a:r>
          </a:p>
          <a:p>
            <a:r>
              <a:rPr lang="sr-Latn-RS" sz="1400" dirty="0" smtClean="0">
                <a:latin typeface="Comic Sans MS" pitchFamily="66" charset="0"/>
              </a:rPr>
              <a:t>   2. </a:t>
            </a:r>
            <a:r>
              <a:rPr lang="sr-Latn-RS" sz="1400" dirty="0" smtClean="0">
                <a:solidFill>
                  <a:srgbClr val="2B4ACF"/>
                </a:solidFill>
                <a:latin typeface="Comic Sans MS" pitchFamily="66" charset="0"/>
              </a:rPr>
              <a:t>EVALUACIJA</a:t>
            </a:r>
            <a:r>
              <a:rPr lang="sr-Latn-RS" sz="1400" dirty="0" smtClean="0">
                <a:latin typeface="Comic Sans MS" pitchFamily="66" charset="0"/>
              </a:rPr>
              <a:t> potomaka</a:t>
            </a:r>
          </a:p>
          <a:p>
            <a:r>
              <a:rPr lang="sr-Latn-RS" sz="1400" dirty="0" smtClean="0">
                <a:solidFill>
                  <a:srgbClr val="008000"/>
                </a:solidFill>
                <a:latin typeface="Comic Sans MS" pitchFamily="66" charset="0"/>
              </a:rPr>
              <a:t>UNTIL</a:t>
            </a:r>
            <a:r>
              <a:rPr lang="sr-Latn-RS" sz="1400" dirty="0" smtClean="0">
                <a:latin typeface="Comic Sans MS" pitchFamily="66" charset="0"/>
              </a:rPr>
              <a:t> ( </a:t>
            </a:r>
            <a:r>
              <a:rPr lang="sr-Latn-RS" sz="1400" dirty="0" smtClean="0">
                <a:solidFill>
                  <a:srgbClr val="2B4ACF"/>
                </a:solidFill>
                <a:latin typeface="Comic Sans MS" pitchFamily="66" charset="0"/>
              </a:rPr>
              <a:t>USLOV ZAVRŠETKA</a:t>
            </a:r>
            <a:r>
              <a:rPr lang="sr-Latn-RS" sz="1400" dirty="0" smtClean="0">
                <a:latin typeface="Comic Sans MS" pitchFamily="66" charset="0"/>
              </a:rPr>
              <a:t>)</a:t>
            </a:r>
          </a:p>
          <a:p>
            <a:endParaRPr lang="sr-Latn-RS" sz="1400" dirty="0" smtClean="0">
              <a:latin typeface="Comic Sans MS" pitchFamily="66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10000" y="6321623"/>
            <a:ext cx="3290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solidFill>
                  <a:srgbClr val="008000"/>
                </a:solidFill>
                <a:latin typeface="Comic Sans MS" pitchFamily="66" charset="0"/>
              </a:rPr>
              <a:t>END</a:t>
            </a:r>
            <a:endParaRPr lang="en-US" sz="14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2400" y="1676400"/>
            <a:ext cx="541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200" dirty="0" smtClean="0">
                <a:solidFill>
                  <a:srgbClr val="008000"/>
                </a:solidFill>
                <a:latin typeface="Comic Sans MS" pitchFamily="66" charset="0"/>
              </a:rPr>
              <a:t>BEGIN</a:t>
            </a:r>
            <a:endParaRPr lang="en-US" sz="12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00" y="1992868"/>
            <a:ext cx="4267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200" dirty="0" smtClean="0">
                <a:solidFill>
                  <a:srgbClr val="2B4ACF"/>
                </a:solidFill>
                <a:latin typeface="Comic Sans MS" pitchFamily="66" charset="0"/>
              </a:rPr>
              <a:t>INICIJALIZACIJA</a:t>
            </a:r>
            <a:r>
              <a:rPr lang="sr-Latn-RS" sz="1200" dirty="0" smtClean="0">
                <a:latin typeface="Comic Sans MS" pitchFamily="66" charset="0"/>
              </a:rPr>
              <a:t> (kreiranje početne populacije)</a:t>
            </a:r>
          </a:p>
          <a:p>
            <a:endParaRPr lang="sr-Latn-RS" sz="1200" dirty="0" smtClean="0">
              <a:latin typeface="Comic Sans MS" pitchFamily="66" charset="0"/>
            </a:endParaRPr>
          </a:p>
          <a:p>
            <a:r>
              <a:rPr lang="sr-Latn-RS" sz="1200" dirty="0" smtClean="0">
                <a:solidFill>
                  <a:srgbClr val="2B4ACF"/>
                </a:solidFill>
                <a:latin typeface="Comic Sans MS" pitchFamily="66" charset="0"/>
              </a:rPr>
              <a:t>EVALUACIJA</a:t>
            </a:r>
            <a:r>
              <a:rPr lang="sr-Latn-RS" sz="1200" dirty="0" smtClean="0">
                <a:latin typeface="Comic Sans MS" pitchFamily="66" charset="0"/>
              </a:rPr>
              <a:t> jedinki iz populacije</a:t>
            </a:r>
          </a:p>
          <a:p>
            <a:endParaRPr lang="sr-Latn-RS" sz="1200" dirty="0" smtClean="0">
              <a:latin typeface="Comic Sans MS" pitchFamily="66" charset="0"/>
            </a:endParaRPr>
          </a:p>
          <a:p>
            <a:r>
              <a:rPr lang="sr-Latn-RS" sz="1200" dirty="0" smtClean="0">
                <a:solidFill>
                  <a:srgbClr val="008000"/>
                </a:solidFill>
                <a:latin typeface="Comic Sans MS" pitchFamily="66" charset="0"/>
              </a:rPr>
              <a:t>REPEAT</a:t>
            </a:r>
          </a:p>
          <a:p>
            <a:r>
              <a:rPr lang="sr-Latn-RS" sz="1200" dirty="0" smtClean="0">
                <a:latin typeface="Comic Sans MS" pitchFamily="66" charset="0"/>
              </a:rPr>
              <a:t>   1. </a:t>
            </a:r>
            <a:r>
              <a:rPr lang="sr-Latn-RS" sz="1200" dirty="0" smtClean="0">
                <a:solidFill>
                  <a:srgbClr val="2B4ACF"/>
                </a:solidFill>
                <a:latin typeface="Comic Sans MS" pitchFamily="66" charset="0"/>
              </a:rPr>
              <a:t>SELEKCIJA</a:t>
            </a:r>
            <a:r>
              <a:rPr lang="sr-Latn-RS" sz="1200" dirty="0" smtClean="0">
                <a:latin typeface="Comic Sans MS" pitchFamily="66" charset="0"/>
              </a:rPr>
              <a:t> roditelja</a:t>
            </a:r>
          </a:p>
          <a:p>
            <a:r>
              <a:rPr lang="sr-Latn-RS" sz="1200" dirty="0" smtClean="0">
                <a:latin typeface="Comic Sans MS" pitchFamily="66" charset="0"/>
              </a:rPr>
              <a:t>   2. </a:t>
            </a:r>
            <a:r>
              <a:rPr lang="sr-Latn-RS" sz="1200" dirty="0" smtClean="0">
                <a:solidFill>
                  <a:srgbClr val="2B4ACF"/>
                </a:solidFill>
                <a:latin typeface="Comic Sans MS" pitchFamily="66" charset="0"/>
              </a:rPr>
              <a:t>REKOMBINACIJA</a:t>
            </a:r>
            <a:r>
              <a:rPr lang="sr-Latn-RS" sz="1200" dirty="0" smtClean="0">
                <a:latin typeface="Comic Sans MS" pitchFamily="66" charset="0"/>
              </a:rPr>
              <a:t> parova roditelja</a:t>
            </a:r>
          </a:p>
          <a:p>
            <a:r>
              <a:rPr lang="sr-Latn-RS" sz="1200" dirty="0" smtClean="0">
                <a:latin typeface="Comic Sans MS" pitchFamily="66" charset="0"/>
              </a:rPr>
              <a:t>   3. </a:t>
            </a:r>
            <a:r>
              <a:rPr lang="sr-Latn-RS" sz="1200" dirty="0" smtClean="0">
                <a:solidFill>
                  <a:srgbClr val="2B4ACF"/>
                </a:solidFill>
                <a:latin typeface="Comic Sans MS" pitchFamily="66" charset="0"/>
              </a:rPr>
              <a:t>MUTACIJA</a:t>
            </a:r>
            <a:r>
              <a:rPr lang="sr-Latn-RS" sz="1200" dirty="0" smtClean="0">
                <a:latin typeface="Comic Sans MS" pitchFamily="66" charset="0"/>
              </a:rPr>
              <a:t> potomaka</a:t>
            </a:r>
          </a:p>
          <a:p>
            <a:r>
              <a:rPr lang="sr-Latn-RS" sz="1200" dirty="0" smtClean="0">
                <a:latin typeface="Comic Sans MS" pitchFamily="66" charset="0"/>
              </a:rPr>
              <a:t>   4. </a:t>
            </a:r>
            <a:r>
              <a:rPr lang="sr-Latn-RS" sz="1200" dirty="0" smtClean="0">
                <a:solidFill>
                  <a:srgbClr val="2B4ACF"/>
                </a:solidFill>
                <a:latin typeface="Comic Sans MS" pitchFamily="66" charset="0"/>
              </a:rPr>
              <a:t>EVALUACIJA</a:t>
            </a:r>
            <a:r>
              <a:rPr lang="sr-Latn-RS" sz="1200" dirty="0" smtClean="0">
                <a:latin typeface="Comic Sans MS" pitchFamily="66" charset="0"/>
              </a:rPr>
              <a:t> potomaka</a:t>
            </a:r>
          </a:p>
          <a:p>
            <a:r>
              <a:rPr lang="sr-Latn-RS" sz="1200" dirty="0" smtClean="0">
                <a:latin typeface="Comic Sans MS" pitchFamily="66" charset="0"/>
              </a:rPr>
              <a:t>   5. </a:t>
            </a:r>
            <a:r>
              <a:rPr lang="sr-Latn-RS" sz="1200" dirty="0" smtClean="0">
                <a:solidFill>
                  <a:srgbClr val="2B4ACF"/>
                </a:solidFill>
                <a:latin typeface="Comic Sans MS" pitchFamily="66" charset="0"/>
              </a:rPr>
              <a:t>SELEKCIJA</a:t>
            </a:r>
            <a:r>
              <a:rPr lang="sr-Latn-RS" sz="1200" dirty="0" smtClean="0">
                <a:latin typeface="Comic Sans MS" pitchFamily="66" charset="0"/>
              </a:rPr>
              <a:t> jedinki za novu generaciju (PREŽIVLJAVANJE)</a:t>
            </a:r>
          </a:p>
          <a:p>
            <a:r>
              <a:rPr lang="sr-Latn-RS" sz="1200" dirty="0" smtClean="0">
                <a:solidFill>
                  <a:srgbClr val="008000"/>
                </a:solidFill>
                <a:latin typeface="Comic Sans MS" pitchFamily="66" charset="0"/>
              </a:rPr>
              <a:t>UNTIL</a:t>
            </a:r>
            <a:r>
              <a:rPr lang="sr-Latn-RS" sz="1200" dirty="0" smtClean="0">
                <a:latin typeface="Comic Sans MS" pitchFamily="66" charset="0"/>
              </a:rPr>
              <a:t> ( </a:t>
            </a:r>
            <a:r>
              <a:rPr lang="sr-Latn-RS" sz="1200" dirty="0" smtClean="0">
                <a:solidFill>
                  <a:srgbClr val="2B4ACF"/>
                </a:solidFill>
                <a:latin typeface="Comic Sans MS" pitchFamily="66" charset="0"/>
              </a:rPr>
              <a:t>USLOV ZAVRŠETKA</a:t>
            </a:r>
            <a:r>
              <a:rPr lang="sr-Latn-RS" sz="1200" dirty="0" smtClean="0">
                <a:latin typeface="Comic Sans MS" pitchFamily="66" charset="0"/>
              </a:rPr>
              <a:t>)</a:t>
            </a:r>
          </a:p>
          <a:p>
            <a:endParaRPr lang="sr-Latn-RS" sz="1200" dirty="0" smtClean="0"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4267201"/>
            <a:ext cx="32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200" dirty="0" smtClean="0">
                <a:solidFill>
                  <a:srgbClr val="008000"/>
                </a:solidFill>
                <a:latin typeface="Comic Sans MS" pitchFamily="66" charset="0"/>
              </a:rPr>
              <a:t>END</a:t>
            </a:r>
            <a:endParaRPr lang="en-US" sz="1200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altLang="zh-TW" sz="2800" dirty="0" smtClean="0"/>
              <a:t>Sličnosti EA i </a:t>
            </a:r>
            <a:r>
              <a:rPr lang="sr-Latn-RS" altLang="zh-TW" sz="2800" dirty="0" smtClean="0"/>
              <a:t>PSO algoritam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0" y="1581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05" name="Rectangle 9"/>
          <p:cNvSpPr>
            <a:spLocks noChangeArrowheads="1"/>
          </p:cNvSpPr>
          <p:nvPr/>
        </p:nvSpPr>
        <p:spPr bwMode="auto">
          <a:xfrm>
            <a:off x="0" y="1019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0" y="1581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09" name="Rectangle 13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911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12" name="Rectangle 16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91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10000" y="4111823"/>
            <a:ext cx="3290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solidFill>
                  <a:srgbClr val="008000"/>
                </a:solidFill>
                <a:latin typeface="Comic Sans MS" pitchFamily="66" charset="0"/>
              </a:rPr>
              <a:t>BEGIN</a:t>
            </a:r>
            <a:endParaRPr lang="en-US" sz="14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14800" y="4428291"/>
            <a:ext cx="4495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solidFill>
                  <a:srgbClr val="2B4ACF"/>
                </a:solidFill>
                <a:latin typeface="Comic Sans MS" pitchFamily="66" charset="0"/>
              </a:rPr>
              <a:t>INICIJALIZACIJA</a:t>
            </a:r>
            <a:r>
              <a:rPr lang="sr-Latn-RS" sz="1400" dirty="0" smtClean="0">
                <a:latin typeface="Comic Sans MS" pitchFamily="66" charset="0"/>
              </a:rPr>
              <a:t> (kreiranje početne populacije)</a:t>
            </a:r>
          </a:p>
          <a:p>
            <a:endParaRPr lang="sr-Latn-RS" sz="1400" dirty="0" smtClean="0">
              <a:latin typeface="Comic Sans MS" pitchFamily="66" charset="0"/>
            </a:endParaRPr>
          </a:p>
          <a:p>
            <a:r>
              <a:rPr lang="sr-Latn-RS" sz="1400" dirty="0" smtClean="0">
                <a:solidFill>
                  <a:srgbClr val="2B4ACF"/>
                </a:solidFill>
                <a:latin typeface="Comic Sans MS" pitchFamily="66" charset="0"/>
              </a:rPr>
              <a:t>EVALUACIJA</a:t>
            </a:r>
            <a:r>
              <a:rPr lang="sr-Latn-RS" sz="1400" dirty="0" smtClean="0">
                <a:latin typeface="Comic Sans MS" pitchFamily="66" charset="0"/>
              </a:rPr>
              <a:t> jedinki iz populacije</a:t>
            </a:r>
          </a:p>
          <a:p>
            <a:endParaRPr lang="sr-Latn-RS" sz="1400" dirty="0" smtClean="0">
              <a:latin typeface="Comic Sans MS" pitchFamily="66" charset="0"/>
            </a:endParaRPr>
          </a:p>
          <a:p>
            <a:r>
              <a:rPr lang="sr-Latn-RS" sz="1400" dirty="0" smtClean="0">
                <a:solidFill>
                  <a:srgbClr val="008000"/>
                </a:solidFill>
                <a:latin typeface="Comic Sans MS" pitchFamily="66" charset="0"/>
              </a:rPr>
              <a:t>REPEAT</a:t>
            </a:r>
          </a:p>
          <a:p>
            <a:r>
              <a:rPr lang="sr-Latn-RS" sz="1400" dirty="0" smtClean="0">
                <a:latin typeface="Comic Sans MS" pitchFamily="66" charset="0"/>
              </a:rPr>
              <a:t>   1</a:t>
            </a:r>
            <a:r>
              <a:rPr lang="sr-Latn-RS" sz="1400" dirty="0" smtClean="0">
                <a:solidFill>
                  <a:srgbClr val="C00000"/>
                </a:solidFill>
                <a:latin typeface="Comic Sans MS" pitchFamily="66" charset="0"/>
              </a:rPr>
              <a:t>. POMERANJE jedinke</a:t>
            </a:r>
          </a:p>
          <a:p>
            <a:r>
              <a:rPr lang="sr-Latn-RS" sz="1400" dirty="0" smtClean="0">
                <a:latin typeface="Comic Sans MS" pitchFamily="66" charset="0"/>
              </a:rPr>
              <a:t>   2. </a:t>
            </a:r>
            <a:r>
              <a:rPr lang="sr-Latn-RS" sz="1400" dirty="0" smtClean="0">
                <a:solidFill>
                  <a:srgbClr val="2B4ACF"/>
                </a:solidFill>
                <a:latin typeface="Comic Sans MS" pitchFamily="66" charset="0"/>
              </a:rPr>
              <a:t>EVALUACIJA</a:t>
            </a:r>
            <a:r>
              <a:rPr lang="sr-Latn-RS" sz="1400" dirty="0" smtClean="0">
                <a:latin typeface="Comic Sans MS" pitchFamily="66" charset="0"/>
              </a:rPr>
              <a:t> potomaka</a:t>
            </a:r>
          </a:p>
          <a:p>
            <a:r>
              <a:rPr lang="sr-Latn-RS" sz="1400" dirty="0" smtClean="0">
                <a:solidFill>
                  <a:srgbClr val="008000"/>
                </a:solidFill>
                <a:latin typeface="Comic Sans MS" pitchFamily="66" charset="0"/>
              </a:rPr>
              <a:t>UNTIL</a:t>
            </a:r>
            <a:r>
              <a:rPr lang="sr-Latn-RS" sz="1400" dirty="0" smtClean="0">
                <a:latin typeface="Comic Sans MS" pitchFamily="66" charset="0"/>
              </a:rPr>
              <a:t> ( </a:t>
            </a:r>
            <a:r>
              <a:rPr lang="sr-Latn-RS" sz="1400" dirty="0" smtClean="0">
                <a:solidFill>
                  <a:srgbClr val="2B4ACF"/>
                </a:solidFill>
                <a:latin typeface="Comic Sans MS" pitchFamily="66" charset="0"/>
              </a:rPr>
              <a:t>USLOV ZAVRŠETKA</a:t>
            </a:r>
            <a:r>
              <a:rPr lang="sr-Latn-RS" sz="1400" dirty="0" smtClean="0">
                <a:latin typeface="Comic Sans MS" pitchFamily="66" charset="0"/>
              </a:rPr>
              <a:t>)</a:t>
            </a:r>
          </a:p>
          <a:p>
            <a:endParaRPr lang="sr-Latn-RS" sz="1400" dirty="0" smtClean="0">
              <a:latin typeface="Comic Sans MS" pitchFamily="66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10000" y="6321623"/>
            <a:ext cx="3290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solidFill>
                  <a:srgbClr val="008000"/>
                </a:solidFill>
                <a:latin typeface="Comic Sans MS" pitchFamily="66" charset="0"/>
              </a:rPr>
              <a:t>END</a:t>
            </a:r>
            <a:endParaRPr lang="en-US" sz="14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2400" y="1676400"/>
            <a:ext cx="541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200" dirty="0" smtClean="0">
                <a:solidFill>
                  <a:srgbClr val="008000"/>
                </a:solidFill>
                <a:latin typeface="Comic Sans MS" pitchFamily="66" charset="0"/>
              </a:rPr>
              <a:t>BEGIN</a:t>
            </a:r>
            <a:endParaRPr lang="en-US" sz="12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00" y="1992868"/>
            <a:ext cx="4267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200" dirty="0" smtClean="0">
                <a:solidFill>
                  <a:srgbClr val="2B4ACF"/>
                </a:solidFill>
                <a:latin typeface="Comic Sans MS" pitchFamily="66" charset="0"/>
              </a:rPr>
              <a:t>INICIJALIZACIJA</a:t>
            </a:r>
            <a:r>
              <a:rPr lang="sr-Latn-RS" sz="1200" dirty="0" smtClean="0">
                <a:latin typeface="Comic Sans MS" pitchFamily="66" charset="0"/>
              </a:rPr>
              <a:t> (kreiranje početne populacije)</a:t>
            </a:r>
          </a:p>
          <a:p>
            <a:endParaRPr lang="sr-Latn-RS" sz="1200" dirty="0" smtClean="0">
              <a:latin typeface="Comic Sans MS" pitchFamily="66" charset="0"/>
            </a:endParaRPr>
          </a:p>
          <a:p>
            <a:r>
              <a:rPr lang="sr-Latn-RS" sz="1200" dirty="0" smtClean="0">
                <a:solidFill>
                  <a:srgbClr val="2B4ACF"/>
                </a:solidFill>
                <a:latin typeface="Comic Sans MS" pitchFamily="66" charset="0"/>
              </a:rPr>
              <a:t>EVALUACIJA</a:t>
            </a:r>
            <a:r>
              <a:rPr lang="sr-Latn-RS" sz="1200" dirty="0" smtClean="0">
                <a:latin typeface="Comic Sans MS" pitchFamily="66" charset="0"/>
              </a:rPr>
              <a:t> jedinki iz populacije</a:t>
            </a:r>
          </a:p>
          <a:p>
            <a:endParaRPr lang="sr-Latn-RS" sz="1200" dirty="0" smtClean="0">
              <a:latin typeface="Comic Sans MS" pitchFamily="66" charset="0"/>
            </a:endParaRPr>
          </a:p>
          <a:p>
            <a:r>
              <a:rPr lang="sr-Latn-RS" sz="1200" dirty="0" smtClean="0">
                <a:solidFill>
                  <a:srgbClr val="008000"/>
                </a:solidFill>
                <a:latin typeface="Comic Sans MS" pitchFamily="66" charset="0"/>
              </a:rPr>
              <a:t>REPEAT</a:t>
            </a:r>
          </a:p>
          <a:p>
            <a:r>
              <a:rPr lang="sr-Latn-RS" sz="1200" dirty="0" smtClean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   1. SELEKCIJA roditelja</a:t>
            </a:r>
          </a:p>
          <a:p>
            <a:r>
              <a:rPr lang="sr-Latn-RS" sz="1200" dirty="0" smtClean="0">
                <a:solidFill>
                  <a:srgbClr val="C00000"/>
                </a:solidFill>
                <a:latin typeface="Comic Sans MS" pitchFamily="66" charset="0"/>
              </a:rPr>
              <a:t>   2. REKOMBINACIJA parova roditelja</a:t>
            </a:r>
          </a:p>
          <a:p>
            <a:r>
              <a:rPr lang="sr-Latn-RS" sz="1200" dirty="0" smtClean="0">
                <a:solidFill>
                  <a:srgbClr val="C00000"/>
                </a:solidFill>
                <a:latin typeface="Comic Sans MS" pitchFamily="66" charset="0"/>
              </a:rPr>
              <a:t>   3. MUTACIJA potomaka</a:t>
            </a:r>
          </a:p>
          <a:p>
            <a:r>
              <a:rPr lang="sr-Latn-RS" sz="1200" dirty="0" smtClean="0">
                <a:latin typeface="Comic Sans MS" pitchFamily="66" charset="0"/>
              </a:rPr>
              <a:t>   4. </a:t>
            </a:r>
            <a:r>
              <a:rPr lang="sr-Latn-RS" sz="1200" dirty="0" smtClean="0">
                <a:solidFill>
                  <a:srgbClr val="2B4ACF"/>
                </a:solidFill>
                <a:latin typeface="Comic Sans MS" pitchFamily="66" charset="0"/>
              </a:rPr>
              <a:t>EVALUACIJA</a:t>
            </a:r>
            <a:r>
              <a:rPr lang="sr-Latn-RS" sz="1200" dirty="0" smtClean="0">
                <a:latin typeface="Comic Sans MS" pitchFamily="66" charset="0"/>
              </a:rPr>
              <a:t> potomaka</a:t>
            </a:r>
          </a:p>
          <a:p>
            <a:r>
              <a:rPr lang="sr-Latn-RS" sz="1200" dirty="0" smtClean="0">
                <a:latin typeface="Comic Sans MS" pitchFamily="66" charset="0"/>
              </a:rPr>
              <a:t>   5. </a:t>
            </a:r>
            <a:r>
              <a:rPr lang="sr-Latn-RS" sz="1200" dirty="0" smtClean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SELEKCIJA jedinki za novu generaciju (PREŽIVLJAVANJE)</a:t>
            </a:r>
          </a:p>
          <a:p>
            <a:r>
              <a:rPr lang="sr-Latn-RS" sz="1200" dirty="0" smtClean="0">
                <a:solidFill>
                  <a:srgbClr val="008000"/>
                </a:solidFill>
                <a:latin typeface="Comic Sans MS" pitchFamily="66" charset="0"/>
              </a:rPr>
              <a:t>UNTIL</a:t>
            </a:r>
            <a:r>
              <a:rPr lang="sr-Latn-RS" sz="1200" dirty="0" smtClean="0">
                <a:latin typeface="Comic Sans MS" pitchFamily="66" charset="0"/>
              </a:rPr>
              <a:t> ( </a:t>
            </a:r>
            <a:r>
              <a:rPr lang="sr-Latn-RS" sz="1200" dirty="0" smtClean="0">
                <a:solidFill>
                  <a:srgbClr val="2B4ACF"/>
                </a:solidFill>
                <a:latin typeface="Comic Sans MS" pitchFamily="66" charset="0"/>
              </a:rPr>
              <a:t>USLOV ZAVRŠETKA</a:t>
            </a:r>
            <a:r>
              <a:rPr lang="sr-Latn-RS" sz="1200" dirty="0" smtClean="0">
                <a:latin typeface="Comic Sans MS" pitchFamily="66" charset="0"/>
              </a:rPr>
              <a:t>)</a:t>
            </a:r>
          </a:p>
          <a:p>
            <a:endParaRPr lang="sr-Latn-RS" sz="1200" dirty="0" smtClean="0"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4267201"/>
            <a:ext cx="32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200" dirty="0" smtClean="0">
                <a:solidFill>
                  <a:srgbClr val="008000"/>
                </a:solidFill>
                <a:latin typeface="Comic Sans MS" pitchFamily="66" charset="0"/>
              </a:rPr>
              <a:t>END</a:t>
            </a:r>
            <a:endParaRPr lang="en-US" sz="1200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altLang="zh-TW" sz="2800" dirty="0" smtClean="0"/>
              <a:t>EA </a:t>
            </a:r>
            <a:r>
              <a:rPr lang="en-US" altLang="zh-TW" sz="2800" dirty="0" smtClean="0"/>
              <a:t>+</a:t>
            </a:r>
            <a:r>
              <a:rPr lang="sr-Latn-RS" altLang="zh-TW" sz="2800" dirty="0" smtClean="0"/>
              <a:t> </a:t>
            </a:r>
            <a:r>
              <a:rPr lang="sr-Latn-RS" altLang="zh-TW" sz="2800" dirty="0" smtClean="0"/>
              <a:t>PSO algoritam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0" y="1581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05" name="Rectangle 9"/>
          <p:cNvSpPr>
            <a:spLocks noChangeArrowheads="1"/>
          </p:cNvSpPr>
          <p:nvPr/>
        </p:nvSpPr>
        <p:spPr bwMode="auto">
          <a:xfrm>
            <a:off x="0" y="1019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0" y="1581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09" name="Rectangle 13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911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12" name="Rectangle 16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91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2400" y="1676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>
                <a:solidFill>
                  <a:srgbClr val="008000"/>
                </a:solidFill>
                <a:latin typeface="Comic Sans MS" pitchFamily="66" charset="0"/>
              </a:rPr>
              <a:t>BEGIN</a:t>
            </a:r>
            <a:endParaRPr lang="en-US" sz="16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3400" y="2057400"/>
            <a:ext cx="69342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>
                <a:solidFill>
                  <a:srgbClr val="2B4ACF"/>
                </a:solidFill>
                <a:latin typeface="Comic Sans MS" pitchFamily="66" charset="0"/>
              </a:rPr>
              <a:t>INICIJALIZACIJA</a:t>
            </a:r>
            <a:r>
              <a:rPr lang="sr-Latn-RS" sz="1600" dirty="0" smtClean="0">
                <a:latin typeface="Comic Sans MS" pitchFamily="66" charset="0"/>
              </a:rPr>
              <a:t> (kreiranje početne populacije)</a:t>
            </a:r>
          </a:p>
          <a:p>
            <a:endParaRPr lang="sr-Latn-RS" sz="1600" dirty="0" smtClean="0">
              <a:latin typeface="Comic Sans MS" pitchFamily="66" charset="0"/>
            </a:endParaRPr>
          </a:p>
          <a:p>
            <a:r>
              <a:rPr lang="sr-Latn-RS" sz="1600" dirty="0" smtClean="0">
                <a:solidFill>
                  <a:srgbClr val="2B4ACF"/>
                </a:solidFill>
                <a:latin typeface="Comic Sans MS" pitchFamily="66" charset="0"/>
              </a:rPr>
              <a:t>EVALUACIJA</a:t>
            </a:r>
            <a:r>
              <a:rPr lang="sr-Latn-RS" sz="1600" dirty="0" smtClean="0">
                <a:latin typeface="Comic Sans MS" pitchFamily="66" charset="0"/>
              </a:rPr>
              <a:t> jedinki iz populacije</a:t>
            </a:r>
          </a:p>
          <a:p>
            <a:endParaRPr lang="sr-Latn-RS" sz="1600" dirty="0" smtClean="0">
              <a:latin typeface="Comic Sans MS" pitchFamily="66" charset="0"/>
            </a:endParaRPr>
          </a:p>
          <a:p>
            <a:r>
              <a:rPr lang="sr-Latn-RS" sz="1600" dirty="0" smtClean="0">
                <a:solidFill>
                  <a:srgbClr val="008000"/>
                </a:solidFill>
                <a:latin typeface="Comic Sans MS" pitchFamily="66" charset="0"/>
              </a:rPr>
              <a:t>REPEAT</a:t>
            </a:r>
          </a:p>
          <a:p>
            <a:endParaRPr lang="sr-Latn-RS" sz="16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 lvl="1"/>
            <a:r>
              <a:rPr lang="sr-Latn-RS" sz="1600" dirty="0" smtClean="0">
                <a:solidFill>
                  <a:srgbClr val="008000"/>
                </a:solidFill>
                <a:latin typeface="Comic Sans MS" pitchFamily="66" charset="0"/>
              </a:rPr>
              <a:t>REPEAT</a:t>
            </a:r>
          </a:p>
          <a:p>
            <a:pPr lvl="1"/>
            <a:r>
              <a:rPr lang="sr-Latn-RS" sz="1600" dirty="0" smtClean="0">
                <a:latin typeface="Comic Sans MS" pitchFamily="66" charset="0"/>
              </a:rPr>
              <a:t>   1</a:t>
            </a:r>
            <a:r>
              <a:rPr lang="sr-Latn-RS" sz="1600" dirty="0" smtClean="0">
                <a:solidFill>
                  <a:srgbClr val="C00000"/>
                </a:solidFill>
                <a:latin typeface="Comic Sans MS" pitchFamily="66" charset="0"/>
              </a:rPr>
              <a:t>. POMERANJE jedinke</a:t>
            </a:r>
          </a:p>
          <a:p>
            <a:pPr lvl="1"/>
            <a:r>
              <a:rPr lang="sr-Latn-RS" sz="1600" dirty="0" smtClean="0">
                <a:latin typeface="Comic Sans MS" pitchFamily="66" charset="0"/>
              </a:rPr>
              <a:t>   2. </a:t>
            </a:r>
            <a:r>
              <a:rPr lang="sr-Latn-RS" sz="1600" dirty="0" smtClean="0">
                <a:solidFill>
                  <a:srgbClr val="2B4ACF"/>
                </a:solidFill>
                <a:latin typeface="Comic Sans MS" pitchFamily="66" charset="0"/>
              </a:rPr>
              <a:t>EVALUACIJA</a:t>
            </a:r>
            <a:r>
              <a:rPr lang="sr-Latn-RS" sz="1600" dirty="0" smtClean="0">
                <a:latin typeface="Comic Sans MS" pitchFamily="66" charset="0"/>
              </a:rPr>
              <a:t> potomaka</a:t>
            </a:r>
          </a:p>
          <a:p>
            <a:pPr lvl="1"/>
            <a:r>
              <a:rPr lang="sr-Latn-RS" sz="1600" dirty="0" smtClean="0">
                <a:solidFill>
                  <a:srgbClr val="008000"/>
                </a:solidFill>
                <a:latin typeface="Comic Sans MS" pitchFamily="66" charset="0"/>
              </a:rPr>
              <a:t>UNTIL</a:t>
            </a:r>
            <a:r>
              <a:rPr lang="sr-Latn-RS" sz="1600" dirty="0" smtClean="0">
                <a:latin typeface="Comic Sans MS" pitchFamily="66" charset="0"/>
              </a:rPr>
              <a:t> ( </a:t>
            </a:r>
            <a:r>
              <a:rPr lang="sr-Latn-RS" sz="1600" dirty="0" smtClean="0">
                <a:solidFill>
                  <a:srgbClr val="2B4ACF"/>
                </a:solidFill>
                <a:latin typeface="Comic Sans MS" pitchFamily="66" charset="0"/>
              </a:rPr>
              <a:t>USLOV </a:t>
            </a:r>
            <a:r>
              <a:rPr lang="sr-Latn-RS" sz="1600" dirty="0" smtClean="0">
                <a:solidFill>
                  <a:srgbClr val="2B4ACF"/>
                </a:solidFill>
                <a:latin typeface="Comic Sans MS" pitchFamily="66" charset="0"/>
              </a:rPr>
              <a:t>ZAVRŠETKA   ILI VREME</a:t>
            </a:r>
            <a:r>
              <a:rPr lang="sr-Latn-RS" sz="1600" dirty="0" smtClean="0">
                <a:latin typeface="Comic Sans MS" pitchFamily="66" charset="0"/>
              </a:rPr>
              <a:t>) </a:t>
            </a:r>
            <a:endParaRPr lang="sr-Latn-RS" sz="1600" dirty="0" smtClean="0">
              <a:latin typeface="Comic Sans MS" pitchFamily="66" charset="0"/>
            </a:endParaRPr>
          </a:p>
          <a:p>
            <a:endParaRPr lang="sr-Latn-RS" sz="16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 lvl="1"/>
            <a:r>
              <a:rPr lang="sr-Latn-RS" sz="1600" dirty="0" smtClean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   1</a:t>
            </a:r>
            <a:r>
              <a:rPr lang="sr-Latn-RS" sz="1600" dirty="0" smtClean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. SELEKCIJA roditelja</a:t>
            </a:r>
          </a:p>
          <a:p>
            <a:pPr lvl="1"/>
            <a:r>
              <a:rPr lang="sr-Latn-RS" sz="1600" dirty="0" smtClean="0">
                <a:solidFill>
                  <a:srgbClr val="C00000"/>
                </a:solidFill>
                <a:latin typeface="Comic Sans MS" pitchFamily="66" charset="0"/>
              </a:rPr>
              <a:t>   2. REKOMBINACIJA parova roditelja</a:t>
            </a:r>
          </a:p>
          <a:p>
            <a:pPr lvl="1"/>
            <a:r>
              <a:rPr lang="sr-Latn-RS" sz="1600" dirty="0" smtClean="0">
                <a:solidFill>
                  <a:srgbClr val="C00000"/>
                </a:solidFill>
                <a:latin typeface="Comic Sans MS" pitchFamily="66" charset="0"/>
              </a:rPr>
              <a:t>   3. MUTACIJA potomaka</a:t>
            </a:r>
          </a:p>
          <a:p>
            <a:pPr lvl="1"/>
            <a:r>
              <a:rPr lang="sr-Latn-RS" sz="1600" dirty="0" smtClean="0">
                <a:latin typeface="Comic Sans MS" pitchFamily="66" charset="0"/>
              </a:rPr>
              <a:t>   4. </a:t>
            </a:r>
            <a:r>
              <a:rPr lang="sr-Latn-RS" sz="1600" dirty="0" smtClean="0">
                <a:solidFill>
                  <a:srgbClr val="2B4ACF"/>
                </a:solidFill>
                <a:latin typeface="Comic Sans MS" pitchFamily="66" charset="0"/>
              </a:rPr>
              <a:t>EVALUACIJA</a:t>
            </a:r>
            <a:r>
              <a:rPr lang="sr-Latn-RS" sz="1600" dirty="0" smtClean="0">
                <a:latin typeface="Comic Sans MS" pitchFamily="66" charset="0"/>
              </a:rPr>
              <a:t> potomaka</a:t>
            </a:r>
          </a:p>
          <a:p>
            <a:pPr lvl="1"/>
            <a:r>
              <a:rPr lang="sr-Latn-RS" sz="1600" dirty="0" smtClean="0">
                <a:latin typeface="Comic Sans MS" pitchFamily="66" charset="0"/>
              </a:rPr>
              <a:t>   5. </a:t>
            </a:r>
            <a:r>
              <a:rPr lang="sr-Latn-RS" sz="1600" dirty="0" smtClean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SELEKCIJA jedinki za novu generaciju (PREŽIVLJAVANJE</a:t>
            </a:r>
            <a:r>
              <a:rPr lang="sr-Latn-RS" sz="1600" dirty="0" smtClean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)</a:t>
            </a:r>
            <a:endParaRPr lang="sr-Latn-RS" sz="1600" dirty="0" smtClean="0">
              <a:solidFill>
                <a:schemeClr val="bg1">
                  <a:lumMod val="75000"/>
                </a:schemeClr>
              </a:solidFill>
              <a:latin typeface="Comic Sans MS" pitchFamily="66" charset="0"/>
            </a:endParaRPr>
          </a:p>
          <a:p>
            <a:r>
              <a:rPr lang="sr-Latn-RS" sz="1600" dirty="0" smtClean="0">
                <a:solidFill>
                  <a:srgbClr val="008000"/>
                </a:solidFill>
                <a:latin typeface="Comic Sans MS" pitchFamily="66" charset="0"/>
              </a:rPr>
              <a:t>UNTIL</a:t>
            </a:r>
            <a:r>
              <a:rPr lang="sr-Latn-RS" sz="1600" dirty="0" smtClean="0">
                <a:latin typeface="Comic Sans MS" pitchFamily="66" charset="0"/>
              </a:rPr>
              <a:t> </a:t>
            </a:r>
            <a:r>
              <a:rPr lang="sr-Latn-RS" sz="1600" dirty="0" smtClean="0">
                <a:latin typeface="Comic Sans MS" pitchFamily="66" charset="0"/>
              </a:rPr>
              <a:t>( </a:t>
            </a:r>
            <a:r>
              <a:rPr lang="sr-Latn-RS" sz="1600" dirty="0" smtClean="0">
                <a:solidFill>
                  <a:srgbClr val="2B4ACF"/>
                </a:solidFill>
                <a:latin typeface="Comic Sans MS" pitchFamily="66" charset="0"/>
              </a:rPr>
              <a:t>USLOV ZAVRŠETKA</a:t>
            </a:r>
            <a:r>
              <a:rPr lang="sr-Latn-RS" sz="1600" dirty="0" smtClean="0">
                <a:latin typeface="Comic Sans MS" pitchFamily="66" charset="0"/>
              </a:rPr>
              <a:t>)</a:t>
            </a:r>
          </a:p>
          <a:p>
            <a:endParaRPr lang="sr-Latn-RS" sz="1200" dirty="0" smtClean="0"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6324600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>
                <a:solidFill>
                  <a:srgbClr val="008000"/>
                </a:solidFill>
                <a:latin typeface="Comic Sans MS" pitchFamily="66" charset="0"/>
              </a:rPr>
              <a:t>END</a:t>
            </a:r>
            <a:endParaRPr lang="en-US" sz="1600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819400"/>
            <a:ext cx="6858000" cy="685800"/>
          </a:xfrm>
        </p:spPr>
        <p:txBody>
          <a:bodyPr/>
          <a:lstStyle/>
          <a:p>
            <a:r>
              <a:rPr lang="sr-Latn-RS" altLang="zh-TW" dirty="0" smtClean="0"/>
              <a:t>Optimizacija primenom </a:t>
            </a:r>
            <a:br>
              <a:rPr lang="sr-Latn-RS" altLang="zh-TW" dirty="0" smtClean="0"/>
            </a:br>
            <a:r>
              <a:rPr lang="sr-Latn-RS" altLang="zh-TW" dirty="0" smtClean="0"/>
              <a:t>mravljih algoritama</a:t>
            </a:r>
            <a:endParaRPr lang="sr-Latn-RS" altLang="zh-TW" i="1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zh-TW" sz="2800" dirty="0" smtClean="0"/>
              <a:t>Mravlji algoritmi – biološka inspiracija</a:t>
            </a:r>
            <a:endParaRPr lang="sr-Latn-RS" altLang="zh-TW" sz="2800" i="1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3400" y="1905000"/>
            <a:ext cx="7696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RS" sz="2400" dirty="0" smtClean="0">
                <a:latin typeface="Comic Sans MS" pitchFamily="66" charset="0"/>
              </a:rPr>
              <a:t> Inspirisano procesom traženja hrane od kolonije mrava</a:t>
            </a:r>
          </a:p>
          <a:p>
            <a:pPr>
              <a:buFont typeface="Arial" pitchFamily="34" charset="0"/>
              <a:buChar char="•"/>
            </a:pPr>
            <a:endParaRPr lang="sr-Latn-RS" sz="24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sz="2400" dirty="0" smtClean="0">
                <a:latin typeface="Comic Sans MS" pitchFamily="66" charset="0"/>
              </a:rPr>
              <a:t>Mravi pronalaze </a:t>
            </a:r>
            <a:r>
              <a:rPr lang="sr-Latn-RS" sz="2400" dirty="0" smtClean="0">
                <a:solidFill>
                  <a:srgbClr val="C00000"/>
                </a:solidFill>
                <a:latin typeface="Comic Sans MS" pitchFamily="66" charset="0"/>
              </a:rPr>
              <a:t>najkraći put </a:t>
            </a:r>
            <a:r>
              <a:rPr lang="sr-Latn-RS" sz="2400" dirty="0" smtClean="0">
                <a:latin typeface="Comic Sans MS" pitchFamily="66" charset="0"/>
              </a:rPr>
              <a:t>od gnezda do hrane.</a:t>
            </a:r>
          </a:p>
          <a:p>
            <a:pPr>
              <a:buFont typeface="Arial" pitchFamily="34" charset="0"/>
              <a:buChar char="•"/>
            </a:pPr>
            <a:endParaRPr lang="sr-Latn-RS" sz="24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sz="2400" dirty="0" smtClean="0">
                <a:latin typeface="Comic Sans MS" pitchFamily="66" charset="0"/>
              </a:rPr>
              <a:t>Mravi koriste </a:t>
            </a:r>
            <a:r>
              <a:rPr lang="sr-Latn-RS" sz="2400" dirty="0" smtClean="0">
                <a:solidFill>
                  <a:srgbClr val="008000"/>
                </a:solidFill>
                <a:latin typeface="Comic Sans MS" pitchFamily="66" charset="0"/>
              </a:rPr>
              <a:t>feromon duž puta </a:t>
            </a:r>
            <a:r>
              <a:rPr lang="sr-Latn-RS" sz="2400" dirty="0" smtClean="0">
                <a:latin typeface="Comic Sans MS" pitchFamily="66" charset="0"/>
              </a:rPr>
              <a:t>koji koriste ostali mravi kako bi pratili trag.</a:t>
            </a:r>
          </a:p>
          <a:p>
            <a:pPr>
              <a:buFont typeface="Arial" pitchFamily="34" charset="0"/>
              <a:buChar char="•"/>
            </a:pPr>
            <a:endParaRPr lang="sr-Latn-RS" sz="24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sz="2400" dirty="0" smtClean="0">
                <a:latin typeface="Comic Sans MS" pitchFamily="66" charset="0"/>
              </a:rPr>
              <a:t>Indirektna komunikacija preko lokalnog okruženja - STIGMERGIJA </a:t>
            </a:r>
          </a:p>
          <a:p>
            <a:pPr>
              <a:buFont typeface="Arial" pitchFamily="34" charset="0"/>
              <a:buChar char="•"/>
            </a:pPr>
            <a:endParaRPr lang="sr-Latn-RS" sz="24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sz="2400" dirty="0" smtClean="0">
                <a:latin typeface="Comic Sans MS" pitchFamily="66" charset="0"/>
              </a:rPr>
              <a:t>Adaptivnost, robusnost i redudancija</a:t>
            </a:r>
            <a:endParaRPr lang="sr-Latn-RS" sz="16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zh-TW" sz="2800" dirty="0" smtClean="0"/>
              <a:t>Mravlji algoritmi – biološka inspiracija</a:t>
            </a:r>
            <a:endParaRPr lang="sr-Latn-RS" altLang="zh-TW" sz="2800" i="1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85800" y="55626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RS" sz="2400" dirty="0" smtClean="0">
                <a:latin typeface="Comic Sans MS" pitchFamily="66" charset="0"/>
              </a:rPr>
              <a:t> Dva mrava imaju jednaku šansu da pronađu hranu</a:t>
            </a:r>
            <a:endParaRPr lang="sr-Latn-RS" sz="1600" dirty="0" smtClean="0">
              <a:latin typeface="Comic Sans MS" pitchFamily="66" charset="0"/>
            </a:endParaRPr>
          </a:p>
        </p:txBody>
      </p:sp>
      <p:pic>
        <p:nvPicPr>
          <p:cNvPr id="5" name="Picture 4" descr="Screenshot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057400"/>
            <a:ext cx="5846763" cy="299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shot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057400"/>
            <a:ext cx="5846763" cy="299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zh-TW" sz="2800" dirty="0" smtClean="0"/>
              <a:t>Mravlji algoritmi – biološka inspiracija</a:t>
            </a:r>
            <a:endParaRPr lang="sr-Latn-RS" altLang="zh-TW" sz="2800" i="1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85800" y="55626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RS" sz="2400" dirty="0" smtClean="0">
                <a:latin typeface="Comic Sans MS" pitchFamily="66" charset="0"/>
              </a:rPr>
              <a:t> Mrav koji se kreće kraćim putem pre stiže na cilj.</a:t>
            </a:r>
            <a:endParaRPr lang="sr-Latn-RS" sz="1600" dirty="0" smtClean="0">
              <a:latin typeface="Comic Sans MS" pitchFamily="66" charset="0"/>
            </a:endParaRPr>
          </a:p>
        </p:txBody>
      </p:sp>
      <p:pic>
        <p:nvPicPr>
          <p:cNvPr id="6" name="Picture 4" descr="Screenshot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5437" y="2254250"/>
            <a:ext cx="5719763" cy="285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shot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057400"/>
            <a:ext cx="5846763" cy="299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zh-TW" sz="2800" dirty="0" smtClean="0"/>
              <a:t>Mravlji algoritmi – biološka inspiracija</a:t>
            </a:r>
            <a:endParaRPr lang="sr-Latn-RS" altLang="zh-TW" sz="2800" i="1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85800" y="5257800"/>
            <a:ext cx="769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RS" sz="2400" dirty="0" smtClean="0">
                <a:latin typeface="Comic Sans MS" pitchFamily="66" charset="0"/>
              </a:rPr>
              <a:t>Intenzitet feromona zbog dva prolaza izraženiji je kod kraće putanje.</a:t>
            </a:r>
          </a:p>
          <a:p>
            <a:pPr>
              <a:buFont typeface="Arial" pitchFamily="34" charset="0"/>
              <a:buChar char="•"/>
            </a:pPr>
            <a:endParaRPr lang="sr-Latn-RS" sz="24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sz="2400" dirty="0" smtClean="0">
                <a:latin typeface="Comic Sans MS" pitchFamily="66" charset="0"/>
              </a:rPr>
              <a:t>Učenje sa pojačanjem</a:t>
            </a:r>
            <a:endParaRPr lang="sr-Latn-RS" sz="1600" dirty="0" smtClean="0">
              <a:latin typeface="Comic Sans MS" pitchFamily="66" charset="0"/>
            </a:endParaRPr>
          </a:p>
        </p:txBody>
      </p:sp>
      <p:pic>
        <p:nvPicPr>
          <p:cNvPr id="8" name="Picture 4" descr="Screenshot_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209800"/>
            <a:ext cx="5864225" cy="285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shot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057400"/>
            <a:ext cx="5846763" cy="299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zh-TW" sz="2800" dirty="0" smtClean="0"/>
              <a:t>Mravlji algoritmi – biološka inspiracija</a:t>
            </a:r>
            <a:endParaRPr lang="sr-Latn-RS" altLang="zh-TW" sz="2800" i="1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85800" y="52578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RS" sz="2400" dirty="0" smtClean="0">
                <a:latin typeface="Comic Sans MS" pitchFamily="66" charset="0"/>
              </a:rPr>
              <a:t>Drugi mrav bira kraću putanju</a:t>
            </a:r>
            <a:endParaRPr lang="sr-Latn-RS" sz="1600" dirty="0" smtClean="0">
              <a:latin typeface="Comic Sans MS" pitchFamily="66" charset="0"/>
            </a:endParaRPr>
          </a:p>
        </p:txBody>
      </p:sp>
      <p:pic>
        <p:nvPicPr>
          <p:cNvPr id="9" name="Picture 4" descr="Screenshot_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905000"/>
            <a:ext cx="5675313" cy="312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dirty="0" smtClean="0"/>
              <a:t>Pčelarski žurnal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4800600" cy="4772025"/>
          </a:xfrm>
        </p:spPr>
        <p:txBody>
          <a:bodyPr/>
          <a:lstStyle/>
          <a:p>
            <a:endParaRPr lang="en-US" altLang="zh-TW" sz="2400" dirty="0" smtClean="0"/>
          </a:p>
          <a:p>
            <a:pPr>
              <a:buNone/>
            </a:pPr>
            <a:r>
              <a:rPr lang="sr-Latn-RS" altLang="zh-TW" sz="2400" dirty="0" smtClean="0"/>
              <a:t>To nije TAČNO.</a:t>
            </a:r>
          </a:p>
          <a:p>
            <a:pPr>
              <a:buNone/>
            </a:pPr>
            <a:endParaRPr lang="sr-Latn-RS" altLang="zh-TW" sz="2400" dirty="0" smtClean="0"/>
          </a:p>
          <a:p>
            <a:pPr>
              <a:buNone/>
            </a:pPr>
            <a:r>
              <a:rPr lang="sr-Latn-RS" altLang="zh-TW" sz="2400" dirty="0" smtClean="0"/>
              <a:t>Pogrešno je bilo tumačenje da se zajednicom upravlja hijerarhijski i centralizovano.</a:t>
            </a:r>
          </a:p>
          <a:p>
            <a:pPr>
              <a:buNone/>
            </a:pPr>
            <a:endParaRPr lang="sr-Latn-RS" altLang="zh-TW" sz="2400" dirty="0" smtClean="0"/>
          </a:p>
          <a:p>
            <a:pPr>
              <a:buNone/>
            </a:pPr>
            <a:r>
              <a:rPr lang="sr-Latn-RS" altLang="zh-TW" sz="2000" dirty="0" smtClean="0"/>
              <a:t>Nijedan socijalni insekt nije sam po sebi ni približno sposoban da ima globalni uvid, niti da centralizuje informacije o celoj zajednici.</a:t>
            </a:r>
          </a:p>
        </p:txBody>
      </p:sp>
      <p:pic>
        <p:nvPicPr>
          <p:cNvPr id="5" name="Picture 2" descr="http://www.pcelarskizurnal.com/wp-content/uploads/2012/08/roj-vrem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1104900"/>
            <a:ext cx="3657600" cy="54864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81000" y="6400800"/>
            <a:ext cx="2934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http://www.pcelarskizurnal.com/?p=2732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shot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057400"/>
            <a:ext cx="5846763" cy="299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zh-TW" sz="2800" dirty="0" smtClean="0"/>
              <a:t>Mravlji algoritmi – biološka inspiracija</a:t>
            </a:r>
            <a:endParaRPr lang="sr-Latn-RS" altLang="zh-TW" sz="2800" i="1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85800" y="52578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RS" sz="2400" dirty="0" smtClean="0">
                <a:latin typeface="Comic Sans MS" pitchFamily="66" charset="0"/>
              </a:rPr>
              <a:t>Posle nekog vremena veći deo mrava kreće se kraćim putem</a:t>
            </a:r>
          </a:p>
          <a:p>
            <a:pPr>
              <a:buFont typeface="Arial" pitchFamily="34" charset="0"/>
              <a:buChar char="•"/>
            </a:pPr>
            <a:r>
              <a:rPr lang="sr-Latn-RS" sz="2400" dirty="0" smtClean="0">
                <a:latin typeface="Comic Sans MS" pitchFamily="66" charset="0"/>
              </a:rPr>
              <a:t>Postoje mravi koji ne idu tim putem</a:t>
            </a:r>
            <a:endParaRPr lang="sr-Latn-RS" sz="1600" dirty="0" smtClean="0">
              <a:latin typeface="Comic Sans MS" pitchFamily="66" charset="0"/>
            </a:endParaRPr>
          </a:p>
        </p:txBody>
      </p:sp>
      <p:pic>
        <p:nvPicPr>
          <p:cNvPr id="8" name="Picture 4" descr="Screenshot_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8450" y="2214562"/>
            <a:ext cx="5441950" cy="281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shot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057400"/>
            <a:ext cx="5846763" cy="299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zh-TW" sz="2800" dirty="0" smtClean="0"/>
              <a:t>Mravlji algoritmi – biološka inspiracija</a:t>
            </a:r>
            <a:endParaRPr lang="sr-Latn-RS" altLang="zh-TW" sz="2800" i="1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85800" y="52578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RS" sz="2400" smtClean="0">
                <a:latin typeface="Comic Sans MS" pitchFamily="66" charset="0"/>
              </a:rPr>
              <a:t>U jednom  trenutku mravi se koncetrisu u jednom putu.</a:t>
            </a:r>
            <a:endParaRPr lang="sr-Latn-RS" sz="1600" dirty="0" smtClean="0">
              <a:latin typeface="Comic Sans MS" pitchFamily="66" charset="0"/>
            </a:endParaRPr>
          </a:p>
        </p:txBody>
      </p:sp>
      <p:pic>
        <p:nvPicPr>
          <p:cNvPr id="9" name="Picture 4" descr="Screenshot_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043112"/>
            <a:ext cx="5549900" cy="298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362200"/>
            <a:ext cx="6858000" cy="685800"/>
          </a:xfrm>
        </p:spPr>
        <p:txBody>
          <a:bodyPr/>
          <a:lstStyle/>
          <a:p>
            <a:r>
              <a:rPr lang="en-US" altLang="zh-TW" sz="2000" dirty="0" smtClean="0">
                <a:hlinkClick r:id="rId2"/>
              </a:rPr>
              <a:t>http://www.youtube.com/watch?v=stO7s6H8HEo</a:t>
            </a:r>
            <a:endParaRPr lang="sr-Latn-RS" altLang="zh-TW" sz="2000" i="1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828800" y="257628"/>
            <a:ext cx="6858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Primer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zh-TW" sz="2400" dirty="0" smtClean="0"/>
              <a:t>Generički ACO (Ant Colony Optimization)</a:t>
            </a:r>
            <a:endParaRPr lang="sr-Latn-RS" altLang="zh-TW" sz="2400" i="1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85800" y="1752600"/>
            <a:ext cx="76962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err="1" smtClean="0">
                <a:latin typeface="Comic Sans MS" pitchFamily="66" charset="0"/>
              </a:rPr>
              <a:t>Kombinatorni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optimizacioni</a:t>
            </a:r>
            <a:r>
              <a:rPr lang="en-US" sz="2400" dirty="0" smtClean="0">
                <a:latin typeface="Comic Sans MS" pitchFamily="66" charset="0"/>
              </a:rPr>
              <a:t> problem </a:t>
            </a:r>
            <a:r>
              <a:rPr lang="en-US" sz="2400" dirty="0" err="1" smtClean="0">
                <a:latin typeface="Comic Sans MS" pitchFamily="66" charset="0"/>
              </a:rPr>
              <a:t>redukuje</a:t>
            </a:r>
            <a:r>
              <a:rPr lang="en-US" sz="2400" dirty="0" smtClean="0">
                <a:latin typeface="Comic Sans MS" pitchFamily="66" charset="0"/>
              </a:rPr>
              <a:t> se </a:t>
            </a:r>
            <a:r>
              <a:rPr lang="en-US" sz="2400" dirty="0" err="1" smtClean="0">
                <a:latin typeface="Comic Sans MS" pitchFamily="66" charset="0"/>
              </a:rPr>
              <a:t>na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konstrukciju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grafa</a:t>
            </a:r>
            <a:r>
              <a:rPr lang="en-US" sz="2400" dirty="0" smtClean="0">
                <a:latin typeface="Comic Sans MS" pitchFamily="66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sr-Latn-RS" sz="24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err="1" smtClean="0">
                <a:latin typeface="Comic Sans MS" pitchFamily="66" charset="0"/>
              </a:rPr>
              <a:t>Agenti</a:t>
            </a:r>
            <a:r>
              <a:rPr lang="en-US" sz="2400" dirty="0" smtClean="0">
                <a:latin typeface="Comic Sans MS" pitchFamily="66" charset="0"/>
              </a:rPr>
              <a:t> (</a:t>
            </a:r>
            <a:r>
              <a:rPr lang="en-US" sz="2400" dirty="0" err="1" smtClean="0">
                <a:latin typeface="Comic Sans MS" pitchFamily="66" charset="0"/>
              </a:rPr>
              <a:t>mravi</a:t>
            </a:r>
            <a:r>
              <a:rPr lang="en-US" sz="2400" dirty="0" smtClean="0">
                <a:latin typeface="Comic Sans MS" pitchFamily="66" charset="0"/>
              </a:rPr>
              <a:t>) grade </a:t>
            </a:r>
            <a:r>
              <a:rPr lang="en-US" sz="2400" dirty="0" err="1" smtClean="0">
                <a:latin typeface="Comic Sans MS" pitchFamily="66" charset="0"/>
              </a:rPr>
              <a:t>parcijalno</a:t>
            </a:r>
            <a:r>
              <a:rPr lang="en-US" sz="2400" dirty="0" smtClean="0">
                <a:latin typeface="Comic Sans MS" pitchFamily="66" charset="0"/>
              </a:rPr>
              <a:t> re</a:t>
            </a:r>
            <a:r>
              <a:rPr lang="sr-Latn-RS" sz="2400" dirty="0" smtClean="0">
                <a:latin typeface="Comic Sans MS" pitchFamily="66" charset="0"/>
              </a:rPr>
              <a:t>šenje tako što u svakoj iteraciji na čvoru grafa u kojem se nalaze ostave feromon.</a:t>
            </a:r>
            <a:endParaRPr lang="en-US" sz="2400" dirty="0" smtClean="0">
              <a:latin typeface="Comic Sans MS" pitchFamily="66" charset="0"/>
            </a:endParaRPr>
          </a:p>
          <a:p>
            <a:endParaRPr lang="sr-Latn-RS" sz="16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zh-TW" sz="2400" dirty="0" smtClean="0"/>
              <a:t>Generički ACO (Ant Colony Optimization)</a:t>
            </a:r>
            <a:endParaRPr lang="sr-Latn-RS" altLang="zh-TW" sz="2400" i="1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22098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rgbClr val="008000"/>
                </a:solidFill>
                <a:latin typeface="Comic Sans MS" pitchFamily="66" charset="0"/>
              </a:rPr>
              <a:t>BEGIN</a:t>
            </a:r>
            <a:endParaRPr lang="en-US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2526268"/>
            <a:ext cx="7391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POSAVLJANJE PARAMETARA</a:t>
            </a:r>
          </a:p>
          <a:p>
            <a:endParaRPr lang="sr-Latn-RS" dirty="0" smtClean="0">
              <a:solidFill>
                <a:srgbClr val="2B4ACF"/>
              </a:solidFill>
              <a:latin typeface="Comic Sans MS" pitchFamily="66" charset="0"/>
            </a:endParaRPr>
          </a:p>
          <a:p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INICIJALIZACIJA</a:t>
            </a:r>
            <a:r>
              <a:rPr lang="sr-Latn-RS" dirty="0" smtClean="0">
                <a:latin typeface="Comic Sans MS" pitchFamily="66" charset="0"/>
              </a:rPr>
              <a:t> tragova feromona</a:t>
            </a:r>
            <a:endParaRPr lang="sr-Latn-RS" dirty="0" smtClean="0">
              <a:latin typeface="Comic Sans MS" pitchFamily="66" charset="0"/>
            </a:endParaRP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solidFill>
                  <a:srgbClr val="008000"/>
                </a:solidFill>
                <a:latin typeface="Comic Sans MS" pitchFamily="66" charset="0"/>
              </a:rPr>
              <a:t>REPEAT</a:t>
            </a:r>
            <a:endParaRPr lang="sr-Latn-RS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r>
              <a:rPr lang="sr-Latn-RS" dirty="0" smtClean="0">
                <a:latin typeface="Comic Sans MS" pitchFamily="66" charset="0"/>
              </a:rPr>
              <a:t>   1. </a:t>
            </a:r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ISTRAŽIVANJE </a:t>
            </a:r>
            <a:r>
              <a:rPr lang="sr-Latn-RS" dirty="0" smtClean="0">
                <a:latin typeface="Comic Sans MS" pitchFamily="66" charset="0"/>
              </a:rPr>
              <a:t>okoline</a:t>
            </a:r>
          </a:p>
          <a:p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 </a:t>
            </a:r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  </a:t>
            </a:r>
            <a:r>
              <a:rPr lang="sr-Latn-RS" dirty="0" smtClean="0">
                <a:latin typeface="Comic Sans MS" pitchFamily="66" charset="0"/>
              </a:rPr>
              <a:t>2.</a:t>
            </a:r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 </a:t>
            </a:r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POMERANJE</a:t>
            </a:r>
            <a:r>
              <a:rPr lang="sr-Latn-RS" dirty="0" smtClean="0">
                <a:latin typeface="Comic Sans MS" pitchFamily="66" charset="0"/>
              </a:rPr>
              <a:t> jedinke 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lang="en-US" dirty="0" err="1" smtClean="0">
                <a:solidFill>
                  <a:srgbClr val="008000"/>
                </a:solidFill>
                <a:latin typeface="Comic Sans MS" pitchFamily="66" charset="0"/>
              </a:rPr>
              <a:t>lokalna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mic Sans MS" pitchFamily="66" charset="0"/>
              </a:rPr>
              <a:t>pretraga</a:t>
            </a:r>
            <a:r>
              <a:rPr lang="sr-Latn-RS" dirty="0" smtClean="0">
                <a:latin typeface="Comic Sans MS" pitchFamily="66" charset="0"/>
              </a:rPr>
              <a:t> </a:t>
            </a:r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latin typeface="Comic Sans MS" pitchFamily="66" charset="0"/>
              </a:rPr>
              <a:t>   </a:t>
            </a:r>
            <a:r>
              <a:rPr lang="sr-Latn-RS" dirty="0" smtClean="0">
                <a:latin typeface="Comic Sans MS" pitchFamily="66" charset="0"/>
              </a:rPr>
              <a:t>3. </a:t>
            </a:r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AŽURIRANJE </a:t>
            </a:r>
            <a:r>
              <a:rPr lang="sr-Latn-RS" dirty="0" smtClean="0">
                <a:latin typeface="Comic Sans MS" pitchFamily="66" charset="0"/>
              </a:rPr>
              <a:t>tragova feromona</a:t>
            </a:r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solidFill>
                  <a:srgbClr val="008000"/>
                </a:solidFill>
                <a:latin typeface="Comic Sans MS" pitchFamily="66" charset="0"/>
              </a:rPr>
              <a:t>UNTIL</a:t>
            </a:r>
            <a:r>
              <a:rPr lang="sr-Latn-RS" dirty="0" smtClean="0">
                <a:latin typeface="Comic Sans MS" pitchFamily="66" charset="0"/>
              </a:rPr>
              <a:t> ( </a:t>
            </a:r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USLOV ZAVRŠETKA</a:t>
            </a:r>
            <a:r>
              <a:rPr lang="sr-Latn-RS" dirty="0" smtClean="0">
                <a:latin typeface="Comic Sans MS" pitchFamily="66" charset="0"/>
              </a:rPr>
              <a:t>)</a:t>
            </a:r>
          </a:p>
          <a:p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51054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rgbClr val="008000"/>
                </a:solidFill>
                <a:latin typeface="Comic Sans MS" pitchFamily="66" charset="0"/>
              </a:rPr>
              <a:t>END</a:t>
            </a:r>
            <a:endParaRPr lang="en-US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altLang="zh-TW" sz="2400" dirty="0" smtClean="0"/>
              <a:t>Fuzzy komponente u PSO algoritmima</a:t>
            </a:r>
            <a:endParaRPr lang="sr-Latn-RS" altLang="zh-TW" sz="2400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0" y="1581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05" name="Rectangle 9"/>
          <p:cNvSpPr>
            <a:spLocks noChangeArrowheads="1"/>
          </p:cNvSpPr>
          <p:nvPr/>
        </p:nvSpPr>
        <p:spPr bwMode="auto">
          <a:xfrm>
            <a:off x="0" y="1019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0" y="1581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09" name="Rectangle 13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911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12" name="Rectangle 16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91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3400" y="19812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rgbClr val="008000"/>
                </a:solidFill>
                <a:latin typeface="Comic Sans MS" pitchFamily="66" charset="0"/>
              </a:rPr>
              <a:t>BEGIN</a:t>
            </a:r>
            <a:endParaRPr lang="en-US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8200" y="2297668"/>
            <a:ext cx="7391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INICIJALIZACIJA</a:t>
            </a:r>
            <a:r>
              <a:rPr lang="sr-Latn-RS" dirty="0" smtClean="0">
                <a:latin typeface="Comic Sans MS" pitchFamily="66" charset="0"/>
              </a:rPr>
              <a:t> (kreiranje početne populacije)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EVALUACIJA</a:t>
            </a:r>
            <a:r>
              <a:rPr lang="sr-Latn-RS" dirty="0" smtClean="0">
                <a:latin typeface="Comic Sans MS" pitchFamily="66" charset="0"/>
              </a:rPr>
              <a:t> jedinki iz populacije</a:t>
            </a: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solidFill>
                  <a:srgbClr val="008000"/>
                </a:solidFill>
                <a:latin typeface="Comic Sans MS" pitchFamily="66" charset="0"/>
              </a:rPr>
              <a:t>REPEAT</a:t>
            </a:r>
          </a:p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   1. POMERANJE jedinke</a:t>
            </a:r>
          </a:p>
          <a:p>
            <a:r>
              <a:rPr lang="sr-Latn-RS" dirty="0" smtClean="0">
                <a:latin typeface="Comic Sans MS" pitchFamily="66" charset="0"/>
              </a:rPr>
              <a:t>   2. </a:t>
            </a:r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EVALUACIJA</a:t>
            </a:r>
            <a:r>
              <a:rPr lang="sr-Latn-RS" dirty="0" smtClean="0">
                <a:latin typeface="Comic Sans MS" pitchFamily="66" charset="0"/>
              </a:rPr>
              <a:t> potomaka</a:t>
            </a:r>
          </a:p>
          <a:p>
            <a:r>
              <a:rPr lang="sr-Latn-RS" dirty="0" smtClean="0">
                <a:solidFill>
                  <a:srgbClr val="008000"/>
                </a:solidFill>
                <a:latin typeface="Comic Sans MS" pitchFamily="66" charset="0"/>
              </a:rPr>
              <a:t>UNTIL</a:t>
            </a:r>
            <a:r>
              <a:rPr lang="sr-Latn-RS" dirty="0" smtClean="0">
                <a:latin typeface="Comic Sans MS" pitchFamily="66" charset="0"/>
              </a:rPr>
              <a:t> ( </a:t>
            </a:r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USLOV ZAVRŠETKA</a:t>
            </a:r>
            <a:r>
              <a:rPr lang="sr-Latn-RS" dirty="0" smtClean="0">
                <a:latin typeface="Comic Sans MS" pitchFamily="66" charset="0"/>
              </a:rPr>
              <a:t>)</a:t>
            </a:r>
          </a:p>
          <a:p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3400" y="46482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rgbClr val="008000"/>
                </a:solidFill>
                <a:latin typeface="Comic Sans MS" pitchFamily="66" charset="0"/>
              </a:rPr>
              <a:t>END</a:t>
            </a:r>
            <a:endParaRPr lang="en-US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19400" y="51054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Pravilo 1: izbeći koliziju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19400" y="55626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Pravilo 2: usaglasiti brzinu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19400" y="61076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Pravilo 3: ostati u blizini jata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altLang="zh-TW" sz="2400" dirty="0" smtClean="0"/>
              <a:t>Fuzzy komponente u ACO algoritmima</a:t>
            </a:r>
            <a:endParaRPr lang="sr-Latn-RS" altLang="zh-TW" sz="2400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0" y="1581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05" name="Rectangle 9"/>
          <p:cNvSpPr>
            <a:spLocks noChangeArrowheads="1"/>
          </p:cNvSpPr>
          <p:nvPr/>
        </p:nvSpPr>
        <p:spPr bwMode="auto">
          <a:xfrm>
            <a:off x="0" y="1019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0" y="1581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09" name="Rectangle 13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911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12" name="Rectangle 16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91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00200" y="5029200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Pomeranje jedinke uskladiti sa jačinom feromona, trenutnom brzinom i izbegavanjem kolizije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" y="60960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Ažuriranje tragova feromona izvršiti po nekim pravilima.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3400" y="17526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rgbClr val="008000"/>
                </a:solidFill>
                <a:latin typeface="Comic Sans MS" pitchFamily="66" charset="0"/>
              </a:rPr>
              <a:t>BEGIN</a:t>
            </a:r>
            <a:endParaRPr lang="en-US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8200" y="2069068"/>
            <a:ext cx="7391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POSAVLJANJE PARAMETARA</a:t>
            </a:r>
          </a:p>
          <a:p>
            <a:endParaRPr lang="sr-Latn-RS" dirty="0" smtClean="0">
              <a:solidFill>
                <a:srgbClr val="2B4ACF"/>
              </a:solidFill>
              <a:latin typeface="Comic Sans MS" pitchFamily="66" charset="0"/>
            </a:endParaRPr>
          </a:p>
          <a:p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INICIJALIZACIJA</a:t>
            </a:r>
            <a:r>
              <a:rPr lang="sr-Latn-RS" dirty="0" smtClean="0">
                <a:latin typeface="Comic Sans MS" pitchFamily="66" charset="0"/>
              </a:rPr>
              <a:t> tragova feromona</a:t>
            </a:r>
            <a:endParaRPr lang="sr-Latn-RS" dirty="0" smtClean="0">
              <a:latin typeface="Comic Sans MS" pitchFamily="66" charset="0"/>
            </a:endParaRPr>
          </a:p>
          <a:p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solidFill>
                  <a:srgbClr val="008000"/>
                </a:solidFill>
                <a:latin typeface="Comic Sans MS" pitchFamily="66" charset="0"/>
              </a:rPr>
              <a:t>REPEAT</a:t>
            </a:r>
            <a:endParaRPr lang="sr-Latn-RS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r>
              <a:rPr lang="sr-Latn-RS" dirty="0" smtClean="0">
                <a:latin typeface="Comic Sans MS" pitchFamily="66" charset="0"/>
              </a:rPr>
              <a:t>   1. </a:t>
            </a:r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ISTRAŽIVANJE </a:t>
            </a:r>
            <a:r>
              <a:rPr lang="sr-Latn-RS" dirty="0" smtClean="0">
                <a:latin typeface="Comic Sans MS" pitchFamily="66" charset="0"/>
              </a:rPr>
              <a:t>okoline</a:t>
            </a:r>
          </a:p>
          <a:p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 </a:t>
            </a:r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  </a:t>
            </a:r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2. </a:t>
            </a:r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POMERANJE jedinke 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lang="en-US" dirty="0" err="1" smtClean="0">
                <a:solidFill>
                  <a:srgbClr val="008000"/>
                </a:solidFill>
                <a:latin typeface="Comic Sans MS" pitchFamily="66" charset="0"/>
              </a:rPr>
              <a:t>lokalna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mic Sans MS" pitchFamily="66" charset="0"/>
              </a:rPr>
              <a:t>pretraga</a:t>
            </a:r>
            <a:r>
              <a:rPr lang="sr-Latn-RS" dirty="0" smtClean="0">
                <a:latin typeface="Comic Sans MS" pitchFamily="66" charset="0"/>
              </a:rPr>
              <a:t> </a:t>
            </a:r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latin typeface="Comic Sans MS" pitchFamily="66" charset="0"/>
              </a:rPr>
              <a:t>   </a:t>
            </a:r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3. AŽURIRANJE </a:t>
            </a:r>
            <a:r>
              <a:rPr lang="sr-Latn-RS" dirty="0" smtClean="0">
                <a:latin typeface="Comic Sans MS" pitchFamily="66" charset="0"/>
              </a:rPr>
              <a:t>tragova feromona</a:t>
            </a:r>
            <a:endParaRPr lang="sr-Latn-RS" dirty="0" smtClean="0">
              <a:latin typeface="Comic Sans MS" pitchFamily="66" charset="0"/>
            </a:endParaRPr>
          </a:p>
          <a:p>
            <a:r>
              <a:rPr lang="sr-Latn-RS" dirty="0" smtClean="0">
                <a:solidFill>
                  <a:srgbClr val="008000"/>
                </a:solidFill>
                <a:latin typeface="Comic Sans MS" pitchFamily="66" charset="0"/>
              </a:rPr>
              <a:t>UNTIL</a:t>
            </a:r>
            <a:r>
              <a:rPr lang="sr-Latn-RS" dirty="0" smtClean="0">
                <a:latin typeface="Comic Sans MS" pitchFamily="66" charset="0"/>
              </a:rPr>
              <a:t> ( </a:t>
            </a:r>
            <a:r>
              <a:rPr lang="sr-Latn-RS" dirty="0" smtClean="0">
                <a:solidFill>
                  <a:srgbClr val="2B4ACF"/>
                </a:solidFill>
                <a:latin typeface="Comic Sans MS" pitchFamily="66" charset="0"/>
              </a:rPr>
              <a:t>USLOV ZAVRŠETKA</a:t>
            </a:r>
            <a:r>
              <a:rPr lang="sr-Latn-RS" dirty="0" smtClean="0">
                <a:latin typeface="Comic Sans MS" pitchFamily="66" charset="0"/>
              </a:rPr>
              <a:t>)</a:t>
            </a:r>
          </a:p>
          <a:p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3400" y="46482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rgbClr val="008000"/>
                </a:solidFill>
                <a:latin typeface="Comic Sans MS" pitchFamily="66" charset="0"/>
              </a:rPr>
              <a:t>END</a:t>
            </a:r>
            <a:endParaRPr lang="en-US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zh-TW" sz="2400" dirty="0" smtClean="0"/>
              <a:t>Primene PSO</a:t>
            </a:r>
            <a:endParaRPr lang="sr-Latn-RS" altLang="zh-TW" sz="2400" i="1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7526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rgbClr val="008000"/>
                </a:solidFill>
                <a:latin typeface="Comic Sans MS" pitchFamily="66" charset="0"/>
              </a:rPr>
              <a:t>Filmska industrija:</a:t>
            </a:r>
          </a:p>
          <a:p>
            <a:r>
              <a:rPr lang="sr-Latn-RS" dirty="0" smtClean="0">
                <a:solidFill>
                  <a:srgbClr val="008000"/>
                </a:solidFill>
                <a:latin typeface="Comic Sans MS" pitchFamily="66" charset="0"/>
              </a:rPr>
              <a:t>	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http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://www.youtube.com/watch?v=-jF5sAqBp4w</a:t>
            </a:r>
            <a:endParaRPr lang="en-US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dirty="0" smtClean="0"/>
              <a:t>Pčelarski žurnal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4800600" cy="4772025"/>
          </a:xfrm>
        </p:spPr>
        <p:txBody>
          <a:bodyPr/>
          <a:lstStyle/>
          <a:p>
            <a:endParaRPr lang="en-US" altLang="zh-TW" sz="2400" dirty="0" smtClean="0"/>
          </a:p>
          <a:p>
            <a:pPr>
              <a:buNone/>
            </a:pPr>
            <a:r>
              <a:rPr lang="sr-Latn-RS" altLang="zh-TW" sz="2400" dirty="0" smtClean="0"/>
              <a:t>To znači da u ROJU nema ničeg nalik nadzorniku ili upravljaču</a:t>
            </a:r>
            <a:r>
              <a:rPr lang="sr-Latn-RS" altLang="zh-TW" sz="2000" dirty="0" smtClean="0"/>
              <a:t>.</a:t>
            </a:r>
          </a:p>
          <a:p>
            <a:pPr>
              <a:buNone/>
            </a:pPr>
            <a:endParaRPr lang="sr-Latn-RS" altLang="zh-TW" sz="2000" dirty="0" smtClean="0"/>
          </a:p>
          <a:p>
            <a:pPr>
              <a:buNone/>
            </a:pPr>
            <a:endParaRPr lang="sr-Latn-RS" altLang="zh-TW" sz="2000" dirty="0" smtClean="0"/>
          </a:p>
          <a:p>
            <a:pPr>
              <a:buNone/>
            </a:pPr>
            <a:r>
              <a:rPr lang="sr-Latn-RS" altLang="zh-TW" sz="2000" dirty="0" smtClean="0"/>
              <a:t>Zajednica, ROJ ili MNOŠTVO podseća na decentralizovan sistem....</a:t>
            </a:r>
          </a:p>
          <a:p>
            <a:pPr>
              <a:buNone/>
            </a:pPr>
            <a:endParaRPr lang="sr-Latn-RS" altLang="zh-TW" sz="2000" dirty="0" smtClean="0"/>
          </a:p>
          <a:p>
            <a:pPr>
              <a:buNone/>
            </a:pPr>
            <a:r>
              <a:rPr lang="sr-Latn-RS" altLang="zh-TW" sz="2000" dirty="0" smtClean="0"/>
              <a:t>Neko bi ovakve zajednice nazvao </a:t>
            </a:r>
          </a:p>
          <a:p>
            <a:pPr>
              <a:buNone/>
            </a:pPr>
            <a:r>
              <a:rPr lang="sr-Latn-RS" altLang="zh-TW" sz="2000" dirty="0" smtClean="0"/>
              <a:t>“Masa koja odlučuje” ili “Fenomen inteligencije roja pčela,  kolonije mrava, termita”</a:t>
            </a:r>
          </a:p>
        </p:txBody>
      </p:sp>
      <p:pic>
        <p:nvPicPr>
          <p:cNvPr id="5" name="Picture 2" descr="http://www.pcelarskizurnal.com/wp-content/uploads/2012/08/roj-vrem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1104900"/>
            <a:ext cx="3657600" cy="54864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81000" y="6400800"/>
            <a:ext cx="2934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http://www.pcelarskizurnal.com/?p=2732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dirty="0" smtClean="0"/>
              <a:t>Pčelarski žurnal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4800600" cy="4772025"/>
          </a:xfrm>
        </p:spPr>
        <p:txBody>
          <a:bodyPr/>
          <a:lstStyle/>
          <a:p>
            <a:endParaRPr lang="en-US" altLang="zh-TW" sz="2400" dirty="0" smtClean="0"/>
          </a:p>
          <a:p>
            <a:pPr>
              <a:buNone/>
            </a:pPr>
            <a:r>
              <a:rPr lang="sr-Latn-RS" altLang="zh-TW" sz="2400" dirty="0" smtClean="0"/>
              <a:t>Kolektivna inteligencija. </a:t>
            </a:r>
          </a:p>
          <a:p>
            <a:pPr>
              <a:buNone/>
            </a:pPr>
            <a:endParaRPr lang="sr-Latn-RS" altLang="zh-TW" sz="2400" dirty="0" smtClean="0"/>
          </a:p>
          <a:p>
            <a:pPr>
              <a:buNone/>
            </a:pPr>
            <a:r>
              <a:rPr lang="sr-Latn-RS" altLang="zh-TW" sz="2400" dirty="0" smtClean="0"/>
              <a:t>Grupno odlučivanje.</a:t>
            </a:r>
          </a:p>
          <a:p>
            <a:pPr>
              <a:buNone/>
            </a:pPr>
            <a:endParaRPr lang="sr-Latn-RS" altLang="zh-TW" sz="2400" dirty="0" smtClean="0"/>
          </a:p>
          <a:p>
            <a:pPr>
              <a:buNone/>
            </a:pPr>
            <a:r>
              <a:rPr lang="sr-Latn-RS" altLang="zh-TW" sz="2400" dirty="0" smtClean="0"/>
              <a:t>Primer promena staništa za pčele.</a:t>
            </a:r>
          </a:p>
          <a:p>
            <a:r>
              <a:rPr lang="sr-Latn-RS" altLang="zh-TW" sz="1800" dirty="0" smtClean="0"/>
              <a:t>5% pčela radilica ide u izviđanje</a:t>
            </a:r>
          </a:p>
          <a:p>
            <a:r>
              <a:rPr lang="sr-Latn-RS" altLang="zh-TW" sz="1800" dirty="0" smtClean="0"/>
              <a:t>u povratku nose obilje informacija o mestu gde se preseliti.</a:t>
            </a:r>
          </a:p>
          <a:p>
            <a:r>
              <a:rPr lang="sr-Latn-RS" altLang="zh-TW" sz="1800" dirty="0" smtClean="0"/>
              <a:t>odlučivanje potom traje satima ili danima pre nego što se stanište promeni</a:t>
            </a:r>
          </a:p>
        </p:txBody>
      </p:sp>
      <p:pic>
        <p:nvPicPr>
          <p:cNvPr id="5" name="Picture 2" descr="http://www.pcelarskizurnal.com/wp-content/uploads/2012/08/roj-vrem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1104900"/>
            <a:ext cx="3657600" cy="54864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81000" y="6400800"/>
            <a:ext cx="2934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http://www.pcelarskizurnal.com/?p=2732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dirty="0" smtClean="0"/>
              <a:t>Pčelarski žurnal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4800600" cy="4543425"/>
          </a:xfrm>
        </p:spPr>
        <p:txBody>
          <a:bodyPr/>
          <a:lstStyle/>
          <a:p>
            <a:pPr>
              <a:buNone/>
            </a:pPr>
            <a:r>
              <a:rPr lang="sr-Latn-RS" altLang="zh-TW" sz="2400" dirty="0" smtClean="0"/>
              <a:t>Proces odlučivanja u pčelinjim rojevima često se opisuje kao: </a:t>
            </a:r>
          </a:p>
          <a:p>
            <a:r>
              <a:rPr lang="sr-Latn-RS" altLang="zh-TW" sz="2400" dirty="0" smtClean="0"/>
              <a:t>ansambl relativno malih jedinica za obradu informacija gde </a:t>
            </a:r>
          </a:p>
          <a:p>
            <a:r>
              <a:rPr lang="sr-Latn-RS" altLang="zh-TW" sz="2400" dirty="0" smtClean="0"/>
              <a:t>svaki ima minijaturan deo ukupne količine informacija koje se koriste  prilikom donošenja odluke.</a:t>
            </a:r>
            <a:endParaRPr lang="sr-Latn-RS" altLang="zh-TW" sz="1800" dirty="0" smtClean="0"/>
          </a:p>
        </p:txBody>
      </p:sp>
      <p:pic>
        <p:nvPicPr>
          <p:cNvPr id="5" name="Picture 2" descr="http://www.pcelarskizurnal.com/wp-content/uploads/2012/08/roj-vrem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1104900"/>
            <a:ext cx="3657600" cy="54864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81000" y="6400800"/>
            <a:ext cx="2934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http://www.pcelarskizurnal.com/?p=2732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Rojenje</a:t>
            </a:r>
            <a:r>
              <a:rPr lang="en-US" dirty="0" smtClean="0"/>
              <a:t> - </a:t>
            </a:r>
            <a:r>
              <a:rPr lang="en-US" dirty="0" err="1" smtClean="0"/>
              <a:t>definicija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693025" cy="4772025"/>
          </a:xfrm>
        </p:spPr>
        <p:txBody>
          <a:bodyPr/>
          <a:lstStyle/>
          <a:p>
            <a:pPr>
              <a:buNone/>
            </a:pPr>
            <a:r>
              <a:rPr lang="sr-Latn-RS" altLang="zh-TW" dirty="0" smtClean="0"/>
              <a:t>Agregacija sličnih životinja koje se kreću koordinisano u istom smeru.</a:t>
            </a:r>
          </a:p>
          <a:p>
            <a:endParaRPr lang="sr-Latn-RS" altLang="zh-TW" dirty="0" smtClean="0"/>
          </a:p>
          <a:p>
            <a:r>
              <a:rPr lang="sr-Latn-RS" altLang="zh-TW" dirty="0" smtClean="0"/>
              <a:t>Termiti formiraju zajednicu u građenju kolonije</a:t>
            </a:r>
          </a:p>
          <a:p>
            <a:r>
              <a:rPr lang="sr-Latn-RS" altLang="zh-TW" dirty="0" smtClean="0"/>
              <a:t>Ptice se grupišu sa ciljem pronalaženja hrane</a:t>
            </a:r>
          </a:p>
          <a:p>
            <a:r>
              <a:rPr lang="sr-Latn-RS" altLang="zh-TW" dirty="0" smtClean="0"/>
              <a:t>Pčele formiraju roj za reprodukciju i seobu.</a:t>
            </a:r>
          </a:p>
          <a:p>
            <a:pPr lvl="1">
              <a:buNone/>
            </a:pPr>
            <a:endParaRPr lang="sr-Latn-R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endParaRPr lang="en-US" altLang="zh-TW" sz="2400" dirty="0" smtClean="0"/>
          </a:p>
          <a:p>
            <a:endParaRPr lang="sr-Latn-R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dirty="0" smtClean="0"/>
              <a:t>Zašto se životinje roje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1"/>
            <a:ext cx="7693025" cy="2895600"/>
          </a:xfrm>
        </p:spPr>
        <p:txBody>
          <a:bodyPr/>
          <a:lstStyle/>
          <a:p>
            <a:r>
              <a:rPr lang="en-US" altLang="zh-TW" dirty="0" err="1" smtClean="0"/>
              <a:t>Da</a:t>
            </a:r>
            <a:r>
              <a:rPr lang="en-US" altLang="zh-TW" dirty="0" smtClean="0"/>
              <a:t> se </a:t>
            </a:r>
            <a:r>
              <a:rPr lang="en-US" altLang="zh-TW" dirty="0" err="1" smtClean="0"/>
              <a:t>kvalitetnije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prehranjuju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Da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menjaju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stani</a:t>
            </a:r>
            <a:r>
              <a:rPr lang="sr-Latn-RS" altLang="zh-TW" dirty="0" smtClean="0"/>
              <a:t>š</a:t>
            </a:r>
            <a:r>
              <a:rPr lang="en-US" altLang="zh-TW" dirty="0" err="1" smtClean="0"/>
              <a:t>te</a:t>
            </a:r>
            <a:r>
              <a:rPr lang="sr-Latn-RS" altLang="zh-TW" dirty="0" smtClean="0"/>
              <a:t>.</a:t>
            </a:r>
          </a:p>
          <a:p>
            <a:endParaRPr lang="sr-Latn-RS" altLang="zh-TW" dirty="0" smtClean="0"/>
          </a:p>
          <a:p>
            <a:r>
              <a:rPr lang="sr-Latn-RS" altLang="zh-TW" dirty="0" smtClean="0"/>
              <a:t>Da se odbrane od predatora.</a:t>
            </a:r>
          </a:p>
          <a:p>
            <a:pPr>
              <a:buNone/>
            </a:pPr>
            <a:endParaRPr lang="en-US" altLang="zh-TW" sz="2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838200" y="5105400"/>
            <a:ext cx="75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sr-Latn-RS" altLang="zh-TW" sz="2400" dirty="0" smtClean="0">
                <a:latin typeface="Comic Sans MS" pitchFamily="66" charset="0"/>
              </a:rPr>
              <a:t>Na ovaj način insekti preživljavaju milionima godina.</a:t>
            </a:r>
            <a:endParaRPr lang="en-US" altLang="zh-TW" sz="2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14967</TotalTime>
  <Words>1425</Words>
  <Application>Microsoft Office PowerPoint</Application>
  <PresentationFormat>On-screen Show (4:3)</PresentationFormat>
  <Paragraphs>359</Paragraphs>
  <Slides>47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Default Design</vt:lpstr>
      <vt:lpstr>Custom Design</vt:lpstr>
      <vt:lpstr>Inteligencija          roja mnoštva grupe </vt:lpstr>
      <vt:lpstr>Simulacija društvenog ponašanja</vt:lpstr>
      <vt:lpstr>Pčelarski žurnal</vt:lpstr>
      <vt:lpstr>Pčelarski žurnal</vt:lpstr>
      <vt:lpstr>Pčelarski žurnal</vt:lpstr>
      <vt:lpstr>Pčelarski žurnal</vt:lpstr>
      <vt:lpstr>Pčelarski žurnal</vt:lpstr>
      <vt:lpstr>Rojenje - definicija</vt:lpstr>
      <vt:lpstr>Zašto se životinje roje?</vt:lpstr>
      <vt:lpstr>Sinergija</vt:lpstr>
      <vt:lpstr>Rojenje - primer</vt:lpstr>
      <vt:lpstr>Izbegavanje kolizije</vt:lpstr>
      <vt:lpstr>Usaglašavanje brzine</vt:lpstr>
      <vt:lpstr>Kompaktnost jata</vt:lpstr>
      <vt:lpstr>Karakteristike</vt:lpstr>
      <vt:lpstr>Učenja od insekata</vt:lpstr>
      <vt:lpstr>Učenja od insekata</vt:lpstr>
      <vt:lpstr>Inteligencija roja – kolektivna inteligencija</vt:lpstr>
      <vt:lpstr>Sadržaj</vt:lpstr>
      <vt:lpstr>PSO Particle Swarm Optimization</vt:lpstr>
      <vt:lpstr>PSO Particle Swarm Optimization</vt:lpstr>
      <vt:lpstr>Primene PSO</vt:lpstr>
      <vt:lpstr>PSO algoritam</vt:lpstr>
      <vt:lpstr>PSO algoritam – faza 1 (1D)</vt:lpstr>
      <vt:lpstr>PSO algoritam – faza 1 (nD)</vt:lpstr>
      <vt:lpstr>PSO algoritam</vt:lpstr>
      <vt:lpstr>PSO algoritam</vt:lpstr>
      <vt:lpstr>PSO algoritam</vt:lpstr>
      <vt:lpstr>Pseudo kod evolutivnog algoritma</vt:lpstr>
      <vt:lpstr>PSO algoritam</vt:lpstr>
      <vt:lpstr>Sličnosti EA i PSO algoritam</vt:lpstr>
      <vt:lpstr>Sličnosti EA i PSO algoritam</vt:lpstr>
      <vt:lpstr>EA + PSO algoritam</vt:lpstr>
      <vt:lpstr>Optimizacija primenom  mravljih algoritama</vt:lpstr>
      <vt:lpstr>Mravlji algoritmi – biološka inspiracija</vt:lpstr>
      <vt:lpstr>Mravlji algoritmi – biološka inspiracija</vt:lpstr>
      <vt:lpstr>Mravlji algoritmi – biološka inspiracija</vt:lpstr>
      <vt:lpstr>Mravlji algoritmi – biološka inspiracija</vt:lpstr>
      <vt:lpstr>Mravlji algoritmi – biološka inspiracija</vt:lpstr>
      <vt:lpstr>Mravlji algoritmi – biološka inspiracija</vt:lpstr>
      <vt:lpstr>Mravlji algoritmi – biološka inspiracija</vt:lpstr>
      <vt:lpstr>http://www.youtube.com/watch?v=stO7s6H8HEo</vt:lpstr>
      <vt:lpstr>Generički ACO (Ant Colony Optimization)</vt:lpstr>
      <vt:lpstr>Generički ACO (Ant Colony Optimization)</vt:lpstr>
      <vt:lpstr>Fuzzy komponente u PSO algoritmima</vt:lpstr>
      <vt:lpstr>Fuzzy komponente u ACO algoritmima</vt:lpstr>
      <vt:lpstr>Primene PSO</vt:lpstr>
    </vt:vector>
  </TitlesOfParts>
  <Company>none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Primene različitih vrsta aproksimacija funkcija</dc:title>
  <dc:creator>djordje</dc:creator>
  <cp:lastModifiedBy>djordje</cp:lastModifiedBy>
  <cp:revision>1575</cp:revision>
  <dcterms:created xsi:type="dcterms:W3CDTF">2005-12-27T21:54:02Z</dcterms:created>
  <dcterms:modified xsi:type="dcterms:W3CDTF">2012-12-16T22:21:08Z</dcterms:modified>
</cp:coreProperties>
</file>