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96" r:id="rId2"/>
  </p:sldMasterIdLst>
  <p:notesMasterIdLst>
    <p:notesMasterId r:id="rId66"/>
  </p:notesMasterIdLst>
  <p:sldIdLst>
    <p:sldId id="256" r:id="rId3"/>
    <p:sldId id="594" r:id="rId4"/>
    <p:sldId id="502" r:id="rId5"/>
    <p:sldId id="542" r:id="rId6"/>
    <p:sldId id="595" r:id="rId7"/>
    <p:sldId id="596" r:id="rId8"/>
    <p:sldId id="597" r:id="rId9"/>
    <p:sldId id="599" r:id="rId10"/>
    <p:sldId id="598" r:id="rId11"/>
    <p:sldId id="600" r:id="rId12"/>
    <p:sldId id="602" r:id="rId13"/>
    <p:sldId id="603" r:id="rId14"/>
    <p:sldId id="518" r:id="rId15"/>
    <p:sldId id="544" r:id="rId16"/>
    <p:sldId id="543" r:id="rId17"/>
    <p:sldId id="545" r:id="rId18"/>
    <p:sldId id="546" r:id="rId19"/>
    <p:sldId id="547" r:id="rId20"/>
    <p:sldId id="548" r:id="rId21"/>
    <p:sldId id="549" r:id="rId22"/>
    <p:sldId id="504" r:id="rId23"/>
    <p:sldId id="550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559" r:id="rId33"/>
    <p:sldId id="560" r:id="rId34"/>
    <p:sldId id="563" r:id="rId35"/>
    <p:sldId id="562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572" r:id="rId45"/>
    <p:sldId id="573" r:id="rId46"/>
    <p:sldId id="575" r:id="rId47"/>
    <p:sldId id="574" r:id="rId48"/>
    <p:sldId id="576" r:id="rId49"/>
    <p:sldId id="577" r:id="rId50"/>
    <p:sldId id="578" r:id="rId51"/>
    <p:sldId id="579" r:id="rId52"/>
    <p:sldId id="580" r:id="rId53"/>
    <p:sldId id="582" r:id="rId54"/>
    <p:sldId id="583" r:id="rId55"/>
    <p:sldId id="584" r:id="rId56"/>
    <p:sldId id="587" r:id="rId57"/>
    <p:sldId id="588" r:id="rId58"/>
    <p:sldId id="589" r:id="rId59"/>
    <p:sldId id="585" r:id="rId60"/>
    <p:sldId id="586" r:id="rId61"/>
    <p:sldId id="581" r:id="rId62"/>
    <p:sldId id="591" r:id="rId63"/>
    <p:sldId id="592" r:id="rId64"/>
    <p:sldId id="593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ACF"/>
    <a:srgbClr val="FFFF66"/>
    <a:srgbClr val="A6F8AA"/>
    <a:srgbClr val="008000"/>
    <a:srgbClr val="FAC090"/>
    <a:srgbClr val="C0C0C0"/>
    <a:srgbClr val="FF7F00"/>
    <a:srgbClr val="6699FF"/>
    <a:srgbClr val="998D7D"/>
    <a:srgbClr val="C9921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05" autoAdjust="0"/>
    <p:restoredTop sz="94660"/>
  </p:normalViewPr>
  <p:slideViewPr>
    <p:cSldViewPr>
      <p:cViewPr varScale="1">
        <p:scale>
          <a:sx n="126" d="100"/>
          <a:sy n="126" d="100"/>
        </p:scale>
        <p:origin x="-6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DFF7-4DC1-4D98-B876-3F25E2BE0BA6}" type="datetimeFigureOut">
              <a:rPr lang="en-US" smtClean="0"/>
              <a:pPr/>
              <a:t>2014-11-25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800" dirty="0" err="1" smtClean="0"/>
              <a:t>Grubi</a:t>
            </a:r>
            <a:r>
              <a:rPr lang="en-US" sz="4800" dirty="0" smtClean="0"/>
              <a:t> </a:t>
            </a:r>
            <a:r>
              <a:rPr lang="en-US" sz="4800" dirty="0" err="1" smtClean="0"/>
              <a:t>skupovi</a:t>
            </a:r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2800" dirty="0" smtClean="0"/>
              <a:t>-</a:t>
            </a:r>
            <a:r>
              <a:rPr lang="en-US" sz="2800" dirty="0" smtClean="0"/>
              <a:t>Rough sets</a:t>
            </a:r>
            <a:r>
              <a:rPr lang="sr-Latn-RS" sz="2800" dirty="0" smtClean="0"/>
              <a:t>-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981200"/>
          <a:ext cx="4521200" cy="3981450"/>
        </p:xfrm>
        <a:graphic>
          <a:graphicData uri="http://schemas.openxmlformats.org/drawingml/2006/table">
            <a:tbl>
              <a:tblPr/>
              <a:tblGrid>
                <a:gridCol w="1600200"/>
                <a:gridCol w="1358900"/>
                <a:gridCol w="1562100"/>
              </a:tblGrid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81800" y="3505200"/>
            <a:ext cx="1905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mic Sans MS" pitchFamily="66" charset="0"/>
              </a:rPr>
              <a:t>{ </a:t>
            </a:r>
            <a:r>
              <a:rPr lang="sr-Latn-RS" altLang="zh-TW" dirty="0" smtClean="0">
                <a:latin typeface="Comic Sans MS" pitchFamily="66" charset="0"/>
              </a:rPr>
              <a:t>x1, x3, x9</a:t>
            </a:r>
            <a:r>
              <a:rPr lang="en-US" altLang="zh-TW" dirty="0" smtClean="0">
                <a:latin typeface="Comic Sans MS" pitchFamily="66" charset="0"/>
              </a:rPr>
              <a:t> }</a:t>
            </a:r>
            <a:endParaRPr lang="sr-Latn-RS" altLang="zh-TW" dirty="0" smtClean="0">
              <a:latin typeface="Comic Sans MS" pitchFamily="66" charset="0"/>
            </a:endParaRPr>
          </a:p>
          <a:p>
            <a:endParaRPr lang="sr-Latn-RS" altLang="zh-TW" dirty="0" smtClean="0">
              <a:latin typeface="Comic Sans MS" pitchFamily="66" charset="0"/>
            </a:endParaRPr>
          </a:p>
          <a:p>
            <a:r>
              <a:rPr lang="en-US" altLang="zh-TW" dirty="0" smtClean="0">
                <a:latin typeface="Comic Sans MS" pitchFamily="66" charset="0"/>
              </a:rPr>
              <a:t>{ </a:t>
            </a:r>
            <a:r>
              <a:rPr lang="sr-Latn-RS" altLang="zh-TW" dirty="0" smtClean="0">
                <a:latin typeface="Comic Sans MS" pitchFamily="66" charset="0"/>
              </a:rPr>
              <a:t>x2, x7, x10</a:t>
            </a:r>
            <a:r>
              <a:rPr lang="en-US" altLang="zh-TW" dirty="0" smtClean="0">
                <a:latin typeface="Comic Sans MS" pitchFamily="66" charset="0"/>
              </a:rPr>
              <a:t> }</a:t>
            </a:r>
            <a:endParaRPr lang="sr-Latn-RS" altLang="zh-TW" dirty="0" smtClean="0">
              <a:latin typeface="Comic Sans MS" pitchFamily="66" charset="0"/>
            </a:endParaRPr>
          </a:p>
          <a:p>
            <a:endParaRPr lang="sr-Latn-RS" altLang="zh-TW" dirty="0" smtClean="0">
              <a:latin typeface="Comic Sans MS" pitchFamily="66" charset="0"/>
            </a:endParaRPr>
          </a:p>
          <a:p>
            <a:r>
              <a:rPr lang="en-US" altLang="zh-TW" dirty="0" smtClean="0">
                <a:latin typeface="Comic Sans MS" pitchFamily="66" charset="0"/>
              </a:rPr>
              <a:t>{ </a:t>
            </a:r>
            <a:r>
              <a:rPr lang="sr-Latn-RS" altLang="zh-TW" dirty="0" smtClean="0">
                <a:latin typeface="Comic Sans MS" pitchFamily="66" charset="0"/>
              </a:rPr>
              <a:t>x4</a:t>
            </a:r>
            <a:r>
              <a:rPr lang="en-US" altLang="zh-TW" dirty="0" smtClean="0">
                <a:latin typeface="Comic Sans MS" pitchFamily="66" charset="0"/>
              </a:rPr>
              <a:t> }</a:t>
            </a:r>
            <a:endParaRPr lang="sr-Latn-RS" altLang="zh-TW" dirty="0" smtClean="0">
              <a:latin typeface="Comic Sans MS" pitchFamily="66" charset="0"/>
            </a:endParaRPr>
          </a:p>
          <a:p>
            <a:endParaRPr lang="sr-Latn-RS" altLang="zh-TW" dirty="0" smtClean="0">
              <a:latin typeface="Comic Sans MS" pitchFamily="66" charset="0"/>
            </a:endParaRPr>
          </a:p>
          <a:p>
            <a:r>
              <a:rPr lang="en-US" altLang="zh-TW" dirty="0" smtClean="0">
                <a:latin typeface="Comic Sans MS" pitchFamily="66" charset="0"/>
              </a:rPr>
              <a:t>{ </a:t>
            </a:r>
            <a:r>
              <a:rPr lang="sr-Latn-RS" altLang="zh-TW" dirty="0" smtClean="0">
                <a:latin typeface="Comic Sans MS" pitchFamily="66" charset="0"/>
              </a:rPr>
              <a:t>x5, x6, x8</a:t>
            </a:r>
            <a:r>
              <a:rPr lang="en-US" altLang="zh-TW" dirty="0" smtClean="0">
                <a:latin typeface="Comic Sans MS" pitchFamily="66" charset="0"/>
              </a:rPr>
              <a:t> }</a:t>
            </a:r>
            <a:endParaRPr lang="en-US" altLang="zh-TW" dirty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19050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altLang="zh-TW" dirty="0" smtClean="0">
                <a:latin typeface="Comic Sans MS" pitchFamily="66" charset="0"/>
              </a:rPr>
              <a:t>Šta ako nas nteresuju samo </a:t>
            </a:r>
          </a:p>
          <a:p>
            <a:endParaRPr lang="sr-Latn-RS" altLang="zh-TW" dirty="0" smtClean="0">
              <a:latin typeface="Comic Sans MS" pitchFamily="66" charset="0"/>
            </a:endParaRPr>
          </a:p>
          <a:p>
            <a:r>
              <a:rPr lang="sr-Latn-RS" altLang="zh-TW" dirty="0" smtClean="0">
                <a:latin typeface="Comic Sans MS" pitchFamily="66" charset="0"/>
              </a:rPr>
              <a:t>        B</a:t>
            </a:r>
            <a:r>
              <a:rPr lang="en-US" altLang="zh-TW" dirty="0" smtClean="0">
                <a:latin typeface="Comic Sans MS" pitchFamily="66" charset="0"/>
              </a:rPr>
              <a:t> = {</a:t>
            </a:r>
            <a:r>
              <a:rPr lang="sr-Latn-RS" altLang="zh-TW" dirty="0" smtClean="0">
                <a:latin typeface="Comic Sans MS" pitchFamily="66" charset="0"/>
              </a:rPr>
              <a:t> a1</a:t>
            </a:r>
            <a:r>
              <a:rPr lang="en-US" altLang="zh-TW" dirty="0" smtClean="0">
                <a:latin typeface="Comic Sans MS" pitchFamily="66" charset="0"/>
              </a:rPr>
              <a:t>,</a:t>
            </a:r>
            <a:r>
              <a:rPr lang="sr-Latn-RS" altLang="zh-TW" dirty="0" smtClean="0">
                <a:latin typeface="Comic Sans MS" pitchFamily="66" charset="0"/>
              </a:rPr>
              <a:t> a2</a:t>
            </a:r>
            <a:r>
              <a:rPr lang="en-US" altLang="zh-TW" dirty="0" smtClean="0">
                <a:latin typeface="Comic Sans MS" pitchFamily="66" charset="0"/>
              </a:rPr>
              <a:t> }</a:t>
            </a:r>
            <a:endParaRPr lang="en-US" altLang="zh-TW" dirty="0"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53000" y="2590800"/>
            <a:ext cx="17526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3000" y="3200400"/>
            <a:ext cx="1676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53000" y="38100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78942" y="2650928"/>
            <a:ext cx="2286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9800" y="3383658"/>
            <a:ext cx="2286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09800" y="5562600"/>
            <a:ext cx="2286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Elementarni skupovi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0" y="4038600"/>
          <a:ext cx="6096000" cy="2395308"/>
        </p:xfrm>
        <a:graphic>
          <a:graphicData uri="http://schemas.openxmlformats.org/drawingml/2006/table">
            <a:tbl>
              <a:tblPr/>
              <a:tblGrid>
                <a:gridCol w="1596044"/>
                <a:gridCol w="1355370"/>
                <a:gridCol w="1558043"/>
                <a:gridCol w="1586543"/>
              </a:tblGrid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a3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x3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x9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ADD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ADD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ADDE1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x2, x7, x10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x5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x8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1" y="1905001"/>
          <a:ext cx="2743199" cy="2057396"/>
        </p:xfrm>
        <a:graphic>
          <a:graphicData uri="http://schemas.openxmlformats.org/drawingml/2006/table">
            <a:tbl>
              <a:tblPr/>
              <a:tblGrid>
                <a:gridCol w="326531"/>
                <a:gridCol w="727892"/>
                <a:gridCol w="836735"/>
                <a:gridCol w="852041"/>
              </a:tblGrid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a3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419600" y="27432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mic Sans MS" pitchFamily="66" charset="0"/>
              </a:rPr>
              <a:t>X = { </a:t>
            </a:r>
            <a:r>
              <a:rPr lang="sr-Latn-RS" altLang="zh-TW" dirty="0" smtClean="0">
                <a:latin typeface="Comic Sans MS" pitchFamily="66" charset="0"/>
              </a:rPr>
              <a:t>x1, x3, x4, x5, x9</a:t>
            </a:r>
            <a:r>
              <a:rPr lang="en-US" altLang="zh-TW" dirty="0" smtClean="0">
                <a:latin typeface="Comic Sans MS" pitchFamily="66" charset="0"/>
              </a:rPr>
              <a:t> }</a:t>
            </a:r>
            <a:endParaRPr lang="en-US" altLang="zh-TW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20574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mic Sans MS" pitchFamily="66" charset="0"/>
              </a:rPr>
              <a:t>B = { a</a:t>
            </a:r>
            <a:r>
              <a:rPr lang="sr-Latn-RS" altLang="zh-TW" dirty="0" smtClean="0">
                <a:latin typeface="Comic Sans MS" pitchFamily="66" charset="0"/>
              </a:rPr>
              <a:t>1, </a:t>
            </a:r>
            <a:r>
              <a:rPr lang="en-US" altLang="zh-TW" dirty="0" smtClean="0">
                <a:latin typeface="Comic Sans MS" pitchFamily="66" charset="0"/>
              </a:rPr>
              <a:t>a2</a:t>
            </a:r>
            <a:r>
              <a:rPr lang="sr-Latn-RS" altLang="zh-TW" dirty="0" smtClean="0">
                <a:latin typeface="Comic Sans MS" pitchFamily="66" charset="0"/>
              </a:rPr>
              <a:t>, </a:t>
            </a:r>
            <a:r>
              <a:rPr lang="en-US" altLang="zh-TW" dirty="0" smtClean="0">
                <a:latin typeface="Comic Sans MS" pitchFamily="66" charset="0"/>
              </a:rPr>
              <a:t>a3 }</a:t>
            </a:r>
            <a:endParaRPr lang="en-US" altLang="zh-TW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Elementarni skupovi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0" y="4038600"/>
          <a:ext cx="6096000" cy="2395308"/>
        </p:xfrm>
        <a:graphic>
          <a:graphicData uri="http://schemas.openxmlformats.org/drawingml/2006/table">
            <a:tbl>
              <a:tblPr/>
              <a:tblGrid>
                <a:gridCol w="1596044"/>
                <a:gridCol w="1355370"/>
                <a:gridCol w="1558043"/>
                <a:gridCol w="1586543"/>
              </a:tblGrid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a3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x3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x9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ADD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ADD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ADDE1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x2, x7, x10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x5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x8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19400" y="33528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mic Sans MS" pitchFamily="66" charset="0"/>
              </a:rPr>
              <a:t>X = { </a:t>
            </a:r>
            <a:r>
              <a:rPr lang="sr-Latn-RS" altLang="zh-TW" dirty="0" smtClean="0">
                <a:latin typeface="Comic Sans MS" pitchFamily="66" charset="0"/>
              </a:rPr>
              <a:t>x1, x3, x4, x5, x9</a:t>
            </a:r>
            <a:r>
              <a:rPr lang="en-US" altLang="zh-TW" dirty="0" smtClean="0">
                <a:latin typeface="Comic Sans MS" pitchFamily="66" charset="0"/>
              </a:rPr>
              <a:t> }</a:t>
            </a:r>
            <a:endParaRPr lang="en-US" altLang="zh-TW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0" y="1676400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mic Sans MS" pitchFamily="66" charset="0"/>
              </a:rPr>
              <a:t>B = { a</a:t>
            </a:r>
            <a:r>
              <a:rPr lang="sr-Latn-RS" altLang="zh-TW" dirty="0" smtClean="0">
                <a:latin typeface="Comic Sans MS" pitchFamily="66" charset="0"/>
              </a:rPr>
              <a:t>1, </a:t>
            </a:r>
            <a:r>
              <a:rPr lang="en-US" altLang="zh-TW" dirty="0" smtClean="0">
                <a:latin typeface="Comic Sans MS" pitchFamily="66" charset="0"/>
              </a:rPr>
              <a:t>a2</a:t>
            </a:r>
            <a:r>
              <a:rPr lang="sr-Latn-RS" altLang="zh-TW" dirty="0" smtClean="0">
                <a:latin typeface="Comic Sans MS" pitchFamily="66" charset="0"/>
              </a:rPr>
              <a:t>, </a:t>
            </a:r>
            <a:r>
              <a:rPr lang="en-US" altLang="zh-TW" dirty="0" smtClean="0">
                <a:latin typeface="Comic Sans MS" pitchFamily="66" charset="0"/>
              </a:rPr>
              <a:t>a3 }</a:t>
            </a:r>
            <a:endParaRPr lang="en-US" altLang="zh-TW" dirty="0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905000"/>
            <a:ext cx="266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Donja</a:t>
            </a:r>
            <a:r>
              <a:rPr lang="en-US" altLang="zh-TW" dirty="0" smtClean="0">
                <a:latin typeface="Comic Sans MS" pitchFamily="66" charset="0"/>
              </a:rPr>
              <a:t> R </a:t>
            </a:r>
            <a:r>
              <a:rPr lang="en-US" altLang="zh-TW" dirty="0" err="1" smtClean="0">
                <a:latin typeface="Comic Sans MS" pitchFamily="66" charset="0"/>
              </a:rPr>
              <a:t>aproksimacija</a:t>
            </a:r>
            <a:endParaRPr lang="en-US" altLang="zh-TW" dirty="0" smtClean="0">
              <a:latin typeface="Comic Sans MS" pitchFamily="66" charset="0"/>
            </a:endParaRPr>
          </a:p>
          <a:p>
            <a:r>
              <a:rPr lang="en-US" altLang="zh-TW" dirty="0" err="1" smtClean="0">
                <a:latin typeface="Comic Sans MS" pitchFamily="66" charset="0"/>
              </a:rPr>
              <a:t>Gornja</a:t>
            </a:r>
            <a:r>
              <a:rPr lang="en-US" altLang="zh-TW" dirty="0" smtClean="0">
                <a:latin typeface="Comic Sans MS" pitchFamily="66" charset="0"/>
              </a:rPr>
              <a:t> R </a:t>
            </a:r>
            <a:r>
              <a:rPr lang="en-US" altLang="zh-TW" dirty="0" err="1" smtClean="0">
                <a:latin typeface="Comic Sans MS" pitchFamily="66" charset="0"/>
              </a:rPr>
              <a:t>aproksimacija</a:t>
            </a:r>
            <a:endParaRPr lang="en-US" altLang="zh-TW" dirty="0" smtClean="0">
              <a:latin typeface="Comic Sans MS" pitchFamily="66" charset="0"/>
            </a:endParaRPr>
          </a:p>
          <a:p>
            <a:r>
              <a:rPr lang="en-US" altLang="zh-TW" dirty="0" smtClean="0">
                <a:latin typeface="Comic Sans MS" pitchFamily="66" charset="0"/>
              </a:rPr>
              <a:t>Rub R </a:t>
            </a:r>
            <a:r>
              <a:rPr lang="en-US" altLang="zh-TW" dirty="0" err="1" smtClean="0">
                <a:latin typeface="Comic Sans MS" pitchFamily="66" charset="0"/>
              </a:rPr>
              <a:t>aproksimacije</a:t>
            </a:r>
            <a:endParaRPr lang="en-US" altLang="zh-TW" dirty="0" smtClean="0">
              <a:latin typeface="Comic Sans MS" pitchFamily="66" charset="0"/>
            </a:endParaRPr>
          </a:p>
          <a:p>
            <a:endParaRPr lang="en-US" altLang="zh-TW" dirty="0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19050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mic Sans MS" pitchFamily="66" charset="0"/>
              </a:rPr>
              <a:t>DR = { </a:t>
            </a:r>
            <a:r>
              <a:rPr lang="sr-Latn-RS" altLang="zh-TW" dirty="0" smtClean="0">
                <a:latin typeface="Comic Sans MS" pitchFamily="66" charset="0"/>
              </a:rPr>
              <a:t>x1, x3, x4,</a:t>
            </a:r>
            <a:r>
              <a:rPr lang="en-US" altLang="zh-TW" dirty="0" smtClean="0">
                <a:latin typeface="Comic Sans MS" pitchFamily="66" charset="0"/>
              </a:rPr>
              <a:t>             </a:t>
            </a:r>
            <a:r>
              <a:rPr lang="sr-Latn-RS" altLang="zh-TW" dirty="0" smtClean="0">
                <a:latin typeface="Comic Sans MS" pitchFamily="66" charset="0"/>
              </a:rPr>
              <a:t>x9</a:t>
            </a:r>
            <a:r>
              <a:rPr lang="en-US" altLang="zh-TW" dirty="0" smtClean="0">
                <a:latin typeface="Comic Sans MS" pitchFamily="66" charset="0"/>
              </a:rPr>
              <a:t> }</a:t>
            </a:r>
            <a:endParaRPr lang="en-US" altLang="zh-TW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22098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mic Sans MS" pitchFamily="66" charset="0"/>
              </a:rPr>
              <a:t>GR = { </a:t>
            </a:r>
            <a:r>
              <a:rPr lang="sr-Latn-RS" altLang="zh-TW" dirty="0" smtClean="0">
                <a:latin typeface="Comic Sans MS" pitchFamily="66" charset="0"/>
              </a:rPr>
              <a:t>x1, x3, x4,</a:t>
            </a:r>
            <a:r>
              <a:rPr lang="en-US" altLang="zh-TW" dirty="0" smtClean="0">
                <a:latin typeface="Comic Sans MS" pitchFamily="66" charset="0"/>
              </a:rPr>
              <a:t> x5, x8, </a:t>
            </a:r>
            <a:r>
              <a:rPr lang="sr-Latn-RS" altLang="zh-TW" dirty="0" smtClean="0">
                <a:latin typeface="Comic Sans MS" pitchFamily="66" charset="0"/>
              </a:rPr>
              <a:t>x9</a:t>
            </a:r>
            <a:r>
              <a:rPr lang="en-US" altLang="zh-TW" dirty="0" smtClean="0">
                <a:latin typeface="Comic Sans MS" pitchFamily="66" charset="0"/>
              </a:rPr>
              <a:t> }</a:t>
            </a:r>
            <a:endParaRPr lang="en-US" altLang="zh-TW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25146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mic Sans MS" pitchFamily="66" charset="0"/>
              </a:rPr>
              <a:t>RR = {                  x5, x8 }</a:t>
            </a:r>
            <a:endParaRPr lang="en-US" altLang="zh-TW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Relacija ekvivalencije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sr-Latn-RS" altLang="zh-TW" sz="2400" dirty="0" smtClean="0"/>
              <a:t>RST</a:t>
            </a:r>
          </a:p>
          <a:p>
            <a:endParaRPr lang="sr-Latn-RS" altLang="zh-TW" sz="2400" dirty="0" smtClean="0"/>
          </a:p>
          <a:p>
            <a:r>
              <a:rPr lang="sr-Latn-RS" altLang="zh-TW" sz="2400" dirty="0" smtClean="0">
                <a:solidFill>
                  <a:srgbClr val="0070C0"/>
                </a:solidFill>
              </a:rPr>
              <a:t>Refleksivnost</a:t>
            </a:r>
          </a:p>
          <a:p>
            <a:pPr lvl="1"/>
            <a:r>
              <a:rPr lang="sr-Latn-RS" altLang="zh-TW" sz="2000" dirty="0" smtClean="0"/>
              <a:t> </a:t>
            </a:r>
            <a:r>
              <a:rPr lang="sr-Latn-RS" altLang="zh-TW" sz="2000" dirty="0" smtClean="0">
                <a:solidFill>
                  <a:srgbClr val="FF7F00"/>
                </a:solidFill>
              </a:rPr>
              <a:t>x R x</a:t>
            </a:r>
            <a:r>
              <a:rPr lang="sr-Latn-RS" altLang="zh-TW" sz="2000" dirty="0" smtClean="0"/>
              <a:t>   za svako x iz U</a:t>
            </a:r>
          </a:p>
          <a:p>
            <a:pPr lvl="1"/>
            <a:r>
              <a:rPr lang="sr-Latn-RS" altLang="zh-TW" sz="2000" dirty="0" smtClean="0"/>
              <a:t>x je u relaciji sa x</a:t>
            </a:r>
            <a:endParaRPr lang="sr-Latn-RS" altLang="zh-TW" sz="2400" dirty="0" smtClean="0"/>
          </a:p>
          <a:p>
            <a:r>
              <a:rPr lang="sr-Latn-RS" altLang="zh-TW" sz="2400" dirty="0" smtClean="0">
                <a:solidFill>
                  <a:srgbClr val="C00000"/>
                </a:solidFill>
              </a:rPr>
              <a:t>Simetričnost</a:t>
            </a:r>
          </a:p>
          <a:p>
            <a:pPr lvl="1"/>
            <a:r>
              <a:rPr lang="sr-Latn-RS" altLang="zh-TW" sz="2000" dirty="0" smtClean="0"/>
              <a:t>ako je </a:t>
            </a:r>
            <a:r>
              <a:rPr lang="sr-Latn-RS" altLang="zh-TW" sz="2000" dirty="0" smtClean="0">
                <a:solidFill>
                  <a:srgbClr val="FF7F00"/>
                </a:solidFill>
              </a:rPr>
              <a:t>x R y</a:t>
            </a:r>
            <a:r>
              <a:rPr lang="sr-Latn-RS" altLang="zh-TW" sz="2000" dirty="0" smtClean="0"/>
              <a:t> tada je i </a:t>
            </a:r>
            <a:r>
              <a:rPr lang="sr-Latn-RS" altLang="zh-TW" sz="2000" dirty="0" smtClean="0">
                <a:solidFill>
                  <a:srgbClr val="FF7F00"/>
                </a:solidFill>
              </a:rPr>
              <a:t>y R x</a:t>
            </a:r>
          </a:p>
          <a:p>
            <a:endParaRPr lang="sr-Latn-RS" altLang="zh-TW" sz="2400" dirty="0" smtClean="0"/>
          </a:p>
          <a:p>
            <a:r>
              <a:rPr lang="sr-Latn-RS" altLang="zh-TW" sz="2400" dirty="0" smtClean="0">
                <a:solidFill>
                  <a:srgbClr val="008000"/>
                </a:solidFill>
              </a:rPr>
              <a:t>Tranzitivnost</a:t>
            </a:r>
          </a:p>
          <a:p>
            <a:pPr lvl="1"/>
            <a:r>
              <a:rPr lang="sr-Latn-RS" altLang="zh-TW" sz="2000" dirty="0" smtClean="0"/>
              <a:t>ako je </a:t>
            </a:r>
            <a:r>
              <a:rPr lang="sr-Latn-RS" altLang="zh-TW" sz="2000" dirty="0" smtClean="0">
                <a:solidFill>
                  <a:srgbClr val="FF7F00"/>
                </a:solidFill>
              </a:rPr>
              <a:t>x R y</a:t>
            </a:r>
            <a:r>
              <a:rPr lang="sr-Latn-RS" altLang="zh-TW" sz="2000" dirty="0" smtClean="0"/>
              <a:t> i </a:t>
            </a:r>
            <a:r>
              <a:rPr lang="sr-Latn-RS" altLang="zh-TW" sz="2000" dirty="0" smtClean="0">
                <a:solidFill>
                  <a:srgbClr val="FF7F00"/>
                </a:solidFill>
              </a:rPr>
              <a:t>y R</a:t>
            </a:r>
            <a:r>
              <a:rPr lang="sr-Latn-RS" altLang="zh-TW" sz="2000" dirty="0" smtClean="0"/>
              <a:t> z tada je i </a:t>
            </a:r>
            <a:r>
              <a:rPr lang="sr-Latn-RS" altLang="zh-TW" sz="2000" dirty="0" smtClean="0">
                <a:solidFill>
                  <a:srgbClr val="FF7F00"/>
                </a:solidFill>
              </a:rPr>
              <a:t>x R z</a:t>
            </a:r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4400" y="1828800"/>
            <a:ext cx="78486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Particija skupa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42535" y="1828800"/>
            <a:ext cx="4093699" cy="2426677"/>
          </a:xfrm>
          <a:custGeom>
            <a:avLst/>
            <a:gdLst>
              <a:gd name="connsiteX0" fmla="*/ 0 w 4093699"/>
              <a:gd name="connsiteY0" fmla="*/ 2250831 h 2426677"/>
              <a:gd name="connsiteX1" fmla="*/ 2489982 w 4093699"/>
              <a:gd name="connsiteY1" fmla="*/ 2293034 h 2426677"/>
              <a:gd name="connsiteX2" fmla="*/ 2672862 w 4093699"/>
              <a:gd name="connsiteY2" fmla="*/ 1448972 h 2426677"/>
              <a:gd name="connsiteX3" fmla="*/ 3235570 w 4093699"/>
              <a:gd name="connsiteY3" fmla="*/ 590843 h 2426677"/>
              <a:gd name="connsiteX4" fmla="*/ 4093699 w 4093699"/>
              <a:gd name="connsiteY4" fmla="*/ 0 h 242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3699" h="2426677">
                <a:moveTo>
                  <a:pt x="0" y="2250831"/>
                </a:moveTo>
                <a:cubicBezTo>
                  <a:pt x="1022252" y="2338754"/>
                  <a:pt x="2044505" y="2426677"/>
                  <a:pt x="2489982" y="2293034"/>
                </a:cubicBezTo>
                <a:cubicBezTo>
                  <a:pt x="2935459" y="2159391"/>
                  <a:pt x="2548597" y="1732671"/>
                  <a:pt x="2672862" y="1448972"/>
                </a:cubicBezTo>
                <a:cubicBezTo>
                  <a:pt x="2797127" y="1165274"/>
                  <a:pt x="2998764" y="832338"/>
                  <a:pt x="3235570" y="590843"/>
                </a:cubicBezTo>
                <a:cubicBezTo>
                  <a:pt x="3472376" y="349348"/>
                  <a:pt x="3783037" y="174674"/>
                  <a:pt x="4093699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474720" y="4135902"/>
            <a:ext cx="1012874" cy="2250830"/>
          </a:xfrm>
          <a:custGeom>
            <a:avLst/>
            <a:gdLst>
              <a:gd name="connsiteX0" fmla="*/ 0 w 1012874"/>
              <a:gd name="connsiteY0" fmla="*/ 0 h 2250830"/>
              <a:gd name="connsiteX1" fmla="*/ 520505 w 1012874"/>
              <a:gd name="connsiteY1" fmla="*/ 661181 h 2250830"/>
              <a:gd name="connsiteX2" fmla="*/ 829994 w 1012874"/>
              <a:gd name="connsiteY2" fmla="*/ 956603 h 2250830"/>
              <a:gd name="connsiteX3" fmla="*/ 914400 w 1012874"/>
              <a:gd name="connsiteY3" fmla="*/ 1491175 h 2250830"/>
              <a:gd name="connsiteX4" fmla="*/ 239151 w 1012874"/>
              <a:gd name="connsiteY4" fmla="*/ 2250830 h 225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874" h="2250830">
                <a:moveTo>
                  <a:pt x="0" y="0"/>
                </a:moveTo>
                <a:cubicBezTo>
                  <a:pt x="191086" y="250873"/>
                  <a:pt x="382173" y="501747"/>
                  <a:pt x="520505" y="661181"/>
                </a:cubicBezTo>
                <a:cubicBezTo>
                  <a:pt x="658837" y="820615"/>
                  <a:pt x="764345" y="818271"/>
                  <a:pt x="829994" y="956603"/>
                </a:cubicBezTo>
                <a:cubicBezTo>
                  <a:pt x="895643" y="1094935"/>
                  <a:pt x="1012874" y="1275471"/>
                  <a:pt x="914400" y="1491175"/>
                </a:cubicBezTo>
                <a:cubicBezTo>
                  <a:pt x="815926" y="1706880"/>
                  <a:pt x="527538" y="1978855"/>
                  <a:pt x="239151" y="2250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4714" y="1828800"/>
            <a:ext cx="2349304" cy="3221502"/>
          </a:xfrm>
          <a:custGeom>
            <a:avLst/>
            <a:gdLst>
              <a:gd name="connsiteX0" fmla="*/ 0 w 2349304"/>
              <a:gd name="connsiteY0" fmla="*/ 3221502 h 3221502"/>
              <a:gd name="connsiteX1" fmla="*/ 618978 w 2349304"/>
              <a:gd name="connsiteY1" fmla="*/ 2644726 h 3221502"/>
              <a:gd name="connsiteX2" fmla="*/ 1561514 w 2349304"/>
              <a:gd name="connsiteY2" fmla="*/ 1983545 h 3221502"/>
              <a:gd name="connsiteX3" fmla="*/ 1420837 w 2349304"/>
              <a:gd name="connsiteY3" fmla="*/ 1406769 h 3221502"/>
              <a:gd name="connsiteX4" fmla="*/ 1463040 w 2349304"/>
              <a:gd name="connsiteY4" fmla="*/ 801858 h 3221502"/>
              <a:gd name="connsiteX5" fmla="*/ 2349304 w 2349304"/>
              <a:gd name="connsiteY5" fmla="*/ 0 h 322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304" h="3221502">
                <a:moveTo>
                  <a:pt x="0" y="3221502"/>
                </a:moveTo>
                <a:cubicBezTo>
                  <a:pt x="179363" y="3036277"/>
                  <a:pt x="358726" y="2851052"/>
                  <a:pt x="618978" y="2644726"/>
                </a:cubicBezTo>
                <a:cubicBezTo>
                  <a:pt x="879230" y="2438400"/>
                  <a:pt x="1427871" y="2189871"/>
                  <a:pt x="1561514" y="1983545"/>
                </a:cubicBezTo>
                <a:cubicBezTo>
                  <a:pt x="1695157" y="1777219"/>
                  <a:pt x="1437249" y="1603717"/>
                  <a:pt x="1420837" y="1406769"/>
                </a:cubicBezTo>
                <a:cubicBezTo>
                  <a:pt x="1404425" y="1209821"/>
                  <a:pt x="1308296" y="1036319"/>
                  <a:pt x="1463040" y="801858"/>
                </a:cubicBezTo>
                <a:cubicBezTo>
                  <a:pt x="1617784" y="567397"/>
                  <a:pt x="1983544" y="283698"/>
                  <a:pt x="2349304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433625" y="3057379"/>
            <a:ext cx="1772529" cy="1650608"/>
          </a:xfrm>
          <a:custGeom>
            <a:avLst/>
            <a:gdLst>
              <a:gd name="connsiteX0" fmla="*/ 1402080 w 1772529"/>
              <a:gd name="connsiteY0" fmla="*/ 375138 h 1650608"/>
              <a:gd name="connsiteX1" fmla="*/ 1753772 w 1772529"/>
              <a:gd name="connsiteY1" fmla="*/ 937846 h 1650608"/>
              <a:gd name="connsiteX2" fmla="*/ 1514621 w 1772529"/>
              <a:gd name="connsiteY2" fmla="*/ 1373944 h 1650608"/>
              <a:gd name="connsiteX3" fmla="*/ 726830 w 1772529"/>
              <a:gd name="connsiteY3" fmla="*/ 1641230 h 1650608"/>
              <a:gd name="connsiteX4" fmla="*/ 487680 w 1772529"/>
              <a:gd name="connsiteY4" fmla="*/ 1430215 h 1650608"/>
              <a:gd name="connsiteX5" fmla="*/ 192258 w 1772529"/>
              <a:gd name="connsiteY5" fmla="*/ 909710 h 1650608"/>
              <a:gd name="connsiteX6" fmla="*/ 9378 w 1772529"/>
              <a:gd name="connsiteY6" fmla="*/ 529883 h 1650608"/>
              <a:gd name="connsiteX7" fmla="*/ 135987 w 1772529"/>
              <a:gd name="connsiteY7" fmla="*/ 65649 h 1650608"/>
              <a:gd name="connsiteX8" fmla="*/ 769033 w 1772529"/>
              <a:gd name="connsiteY8" fmla="*/ 135987 h 1650608"/>
              <a:gd name="connsiteX9" fmla="*/ 1402080 w 1772529"/>
              <a:gd name="connsiteY9" fmla="*/ 375138 h 16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529" h="1650608">
                <a:moveTo>
                  <a:pt x="1402080" y="375138"/>
                </a:moveTo>
                <a:cubicBezTo>
                  <a:pt x="1566203" y="508781"/>
                  <a:pt x="1735015" y="771378"/>
                  <a:pt x="1753772" y="937846"/>
                </a:cubicBezTo>
                <a:cubicBezTo>
                  <a:pt x="1772529" y="1104314"/>
                  <a:pt x="1685778" y="1256713"/>
                  <a:pt x="1514621" y="1373944"/>
                </a:cubicBezTo>
                <a:cubicBezTo>
                  <a:pt x="1343464" y="1491175"/>
                  <a:pt x="897987" y="1631852"/>
                  <a:pt x="726830" y="1641230"/>
                </a:cubicBezTo>
                <a:cubicBezTo>
                  <a:pt x="555673" y="1650608"/>
                  <a:pt x="576775" y="1552135"/>
                  <a:pt x="487680" y="1430215"/>
                </a:cubicBezTo>
                <a:cubicBezTo>
                  <a:pt x="398585" y="1308295"/>
                  <a:pt x="271975" y="1059765"/>
                  <a:pt x="192258" y="909710"/>
                </a:cubicBezTo>
                <a:cubicBezTo>
                  <a:pt x="112541" y="759655"/>
                  <a:pt x="18756" y="670560"/>
                  <a:pt x="9378" y="529883"/>
                </a:cubicBezTo>
                <a:cubicBezTo>
                  <a:pt x="0" y="389206"/>
                  <a:pt x="9378" y="131298"/>
                  <a:pt x="135987" y="65649"/>
                </a:cubicBezTo>
                <a:cubicBezTo>
                  <a:pt x="262596" y="0"/>
                  <a:pt x="558018" y="86750"/>
                  <a:pt x="769033" y="135987"/>
                </a:cubicBezTo>
                <a:cubicBezTo>
                  <a:pt x="980048" y="185224"/>
                  <a:pt x="1237957" y="241495"/>
                  <a:pt x="1402080" y="37513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092505" y="4346917"/>
            <a:ext cx="1828800" cy="841717"/>
          </a:xfrm>
          <a:custGeom>
            <a:avLst/>
            <a:gdLst>
              <a:gd name="connsiteX0" fmla="*/ 0 w 1828800"/>
              <a:gd name="connsiteY0" fmla="*/ 0 h 841717"/>
              <a:gd name="connsiteX1" fmla="*/ 211015 w 1828800"/>
              <a:gd name="connsiteY1" fmla="*/ 309489 h 841717"/>
              <a:gd name="connsiteX2" fmla="*/ 1153550 w 1828800"/>
              <a:gd name="connsiteY2" fmla="*/ 815926 h 841717"/>
              <a:gd name="connsiteX3" fmla="*/ 1828800 w 1828800"/>
              <a:gd name="connsiteY3" fmla="*/ 154745 h 84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841717">
                <a:moveTo>
                  <a:pt x="0" y="0"/>
                </a:moveTo>
                <a:cubicBezTo>
                  <a:pt x="9378" y="86750"/>
                  <a:pt x="18757" y="173501"/>
                  <a:pt x="211015" y="309489"/>
                </a:cubicBezTo>
                <a:cubicBezTo>
                  <a:pt x="403273" y="445477"/>
                  <a:pt x="883919" y="841717"/>
                  <a:pt x="1153550" y="815926"/>
                </a:cubicBezTo>
                <a:cubicBezTo>
                  <a:pt x="1423181" y="790135"/>
                  <a:pt x="1625990" y="472440"/>
                  <a:pt x="1828800" y="15474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414868" y="2025748"/>
            <a:ext cx="1291883" cy="1237957"/>
          </a:xfrm>
          <a:custGeom>
            <a:avLst/>
            <a:gdLst>
              <a:gd name="connsiteX0" fmla="*/ 0 w 1291883"/>
              <a:gd name="connsiteY0" fmla="*/ 0 h 1237957"/>
              <a:gd name="connsiteX1" fmla="*/ 703384 w 1291883"/>
              <a:gd name="connsiteY1" fmla="*/ 225083 h 1237957"/>
              <a:gd name="connsiteX2" fmla="*/ 1209821 w 1291883"/>
              <a:gd name="connsiteY2" fmla="*/ 703384 h 1237957"/>
              <a:gd name="connsiteX3" fmla="*/ 1195754 w 1291883"/>
              <a:gd name="connsiteY3" fmla="*/ 1111347 h 1237957"/>
              <a:gd name="connsiteX4" fmla="*/ 1083212 w 1291883"/>
              <a:gd name="connsiteY4" fmla="*/ 1237957 h 123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883" h="1237957">
                <a:moveTo>
                  <a:pt x="0" y="0"/>
                </a:moveTo>
                <a:cubicBezTo>
                  <a:pt x="250873" y="53926"/>
                  <a:pt x="501747" y="107852"/>
                  <a:pt x="703384" y="225083"/>
                </a:cubicBezTo>
                <a:cubicBezTo>
                  <a:pt x="905021" y="342314"/>
                  <a:pt x="1127759" y="555673"/>
                  <a:pt x="1209821" y="703384"/>
                </a:cubicBezTo>
                <a:cubicBezTo>
                  <a:pt x="1291883" y="851095"/>
                  <a:pt x="1216855" y="1022252"/>
                  <a:pt x="1195754" y="1111347"/>
                </a:cubicBezTo>
                <a:cubicBezTo>
                  <a:pt x="1174653" y="1200442"/>
                  <a:pt x="1128932" y="1219199"/>
                  <a:pt x="1083212" y="1237957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386732" y="5134708"/>
            <a:ext cx="1336431" cy="1252024"/>
          </a:xfrm>
          <a:custGeom>
            <a:avLst/>
            <a:gdLst>
              <a:gd name="connsiteX0" fmla="*/ 0 w 1336431"/>
              <a:gd name="connsiteY0" fmla="*/ 0 h 1252024"/>
              <a:gd name="connsiteX1" fmla="*/ 196948 w 1336431"/>
              <a:gd name="connsiteY1" fmla="*/ 253218 h 1252024"/>
              <a:gd name="connsiteX2" fmla="*/ 773723 w 1336431"/>
              <a:gd name="connsiteY2" fmla="*/ 745587 h 1252024"/>
              <a:gd name="connsiteX3" fmla="*/ 1336431 w 1336431"/>
              <a:gd name="connsiteY3" fmla="*/ 1252024 h 125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6431" h="1252024">
                <a:moveTo>
                  <a:pt x="0" y="0"/>
                </a:moveTo>
                <a:cubicBezTo>
                  <a:pt x="33997" y="64477"/>
                  <a:pt x="67994" y="128954"/>
                  <a:pt x="196948" y="253218"/>
                </a:cubicBezTo>
                <a:cubicBezTo>
                  <a:pt x="325902" y="377482"/>
                  <a:pt x="583809" y="579119"/>
                  <a:pt x="773723" y="745587"/>
                </a:cubicBezTo>
                <a:cubicBezTo>
                  <a:pt x="963637" y="912055"/>
                  <a:pt x="1150034" y="1082039"/>
                  <a:pt x="1336431" y="1252024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173329" y="4070253"/>
            <a:ext cx="590843" cy="867507"/>
          </a:xfrm>
          <a:custGeom>
            <a:avLst/>
            <a:gdLst>
              <a:gd name="connsiteX0" fmla="*/ 0 w 590843"/>
              <a:gd name="connsiteY0" fmla="*/ 51581 h 867507"/>
              <a:gd name="connsiteX1" fmla="*/ 112542 w 590843"/>
              <a:gd name="connsiteY1" fmla="*/ 51581 h 867507"/>
              <a:gd name="connsiteX2" fmla="*/ 295422 w 590843"/>
              <a:gd name="connsiteY2" fmla="*/ 361070 h 867507"/>
              <a:gd name="connsiteX3" fmla="*/ 590843 w 590843"/>
              <a:gd name="connsiteY3" fmla="*/ 867507 h 86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843" h="867507">
                <a:moveTo>
                  <a:pt x="0" y="51581"/>
                </a:moveTo>
                <a:cubicBezTo>
                  <a:pt x="31652" y="25790"/>
                  <a:pt x="63305" y="0"/>
                  <a:pt x="112542" y="51581"/>
                </a:cubicBezTo>
                <a:cubicBezTo>
                  <a:pt x="161779" y="103162"/>
                  <a:pt x="295422" y="361070"/>
                  <a:pt x="295422" y="361070"/>
                </a:cubicBezTo>
                <a:lnTo>
                  <a:pt x="590843" y="867507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430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954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812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62200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432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812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24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47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1336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194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34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816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196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06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6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62600" y="5181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43600" y="579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388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9436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858000" y="259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781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866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38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200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53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486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305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772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152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0866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772400" y="5181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305800" y="5181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7724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Teorija grubih skupova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sr-Latn-RS" altLang="zh-TW" sz="2400" dirty="0" smtClean="0"/>
              <a:t>Sistem podataka za od</a:t>
            </a:r>
            <a:r>
              <a:rPr lang="en-US" altLang="zh-TW" sz="2400" smtClean="0"/>
              <a:t>l</a:t>
            </a:r>
            <a:r>
              <a:rPr lang="sr-Latn-RS" altLang="zh-TW" sz="2400" smtClean="0"/>
              <a:t>učivanje</a:t>
            </a:r>
            <a:endParaRPr lang="sr-Latn-RS" altLang="zh-TW" sz="2400" dirty="0" smtClean="0"/>
          </a:p>
          <a:p>
            <a:pPr lvl="1"/>
            <a:r>
              <a:rPr lang="sr-Latn-RS" altLang="zh-TW" sz="2000" dirty="0" smtClean="0"/>
              <a:t>U  </a:t>
            </a:r>
            <a:r>
              <a:rPr lang="sr-Latn-RS" altLang="zh-TW" sz="2000" dirty="0" smtClean="0">
                <a:solidFill>
                  <a:srgbClr val="C00000"/>
                </a:solidFill>
              </a:rPr>
              <a:t>univerzalni skup</a:t>
            </a:r>
            <a:r>
              <a:rPr lang="sr-Latn-RS" altLang="zh-TW" sz="2000" dirty="0" smtClean="0"/>
              <a:t>, neprazan i konačan skup objekata</a:t>
            </a:r>
          </a:p>
          <a:p>
            <a:pPr lvl="1"/>
            <a:r>
              <a:rPr lang="sr-Latn-RS" altLang="zh-TW" sz="2000" dirty="0" smtClean="0"/>
              <a:t>A neprazan konačan </a:t>
            </a:r>
            <a:r>
              <a:rPr lang="sr-Latn-RS" altLang="zh-TW" sz="2000" dirty="0" smtClean="0">
                <a:solidFill>
                  <a:srgbClr val="C00000"/>
                </a:solidFill>
              </a:rPr>
              <a:t>skup osobina </a:t>
            </a:r>
            <a:r>
              <a:rPr lang="sr-Latn-RS" altLang="zh-TW" sz="2000" dirty="0" smtClean="0"/>
              <a:t>(atributa)</a:t>
            </a:r>
          </a:p>
          <a:p>
            <a:pPr lvl="1"/>
            <a:r>
              <a:rPr lang="sr-Latn-RS" altLang="zh-TW" sz="2000" dirty="0" smtClean="0"/>
              <a:t>C podskup od A: </a:t>
            </a:r>
            <a:r>
              <a:rPr lang="sr-Latn-RS" altLang="zh-TW" sz="2000" dirty="0" smtClean="0">
                <a:solidFill>
                  <a:srgbClr val="C00000"/>
                </a:solidFill>
              </a:rPr>
              <a:t>skup uslovnih</a:t>
            </a:r>
            <a:r>
              <a:rPr lang="sr-Latn-RS" altLang="zh-TW" sz="2000" dirty="0" smtClean="0"/>
              <a:t> atributa</a:t>
            </a:r>
          </a:p>
          <a:p>
            <a:pPr lvl="1"/>
            <a:r>
              <a:rPr lang="sr-Latn-RS" altLang="zh-TW" sz="2000" dirty="0" smtClean="0"/>
              <a:t>D podskup od A: </a:t>
            </a:r>
            <a:r>
              <a:rPr lang="sr-Latn-RS" altLang="zh-TW" sz="2000" dirty="0" smtClean="0">
                <a:solidFill>
                  <a:srgbClr val="C00000"/>
                </a:solidFill>
              </a:rPr>
              <a:t>skup odlučujućih</a:t>
            </a:r>
            <a:r>
              <a:rPr lang="sr-Latn-RS" altLang="zh-TW" sz="2000" dirty="0" smtClean="0"/>
              <a:t> osobina  </a:t>
            </a:r>
          </a:p>
          <a:p>
            <a:endParaRPr lang="sr-Latn-RS" altLang="zh-TW" sz="2400" dirty="0" smtClean="0"/>
          </a:p>
          <a:p>
            <a:r>
              <a:rPr lang="sr-Latn-RS" altLang="zh-TW" sz="2400" dirty="0" smtClean="0">
                <a:solidFill>
                  <a:srgbClr val="0070C0"/>
                </a:solidFill>
              </a:rPr>
              <a:t>Elementi skupa A su:</a:t>
            </a:r>
          </a:p>
          <a:p>
            <a:pPr lvl="1"/>
            <a:r>
              <a:rPr lang="sr-Latn-RS" altLang="zh-TW" sz="2000" dirty="0" smtClean="0"/>
              <a:t>objekti</a:t>
            </a:r>
          </a:p>
          <a:p>
            <a:pPr lvl="1"/>
            <a:r>
              <a:rPr lang="sr-Latn-RS" altLang="zh-TW" sz="2000" dirty="0" smtClean="0"/>
              <a:t>slučajevi</a:t>
            </a:r>
          </a:p>
          <a:p>
            <a:pPr lvl="1"/>
            <a:r>
              <a:rPr lang="sr-Latn-RS" altLang="zh-TW" sz="2000" dirty="0" smtClean="0"/>
              <a:t>stanja</a:t>
            </a:r>
          </a:p>
          <a:p>
            <a:r>
              <a:rPr lang="sr-Latn-RS" altLang="zh-TW" dirty="0" smtClean="0">
                <a:solidFill>
                  <a:srgbClr val="0070C0"/>
                </a:solidFill>
              </a:rPr>
              <a:t>Atributi su: </a:t>
            </a:r>
            <a:r>
              <a:rPr lang="sr-Latn-RS" altLang="zh-TW" sz="2000" dirty="0" smtClean="0"/>
              <a:t>osobine varijable, karakteristični uslovi</a:t>
            </a:r>
            <a:endParaRPr lang="sr-Latn-R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IND relacija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sr-Latn-RS" altLang="zh-TW" sz="2400" dirty="0" smtClean="0"/>
              <a:t>IND(P) </a:t>
            </a:r>
            <a:r>
              <a:rPr lang="en-US" altLang="zh-TW" sz="2400" dirty="0" err="1" smtClean="0"/>
              <a:t>relacija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defini</a:t>
            </a:r>
            <a:r>
              <a:rPr lang="sr-Latn-RS" altLang="zh-TW" sz="2400" dirty="0" smtClean="0"/>
              <a:t>še particiju skupa U</a:t>
            </a:r>
          </a:p>
          <a:p>
            <a:endParaRPr lang="sr-Latn-RS" altLang="zh-TW" sz="2400" dirty="0" smtClean="0"/>
          </a:p>
          <a:p>
            <a:r>
              <a:rPr lang="sr-Latn-RS" altLang="zh-TW" sz="2400" dirty="0" smtClean="0"/>
              <a:t>U/IND(P) familija svih ekvivalentnih klasa u odnosu na relaciju IND(P), </a:t>
            </a:r>
            <a:r>
              <a:rPr lang="sr-Latn-RS" altLang="zh-TW" sz="2400" dirty="0" smtClean="0">
                <a:solidFill>
                  <a:srgbClr val="FF7F00"/>
                </a:solidFill>
              </a:rPr>
              <a:t>elementarni skupovi</a:t>
            </a:r>
          </a:p>
          <a:p>
            <a:endParaRPr lang="sr-Latn-RS" altLang="zh-TW" sz="2400" dirty="0" smtClean="0">
              <a:solidFill>
                <a:srgbClr val="FF7F00"/>
              </a:solidFill>
            </a:endParaRPr>
          </a:p>
          <a:p>
            <a:r>
              <a:rPr lang="sr-Latn-RS" altLang="zh-TW" dirty="0" smtClean="0"/>
              <a:t>U/IND(C), uslovne klase ekvivalencije</a:t>
            </a:r>
          </a:p>
          <a:p>
            <a:endParaRPr lang="sr-Latn-RS" altLang="zh-TW" dirty="0" smtClean="0"/>
          </a:p>
          <a:p>
            <a:r>
              <a:rPr lang="sr-Latn-RS" altLang="zh-TW" dirty="0" smtClean="0"/>
              <a:t>U/IND(D), klase ekvivalencije odluke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Donja R aproksimacija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sr-Latn-RS" altLang="zh-TW" sz="2400" dirty="0" smtClean="0"/>
              <a:t>Neka je X podskup od U i R podskup uslovnih atributa. </a:t>
            </a:r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1828800" y="3429000"/>
          <a:ext cx="4648200" cy="590550"/>
        </p:xfrm>
        <a:graphic>
          <a:graphicData uri="http://schemas.openxmlformats.org/presentationml/2006/ole">
            <p:oleObj spid="_x0000_s110594" name="Equation" r:id="rId3" imgW="1726451" imgH="215806" progId="Equation.3">
              <p:embed/>
            </p:oleObj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7693025" cy="685800"/>
          </a:xfrm>
        </p:spPr>
        <p:txBody>
          <a:bodyPr/>
          <a:lstStyle/>
          <a:p>
            <a:r>
              <a:rPr lang="sr-Latn-RS" altLang="zh-TW" sz="2400" dirty="0" smtClean="0"/>
              <a:t>Donja R aproksimacije je podskup skupa X. </a:t>
            </a:r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Gornja R aproksimacija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1"/>
            <a:ext cx="7693025" cy="1143000"/>
          </a:xfrm>
        </p:spPr>
        <p:txBody>
          <a:bodyPr/>
          <a:lstStyle/>
          <a:p>
            <a:r>
              <a:rPr lang="sr-Latn-RS" altLang="zh-TW" sz="2400" dirty="0" smtClean="0"/>
              <a:t>Neka je X podskup od U i R podskup uslovnih atributa. </a:t>
            </a:r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447800" y="2971800"/>
          <a:ext cx="4800600" cy="604838"/>
        </p:xfrm>
        <a:graphic>
          <a:graphicData uri="http://schemas.openxmlformats.org/presentationml/2006/ole">
            <p:oleObj spid="_x0000_s111619" name="Equation" r:id="rId3" imgW="1917360" imgH="241200" progId="Equation.3">
              <p:embed/>
            </p:oleObj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657600"/>
            <a:ext cx="7693025" cy="685800"/>
          </a:xfrm>
        </p:spPr>
        <p:txBody>
          <a:bodyPr/>
          <a:lstStyle/>
          <a:p>
            <a:r>
              <a:rPr lang="sr-Latn-RS" altLang="zh-TW" sz="2400" dirty="0" smtClean="0"/>
              <a:t>X je podskup skupa Gornje R aproksimacije. </a:t>
            </a:r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800600"/>
            <a:ext cx="7693025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Gornja R aproksimacija sadrži sve mogu biti klasifikovane kao element iz skupa X </a:t>
            </a:r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R granica skupa X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914400" y="3352800"/>
          <a:ext cx="2743200" cy="517525"/>
        </p:xfrm>
        <a:graphic>
          <a:graphicData uri="http://schemas.openxmlformats.org/presentationml/2006/ole">
            <p:oleObj spid="_x0000_s112643" name="Equation" r:id="rId3" imgW="1257300" imgH="241300" progId="Equation.3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693025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R granica skupa X definiše se kao razilka </a:t>
            </a:r>
            <a:r>
              <a:rPr lang="sr-Latn-RS" altLang="zh-TW" sz="2400" i="1" dirty="0" smtClean="0"/>
              <a:t>gornje </a:t>
            </a:r>
            <a:r>
              <a:rPr lang="sr-Latn-RS" altLang="zh-TW" sz="2400" dirty="0" smtClean="0"/>
              <a:t>i </a:t>
            </a:r>
            <a:r>
              <a:rPr lang="sr-Latn-RS" altLang="zh-TW" sz="2400" i="1" dirty="0" smtClean="0"/>
              <a:t>donje  </a:t>
            </a:r>
            <a:r>
              <a:rPr lang="sr-Latn-RS" altLang="zh-TW" sz="2400" dirty="0" smtClean="0"/>
              <a:t>granice.</a:t>
            </a:r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000" dirty="0" smtClean="0"/>
              <a:t>Reprezentacije znanja u uslovima neodređenosti</a:t>
            </a:r>
            <a:endParaRPr lang="en-US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1828800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  <a:latin typeface="Comic Sans MS" pitchFamily="66" charset="0"/>
              </a:rPr>
              <a:t>Modeli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omic Sans MS" pitchFamily="66" charset="0"/>
              </a:rPr>
              <a:t>za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omic Sans MS" pitchFamily="66" charset="0"/>
              </a:rPr>
              <a:t>opisivanje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omic Sans MS" pitchFamily="66" charset="0"/>
              </a:rPr>
              <a:t>nepreciznosti</a:t>
            </a:r>
            <a:endParaRPr lang="sr-Latn-RS" sz="2800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  <a:latin typeface="Comic Sans MS" pitchFamily="66" charset="0"/>
              </a:rPr>
              <a:t>Aproksimacija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sr-Latn-RS" sz="2400" b="1" dirty="0" smtClean="0">
                <a:solidFill>
                  <a:srgbClr val="FF0000"/>
                </a:solidFill>
                <a:latin typeface="Comic Sans MS" pitchFamily="66" charset="0"/>
              </a:rPr>
              <a:t>preciznim modelima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solidFill>
                  <a:srgbClr val="FF0000"/>
                </a:solidFill>
                <a:latin typeface="Comic Sans MS" pitchFamily="66" charset="0"/>
              </a:rPr>
              <a:t>Probabilistički modeli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solidFill>
                  <a:srgbClr val="FF0000"/>
                </a:solidFill>
                <a:latin typeface="Comic Sans MS" pitchFamily="66" charset="0"/>
              </a:rPr>
              <a:t>Fazi modeli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828800"/>
            <a:ext cx="78486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2035810" y="2622550"/>
            <a:ext cx="4380230" cy="3182620"/>
          </a:xfrm>
          <a:custGeom>
            <a:avLst/>
            <a:gdLst>
              <a:gd name="connsiteX0" fmla="*/ 2071370 w 4380230"/>
              <a:gd name="connsiteY0" fmla="*/ 21590 h 3182620"/>
              <a:gd name="connsiteX1" fmla="*/ 1728470 w 4380230"/>
              <a:gd name="connsiteY1" fmla="*/ 166370 h 3182620"/>
              <a:gd name="connsiteX2" fmla="*/ 1499870 w 4380230"/>
              <a:gd name="connsiteY2" fmla="*/ 219710 h 3182620"/>
              <a:gd name="connsiteX3" fmla="*/ 1248410 w 4380230"/>
              <a:gd name="connsiteY3" fmla="*/ 204470 h 3182620"/>
              <a:gd name="connsiteX4" fmla="*/ 1042670 w 4380230"/>
              <a:gd name="connsiteY4" fmla="*/ 181610 h 3182620"/>
              <a:gd name="connsiteX5" fmla="*/ 951230 w 4380230"/>
              <a:gd name="connsiteY5" fmla="*/ 265430 h 3182620"/>
              <a:gd name="connsiteX6" fmla="*/ 920750 w 4380230"/>
              <a:gd name="connsiteY6" fmla="*/ 570230 h 3182620"/>
              <a:gd name="connsiteX7" fmla="*/ 1080770 w 4380230"/>
              <a:gd name="connsiteY7" fmla="*/ 699770 h 3182620"/>
              <a:gd name="connsiteX8" fmla="*/ 1187450 w 4380230"/>
              <a:gd name="connsiteY8" fmla="*/ 859790 h 3182620"/>
              <a:gd name="connsiteX9" fmla="*/ 1164590 w 4380230"/>
              <a:gd name="connsiteY9" fmla="*/ 989330 h 3182620"/>
              <a:gd name="connsiteX10" fmla="*/ 996950 w 4380230"/>
              <a:gd name="connsiteY10" fmla="*/ 1202690 h 3182620"/>
              <a:gd name="connsiteX11" fmla="*/ 867410 w 4380230"/>
              <a:gd name="connsiteY11" fmla="*/ 1256030 h 3182620"/>
              <a:gd name="connsiteX12" fmla="*/ 509270 w 4380230"/>
              <a:gd name="connsiteY12" fmla="*/ 1316990 h 3182620"/>
              <a:gd name="connsiteX13" fmla="*/ 113030 w 4380230"/>
              <a:gd name="connsiteY13" fmla="*/ 1537970 h 3182620"/>
              <a:gd name="connsiteX14" fmla="*/ 6350 w 4380230"/>
              <a:gd name="connsiteY14" fmla="*/ 2048510 h 3182620"/>
              <a:gd name="connsiteX15" fmla="*/ 74930 w 4380230"/>
              <a:gd name="connsiteY15" fmla="*/ 2330450 h 3182620"/>
              <a:gd name="connsiteX16" fmla="*/ 189230 w 4380230"/>
              <a:gd name="connsiteY16" fmla="*/ 2581910 h 3182620"/>
              <a:gd name="connsiteX17" fmla="*/ 448310 w 4380230"/>
              <a:gd name="connsiteY17" fmla="*/ 2734310 h 3182620"/>
              <a:gd name="connsiteX18" fmla="*/ 661670 w 4380230"/>
              <a:gd name="connsiteY18" fmla="*/ 2764790 h 3182620"/>
              <a:gd name="connsiteX19" fmla="*/ 867410 w 4380230"/>
              <a:gd name="connsiteY19" fmla="*/ 2734310 h 3182620"/>
              <a:gd name="connsiteX20" fmla="*/ 1126490 w 4380230"/>
              <a:gd name="connsiteY20" fmla="*/ 2673350 h 3182620"/>
              <a:gd name="connsiteX21" fmla="*/ 1339850 w 4380230"/>
              <a:gd name="connsiteY21" fmla="*/ 2665730 h 3182620"/>
              <a:gd name="connsiteX22" fmla="*/ 1461770 w 4380230"/>
              <a:gd name="connsiteY22" fmla="*/ 2650490 h 3182620"/>
              <a:gd name="connsiteX23" fmla="*/ 1553210 w 4380230"/>
              <a:gd name="connsiteY23" fmla="*/ 2749550 h 3182620"/>
              <a:gd name="connsiteX24" fmla="*/ 1598930 w 4380230"/>
              <a:gd name="connsiteY24" fmla="*/ 2901950 h 3182620"/>
              <a:gd name="connsiteX25" fmla="*/ 1736090 w 4380230"/>
              <a:gd name="connsiteY25" fmla="*/ 3092450 h 3182620"/>
              <a:gd name="connsiteX26" fmla="*/ 1911350 w 4380230"/>
              <a:gd name="connsiteY26" fmla="*/ 3176270 h 3182620"/>
              <a:gd name="connsiteX27" fmla="*/ 2033270 w 4380230"/>
              <a:gd name="connsiteY27" fmla="*/ 3130550 h 3182620"/>
              <a:gd name="connsiteX28" fmla="*/ 2155190 w 4380230"/>
              <a:gd name="connsiteY28" fmla="*/ 3077210 h 3182620"/>
              <a:gd name="connsiteX29" fmla="*/ 2376170 w 4380230"/>
              <a:gd name="connsiteY29" fmla="*/ 2993390 h 3182620"/>
              <a:gd name="connsiteX30" fmla="*/ 2635250 w 4380230"/>
              <a:gd name="connsiteY30" fmla="*/ 2932430 h 3182620"/>
              <a:gd name="connsiteX31" fmla="*/ 2764790 w 4380230"/>
              <a:gd name="connsiteY31" fmla="*/ 2978150 h 3182620"/>
              <a:gd name="connsiteX32" fmla="*/ 2985770 w 4380230"/>
              <a:gd name="connsiteY32" fmla="*/ 3001010 h 3182620"/>
              <a:gd name="connsiteX33" fmla="*/ 3176270 w 4380230"/>
              <a:gd name="connsiteY33" fmla="*/ 2863850 h 3182620"/>
              <a:gd name="connsiteX34" fmla="*/ 3267710 w 4380230"/>
              <a:gd name="connsiteY34" fmla="*/ 2726690 h 3182620"/>
              <a:gd name="connsiteX35" fmla="*/ 3412490 w 4380230"/>
              <a:gd name="connsiteY35" fmla="*/ 2604770 h 3182620"/>
              <a:gd name="connsiteX36" fmla="*/ 3694430 w 4380230"/>
              <a:gd name="connsiteY36" fmla="*/ 2551430 h 3182620"/>
              <a:gd name="connsiteX37" fmla="*/ 3930650 w 4380230"/>
              <a:gd name="connsiteY37" fmla="*/ 2429510 h 3182620"/>
              <a:gd name="connsiteX38" fmla="*/ 4136390 w 4380230"/>
              <a:gd name="connsiteY38" fmla="*/ 2299970 h 3182620"/>
              <a:gd name="connsiteX39" fmla="*/ 4319270 w 4380230"/>
              <a:gd name="connsiteY39" fmla="*/ 2018030 h 3182620"/>
              <a:gd name="connsiteX40" fmla="*/ 4372610 w 4380230"/>
              <a:gd name="connsiteY40" fmla="*/ 1865630 h 3182620"/>
              <a:gd name="connsiteX41" fmla="*/ 4273550 w 4380230"/>
              <a:gd name="connsiteY41" fmla="*/ 1842770 h 3182620"/>
              <a:gd name="connsiteX42" fmla="*/ 3991610 w 4380230"/>
              <a:gd name="connsiteY42" fmla="*/ 1827530 h 3182620"/>
              <a:gd name="connsiteX43" fmla="*/ 3938270 w 4380230"/>
              <a:gd name="connsiteY43" fmla="*/ 1766570 h 3182620"/>
              <a:gd name="connsiteX44" fmla="*/ 3930650 w 4380230"/>
              <a:gd name="connsiteY44" fmla="*/ 1560830 h 3182620"/>
              <a:gd name="connsiteX45" fmla="*/ 3968750 w 4380230"/>
              <a:gd name="connsiteY45" fmla="*/ 1187450 h 3182620"/>
              <a:gd name="connsiteX46" fmla="*/ 3976370 w 4380230"/>
              <a:gd name="connsiteY46" fmla="*/ 996950 h 3182620"/>
              <a:gd name="connsiteX47" fmla="*/ 3778250 w 4380230"/>
              <a:gd name="connsiteY47" fmla="*/ 775970 h 3182620"/>
              <a:gd name="connsiteX48" fmla="*/ 3648710 w 4380230"/>
              <a:gd name="connsiteY48" fmla="*/ 699770 h 3182620"/>
              <a:gd name="connsiteX49" fmla="*/ 3526790 w 4380230"/>
              <a:gd name="connsiteY49" fmla="*/ 593090 h 3182620"/>
              <a:gd name="connsiteX50" fmla="*/ 3351530 w 4380230"/>
              <a:gd name="connsiteY50" fmla="*/ 516890 h 3182620"/>
              <a:gd name="connsiteX51" fmla="*/ 3267710 w 4380230"/>
              <a:gd name="connsiteY51" fmla="*/ 440690 h 3182620"/>
              <a:gd name="connsiteX52" fmla="*/ 3183890 w 4380230"/>
              <a:gd name="connsiteY52" fmla="*/ 318770 h 3182620"/>
              <a:gd name="connsiteX53" fmla="*/ 3183890 w 4380230"/>
              <a:gd name="connsiteY53" fmla="*/ 158750 h 3182620"/>
              <a:gd name="connsiteX54" fmla="*/ 3168650 w 4380230"/>
              <a:gd name="connsiteY54" fmla="*/ 67310 h 3182620"/>
              <a:gd name="connsiteX55" fmla="*/ 3039110 w 4380230"/>
              <a:gd name="connsiteY55" fmla="*/ 143510 h 3182620"/>
              <a:gd name="connsiteX56" fmla="*/ 2863850 w 4380230"/>
              <a:gd name="connsiteY56" fmla="*/ 273050 h 3182620"/>
              <a:gd name="connsiteX57" fmla="*/ 2658110 w 4380230"/>
              <a:gd name="connsiteY57" fmla="*/ 364490 h 3182620"/>
              <a:gd name="connsiteX58" fmla="*/ 2505710 w 4380230"/>
              <a:gd name="connsiteY58" fmla="*/ 280670 h 3182620"/>
              <a:gd name="connsiteX59" fmla="*/ 2429510 w 4380230"/>
              <a:gd name="connsiteY59" fmla="*/ 158750 h 3182620"/>
              <a:gd name="connsiteX60" fmla="*/ 2330450 w 4380230"/>
              <a:gd name="connsiteY60" fmla="*/ 74930 h 3182620"/>
              <a:gd name="connsiteX61" fmla="*/ 2132330 w 4380230"/>
              <a:gd name="connsiteY61" fmla="*/ 36830 h 3182620"/>
              <a:gd name="connsiteX62" fmla="*/ 2071370 w 4380230"/>
              <a:gd name="connsiteY62" fmla="*/ 21590 h 318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380230" h="3182620">
                <a:moveTo>
                  <a:pt x="2071370" y="21590"/>
                </a:moveTo>
                <a:cubicBezTo>
                  <a:pt x="2004060" y="43180"/>
                  <a:pt x="1823720" y="133350"/>
                  <a:pt x="1728470" y="166370"/>
                </a:cubicBezTo>
                <a:cubicBezTo>
                  <a:pt x="1633220" y="199390"/>
                  <a:pt x="1579880" y="213360"/>
                  <a:pt x="1499870" y="219710"/>
                </a:cubicBezTo>
                <a:cubicBezTo>
                  <a:pt x="1419860" y="226060"/>
                  <a:pt x="1324610" y="210820"/>
                  <a:pt x="1248410" y="204470"/>
                </a:cubicBezTo>
                <a:cubicBezTo>
                  <a:pt x="1172210" y="198120"/>
                  <a:pt x="1092200" y="171450"/>
                  <a:pt x="1042670" y="181610"/>
                </a:cubicBezTo>
                <a:cubicBezTo>
                  <a:pt x="993140" y="191770"/>
                  <a:pt x="971550" y="200660"/>
                  <a:pt x="951230" y="265430"/>
                </a:cubicBezTo>
                <a:cubicBezTo>
                  <a:pt x="930910" y="330200"/>
                  <a:pt x="899160" y="497840"/>
                  <a:pt x="920750" y="570230"/>
                </a:cubicBezTo>
                <a:cubicBezTo>
                  <a:pt x="942340" y="642620"/>
                  <a:pt x="1036320" y="651510"/>
                  <a:pt x="1080770" y="699770"/>
                </a:cubicBezTo>
                <a:cubicBezTo>
                  <a:pt x="1125220" y="748030"/>
                  <a:pt x="1173480" y="811530"/>
                  <a:pt x="1187450" y="859790"/>
                </a:cubicBezTo>
                <a:cubicBezTo>
                  <a:pt x="1201420" y="908050"/>
                  <a:pt x="1196340" y="932180"/>
                  <a:pt x="1164590" y="989330"/>
                </a:cubicBezTo>
                <a:cubicBezTo>
                  <a:pt x="1132840" y="1046480"/>
                  <a:pt x="1046480" y="1158240"/>
                  <a:pt x="996950" y="1202690"/>
                </a:cubicBezTo>
                <a:cubicBezTo>
                  <a:pt x="947420" y="1247140"/>
                  <a:pt x="948690" y="1236980"/>
                  <a:pt x="867410" y="1256030"/>
                </a:cubicBezTo>
                <a:cubicBezTo>
                  <a:pt x="786130" y="1275080"/>
                  <a:pt x="635000" y="1270000"/>
                  <a:pt x="509270" y="1316990"/>
                </a:cubicBezTo>
                <a:cubicBezTo>
                  <a:pt x="383540" y="1363980"/>
                  <a:pt x="196850" y="1416050"/>
                  <a:pt x="113030" y="1537970"/>
                </a:cubicBezTo>
                <a:cubicBezTo>
                  <a:pt x="29210" y="1659890"/>
                  <a:pt x="12700" y="1916430"/>
                  <a:pt x="6350" y="2048510"/>
                </a:cubicBezTo>
                <a:cubicBezTo>
                  <a:pt x="0" y="2180590"/>
                  <a:pt x="44450" y="2241550"/>
                  <a:pt x="74930" y="2330450"/>
                </a:cubicBezTo>
                <a:cubicBezTo>
                  <a:pt x="105410" y="2419350"/>
                  <a:pt x="127000" y="2514600"/>
                  <a:pt x="189230" y="2581910"/>
                </a:cubicBezTo>
                <a:cubicBezTo>
                  <a:pt x="251460" y="2649220"/>
                  <a:pt x="369570" y="2703830"/>
                  <a:pt x="448310" y="2734310"/>
                </a:cubicBezTo>
                <a:cubicBezTo>
                  <a:pt x="527050" y="2764790"/>
                  <a:pt x="591820" y="2764790"/>
                  <a:pt x="661670" y="2764790"/>
                </a:cubicBezTo>
                <a:cubicBezTo>
                  <a:pt x="731520" y="2764790"/>
                  <a:pt x="789940" y="2749550"/>
                  <a:pt x="867410" y="2734310"/>
                </a:cubicBezTo>
                <a:cubicBezTo>
                  <a:pt x="944880" y="2719070"/>
                  <a:pt x="1047750" y="2684780"/>
                  <a:pt x="1126490" y="2673350"/>
                </a:cubicBezTo>
                <a:cubicBezTo>
                  <a:pt x="1205230" y="2661920"/>
                  <a:pt x="1283970" y="2669540"/>
                  <a:pt x="1339850" y="2665730"/>
                </a:cubicBezTo>
                <a:cubicBezTo>
                  <a:pt x="1395730" y="2661920"/>
                  <a:pt x="1426210" y="2636520"/>
                  <a:pt x="1461770" y="2650490"/>
                </a:cubicBezTo>
                <a:cubicBezTo>
                  <a:pt x="1497330" y="2664460"/>
                  <a:pt x="1530350" y="2707640"/>
                  <a:pt x="1553210" y="2749550"/>
                </a:cubicBezTo>
                <a:cubicBezTo>
                  <a:pt x="1576070" y="2791460"/>
                  <a:pt x="1568450" y="2844800"/>
                  <a:pt x="1598930" y="2901950"/>
                </a:cubicBezTo>
                <a:cubicBezTo>
                  <a:pt x="1629410" y="2959100"/>
                  <a:pt x="1684020" y="3046730"/>
                  <a:pt x="1736090" y="3092450"/>
                </a:cubicBezTo>
                <a:cubicBezTo>
                  <a:pt x="1788160" y="3138170"/>
                  <a:pt x="1861820" y="3169920"/>
                  <a:pt x="1911350" y="3176270"/>
                </a:cubicBezTo>
                <a:cubicBezTo>
                  <a:pt x="1960880" y="3182620"/>
                  <a:pt x="1992630" y="3147060"/>
                  <a:pt x="2033270" y="3130550"/>
                </a:cubicBezTo>
                <a:cubicBezTo>
                  <a:pt x="2073910" y="3114040"/>
                  <a:pt x="2098040" y="3100070"/>
                  <a:pt x="2155190" y="3077210"/>
                </a:cubicBezTo>
                <a:cubicBezTo>
                  <a:pt x="2212340" y="3054350"/>
                  <a:pt x="2296160" y="3017520"/>
                  <a:pt x="2376170" y="2993390"/>
                </a:cubicBezTo>
                <a:cubicBezTo>
                  <a:pt x="2456180" y="2969260"/>
                  <a:pt x="2570480" y="2934970"/>
                  <a:pt x="2635250" y="2932430"/>
                </a:cubicBezTo>
                <a:cubicBezTo>
                  <a:pt x="2700020" y="2929890"/>
                  <a:pt x="2706370" y="2966720"/>
                  <a:pt x="2764790" y="2978150"/>
                </a:cubicBezTo>
                <a:cubicBezTo>
                  <a:pt x="2823210" y="2989580"/>
                  <a:pt x="2917190" y="3020060"/>
                  <a:pt x="2985770" y="3001010"/>
                </a:cubicBezTo>
                <a:cubicBezTo>
                  <a:pt x="3054350" y="2981960"/>
                  <a:pt x="3129280" y="2909570"/>
                  <a:pt x="3176270" y="2863850"/>
                </a:cubicBezTo>
                <a:cubicBezTo>
                  <a:pt x="3223260" y="2818130"/>
                  <a:pt x="3228340" y="2769870"/>
                  <a:pt x="3267710" y="2726690"/>
                </a:cubicBezTo>
                <a:cubicBezTo>
                  <a:pt x="3307080" y="2683510"/>
                  <a:pt x="3341370" y="2633980"/>
                  <a:pt x="3412490" y="2604770"/>
                </a:cubicBezTo>
                <a:cubicBezTo>
                  <a:pt x="3483610" y="2575560"/>
                  <a:pt x="3608070" y="2580640"/>
                  <a:pt x="3694430" y="2551430"/>
                </a:cubicBezTo>
                <a:cubicBezTo>
                  <a:pt x="3780790" y="2522220"/>
                  <a:pt x="3856990" y="2471420"/>
                  <a:pt x="3930650" y="2429510"/>
                </a:cubicBezTo>
                <a:cubicBezTo>
                  <a:pt x="4004310" y="2387600"/>
                  <a:pt x="4071620" y="2368550"/>
                  <a:pt x="4136390" y="2299970"/>
                </a:cubicBezTo>
                <a:cubicBezTo>
                  <a:pt x="4201160" y="2231390"/>
                  <a:pt x="4279900" y="2090420"/>
                  <a:pt x="4319270" y="2018030"/>
                </a:cubicBezTo>
                <a:cubicBezTo>
                  <a:pt x="4358640" y="1945640"/>
                  <a:pt x="4380230" y="1894840"/>
                  <a:pt x="4372610" y="1865630"/>
                </a:cubicBezTo>
                <a:cubicBezTo>
                  <a:pt x="4364990" y="1836420"/>
                  <a:pt x="4337050" y="1849120"/>
                  <a:pt x="4273550" y="1842770"/>
                </a:cubicBezTo>
                <a:cubicBezTo>
                  <a:pt x="4210050" y="1836420"/>
                  <a:pt x="4047490" y="1840230"/>
                  <a:pt x="3991610" y="1827530"/>
                </a:cubicBezTo>
                <a:cubicBezTo>
                  <a:pt x="3935730" y="1814830"/>
                  <a:pt x="3948430" y="1811020"/>
                  <a:pt x="3938270" y="1766570"/>
                </a:cubicBezTo>
                <a:cubicBezTo>
                  <a:pt x="3928110" y="1722120"/>
                  <a:pt x="3925570" y="1657350"/>
                  <a:pt x="3930650" y="1560830"/>
                </a:cubicBezTo>
                <a:cubicBezTo>
                  <a:pt x="3935730" y="1464310"/>
                  <a:pt x="3961130" y="1281430"/>
                  <a:pt x="3968750" y="1187450"/>
                </a:cubicBezTo>
                <a:cubicBezTo>
                  <a:pt x="3976370" y="1093470"/>
                  <a:pt x="4008120" y="1065530"/>
                  <a:pt x="3976370" y="996950"/>
                </a:cubicBezTo>
                <a:cubicBezTo>
                  <a:pt x="3944620" y="928370"/>
                  <a:pt x="3832860" y="825500"/>
                  <a:pt x="3778250" y="775970"/>
                </a:cubicBezTo>
                <a:cubicBezTo>
                  <a:pt x="3723640" y="726440"/>
                  <a:pt x="3690620" y="730250"/>
                  <a:pt x="3648710" y="699770"/>
                </a:cubicBezTo>
                <a:cubicBezTo>
                  <a:pt x="3606800" y="669290"/>
                  <a:pt x="3576320" y="623570"/>
                  <a:pt x="3526790" y="593090"/>
                </a:cubicBezTo>
                <a:cubicBezTo>
                  <a:pt x="3477260" y="562610"/>
                  <a:pt x="3394710" y="542290"/>
                  <a:pt x="3351530" y="516890"/>
                </a:cubicBezTo>
                <a:cubicBezTo>
                  <a:pt x="3308350" y="491490"/>
                  <a:pt x="3295650" y="473710"/>
                  <a:pt x="3267710" y="440690"/>
                </a:cubicBezTo>
                <a:cubicBezTo>
                  <a:pt x="3239770" y="407670"/>
                  <a:pt x="3197860" y="365760"/>
                  <a:pt x="3183890" y="318770"/>
                </a:cubicBezTo>
                <a:cubicBezTo>
                  <a:pt x="3169920" y="271780"/>
                  <a:pt x="3186430" y="200660"/>
                  <a:pt x="3183890" y="158750"/>
                </a:cubicBezTo>
                <a:cubicBezTo>
                  <a:pt x="3181350" y="116840"/>
                  <a:pt x="3192780" y="69850"/>
                  <a:pt x="3168650" y="67310"/>
                </a:cubicBezTo>
                <a:cubicBezTo>
                  <a:pt x="3144520" y="64770"/>
                  <a:pt x="3089910" y="109220"/>
                  <a:pt x="3039110" y="143510"/>
                </a:cubicBezTo>
                <a:cubicBezTo>
                  <a:pt x="2988310" y="177800"/>
                  <a:pt x="2927350" y="236220"/>
                  <a:pt x="2863850" y="273050"/>
                </a:cubicBezTo>
                <a:cubicBezTo>
                  <a:pt x="2800350" y="309880"/>
                  <a:pt x="2717800" y="363220"/>
                  <a:pt x="2658110" y="364490"/>
                </a:cubicBezTo>
                <a:cubicBezTo>
                  <a:pt x="2598420" y="365760"/>
                  <a:pt x="2543810" y="314960"/>
                  <a:pt x="2505710" y="280670"/>
                </a:cubicBezTo>
                <a:cubicBezTo>
                  <a:pt x="2467610" y="246380"/>
                  <a:pt x="2458720" y="193040"/>
                  <a:pt x="2429510" y="158750"/>
                </a:cubicBezTo>
                <a:cubicBezTo>
                  <a:pt x="2400300" y="124460"/>
                  <a:pt x="2379980" y="95250"/>
                  <a:pt x="2330450" y="74930"/>
                </a:cubicBezTo>
                <a:cubicBezTo>
                  <a:pt x="2280920" y="54610"/>
                  <a:pt x="2176780" y="45720"/>
                  <a:pt x="2132330" y="36830"/>
                </a:cubicBezTo>
                <a:cubicBezTo>
                  <a:pt x="2087880" y="27940"/>
                  <a:pt x="2138680" y="0"/>
                  <a:pt x="2071370" y="21590"/>
                </a:cubicBezTo>
                <a:close/>
              </a:path>
            </a:pathLst>
          </a:custGeom>
          <a:solidFill>
            <a:srgbClr val="2B4ACF">
              <a:alpha val="30196"/>
            </a:srgbClr>
          </a:solidFill>
          <a:ln>
            <a:solidFill>
              <a:srgbClr val="2B4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254829" y="3072493"/>
            <a:ext cx="2405743" cy="1907721"/>
          </a:xfrm>
          <a:custGeom>
            <a:avLst/>
            <a:gdLst>
              <a:gd name="connsiteX0" fmla="*/ 27214 w 2405743"/>
              <a:gd name="connsiteY0" fmla="*/ 1221921 h 1907721"/>
              <a:gd name="connsiteX1" fmla="*/ 272142 w 2405743"/>
              <a:gd name="connsiteY1" fmla="*/ 421821 h 1907721"/>
              <a:gd name="connsiteX2" fmla="*/ 729342 w 2405743"/>
              <a:gd name="connsiteY2" fmla="*/ 46264 h 1907721"/>
              <a:gd name="connsiteX3" fmla="*/ 1970314 w 2405743"/>
              <a:gd name="connsiteY3" fmla="*/ 144236 h 1907721"/>
              <a:gd name="connsiteX4" fmla="*/ 2362200 w 2405743"/>
              <a:gd name="connsiteY4" fmla="*/ 536121 h 1907721"/>
              <a:gd name="connsiteX5" fmla="*/ 2231571 w 2405743"/>
              <a:gd name="connsiteY5" fmla="*/ 1172936 h 1907721"/>
              <a:gd name="connsiteX6" fmla="*/ 1953985 w 2405743"/>
              <a:gd name="connsiteY6" fmla="*/ 1679121 h 1907721"/>
              <a:gd name="connsiteX7" fmla="*/ 1415142 w 2405743"/>
              <a:gd name="connsiteY7" fmla="*/ 1858736 h 1907721"/>
              <a:gd name="connsiteX8" fmla="*/ 696685 w 2405743"/>
              <a:gd name="connsiteY8" fmla="*/ 1842407 h 1907721"/>
              <a:gd name="connsiteX9" fmla="*/ 108857 w 2405743"/>
              <a:gd name="connsiteY9" fmla="*/ 1466850 h 1907721"/>
              <a:gd name="connsiteX10" fmla="*/ 27214 w 2405743"/>
              <a:gd name="connsiteY10" fmla="*/ 1221921 h 190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5743" h="1907721">
                <a:moveTo>
                  <a:pt x="27214" y="1221921"/>
                </a:moveTo>
                <a:cubicBezTo>
                  <a:pt x="54428" y="1047749"/>
                  <a:pt x="155121" y="617764"/>
                  <a:pt x="272142" y="421821"/>
                </a:cubicBezTo>
                <a:cubicBezTo>
                  <a:pt x="389163" y="225878"/>
                  <a:pt x="446313" y="92528"/>
                  <a:pt x="729342" y="46264"/>
                </a:cubicBezTo>
                <a:cubicBezTo>
                  <a:pt x="1012371" y="0"/>
                  <a:pt x="1698171" y="62593"/>
                  <a:pt x="1970314" y="144236"/>
                </a:cubicBezTo>
                <a:cubicBezTo>
                  <a:pt x="2242457" y="225879"/>
                  <a:pt x="2318657" y="364671"/>
                  <a:pt x="2362200" y="536121"/>
                </a:cubicBezTo>
                <a:cubicBezTo>
                  <a:pt x="2405743" y="707571"/>
                  <a:pt x="2299607" y="982436"/>
                  <a:pt x="2231571" y="1172936"/>
                </a:cubicBezTo>
                <a:cubicBezTo>
                  <a:pt x="2163535" y="1363436"/>
                  <a:pt x="2090056" y="1564821"/>
                  <a:pt x="1953985" y="1679121"/>
                </a:cubicBezTo>
                <a:cubicBezTo>
                  <a:pt x="1817914" y="1793421"/>
                  <a:pt x="1624692" y="1831522"/>
                  <a:pt x="1415142" y="1858736"/>
                </a:cubicBezTo>
                <a:cubicBezTo>
                  <a:pt x="1205592" y="1885950"/>
                  <a:pt x="914399" y="1907721"/>
                  <a:pt x="696685" y="1842407"/>
                </a:cubicBezTo>
                <a:cubicBezTo>
                  <a:pt x="478971" y="1777093"/>
                  <a:pt x="217714" y="1572986"/>
                  <a:pt x="108857" y="1466850"/>
                </a:cubicBezTo>
                <a:cubicBezTo>
                  <a:pt x="0" y="1360714"/>
                  <a:pt x="0" y="1396093"/>
                  <a:pt x="27214" y="1221921"/>
                </a:cubicBezTo>
                <a:close/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475567" y="3186642"/>
            <a:ext cx="1772708" cy="1556808"/>
          </a:xfrm>
          <a:custGeom>
            <a:avLst/>
            <a:gdLst>
              <a:gd name="connsiteX0" fmla="*/ 194733 w 1772708"/>
              <a:gd name="connsiteY0" fmla="*/ 445558 h 1556808"/>
              <a:gd name="connsiteX1" fmla="*/ 321733 w 1772708"/>
              <a:gd name="connsiteY1" fmla="*/ 439208 h 1556808"/>
              <a:gd name="connsiteX2" fmla="*/ 474133 w 1772708"/>
              <a:gd name="connsiteY2" fmla="*/ 451908 h 1556808"/>
              <a:gd name="connsiteX3" fmla="*/ 550333 w 1772708"/>
              <a:gd name="connsiteY3" fmla="*/ 394758 h 1556808"/>
              <a:gd name="connsiteX4" fmla="*/ 594783 w 1772708"/>
              <a:gd name="connsiteY4" fmla="*/ 248708 h 1556808"/>
              <a:gd name="connsiteX5" fmla="*/ 613833 w 1772708"/>
              <a:gd name="connsiteY5" fmla="*/ 178858 h 1556808"/>
              <a:gd name="connsiteX6" fmla="*/ 683683 w 1772708"/>
              <a:gd name="connsiteY6" fmla="*/ 83608 h 1556808"/>
              <a:gd name="connsiteX7" fmla="*/ 861483 w 1772708"/>
              <a:gd name="connsiteY7" fmla="*/ 7408 h 1556808"/>
              <a:gd name="connsiteX8" fmla="*/ 1217083 w 1772708"/>
              <a:gd name="connsiteY8" fmla="*/ 39158 h 1556808"/>
              <a:gd name="connsiteX9" fmla="*/ 1458383 w 1772708"/>
              <a:gd name="connsiteY9" fmla="*/ 83608 h 1556808"/>
              <a:gd name="connsiteX10" fmla="*/ 1667933 w 1772708"/>
              <a:gd name="connsiteY10" fmla="*/ 185208 h 1556808"/>
              <a:gd name="connsiteX11" fmla="*/ 1744133 w 1772708"/>
              <a:gd name="connsiteY11" fmla="*/ 337608 h 1556808"/>
              <a:gd name="connsiteX12" fmla="*/ 1756833 w 1772708"/>
              <a:gd name="connsiteY12" fmla="*/ 540808 h 1556808"/>
              <a:gd name="connsiteX13" fmla="*/ 1731433 w 1772708"/>
              <a:gd name="connsiteY13" fmla="*/ 642408 h 1556808"/>
              <a:gd name="connsiteX14" fmla="*/ 1718733 w 1772708"/>
              <a:gd name="connsiteY14" fmla="*/ 705908 h 1556808"/>
              <a:gd name="connsiteX15" fmla="*/ 1750483 w 1772708"/>
              <a:gd name="connsiteY15" fmla="*/ 788458 h 1556808"/>
              <a:gd name="connsiteX16" fmla="*/ 1769533 w 1772708"/>
              <a:gd name="connsiteY16" fmla="*/ 883708 h 1556808"/>
              <a:gd name="connsiteX17" fmla="*/ 1769533 w 1772708"/>
              <a:gd name="connsiteY17" fmla="*/ 978958 h 1556808"/>
              <a:gd name="connsiteX18" fmla="*/ 1750483 w 1772708"/>
              <a:gd name="connsiteY18" fmla="*/ 1125008 h 1556808"/>
              <a:gd name="connsiteX19" fmla="*/ 1667933 w 1772708"/>
              <a:gd name="connsiteY19" fmla="*/ 1207558 h 1556808"/>
              <a:gd name="connsiteX20" fmla="*/ 1591733 w 1772708"/>
              <a:gd name="connsiteY20" fmla="*/ 1347258 h 1556808"/>
              <a:gd name="connsiteX21" fmla="*/ 1528233 w 1772708"/>
              <a:gd name="connsiteY21" fmla="*/ 1467908 h 1556808"/>
              <a:gd name="connsiteX22" fmla="*/ 1477433 w 1772708"/>
              <a:gd name="connsiteY22" fmla="*/ 1544108 h 1556808"/>
              <a:gd name="connsiteX23" fmla="*/ 1407583 w 1772708"/>
              <a:gd name="connsiteY23" fmla="*/ 1544108 h 1556808"/>
              <a:gd name="connsiteX24" fmla="*/ 1261533 w 1772708"/>
              <a:gd name="connsiteY24" fmla="*/ 1480608 h 1556808"/>
              <a:gd name="connsiteX25" fmla="*/ 1178983 w 1772708"/>
              <a:gd name="connsiteY25" fmla="*/ 1480608 h 1556808"/>
              <a:gd name="connsiteX26" fmla="*/ 1102783 w 1772708"/>
              <a:gd name="connsiteY26" fmla="*/ 1442508 h 1556808"/>
              <a:gd name="connsiteX27" fmla="*/ 982133 w 1772708"/>
              <a:gd name="connsiteY27" fmla="*/ 1347258 h 1556808"/>
              <a:gd name="connsiteX28" fmla="*/ 899583 w 1772708"/>
              <a:gd name="connsiteY28" fmla="*/ 1283758 h 1556808"/>
              <a:gd name="connsiteX29" fmla="*/ 778933 w 1772708"/>
              <a:gd name="connsiteY29" fmla="*/ 1264708 h 1556808"/>
              <a:gd name="connsiteX30" fmla="*/ 639233 w 1772708"/>
              <a:gd name="connsiteY30" fmla="*/ 1239308 h 1556808"/>
              <a:gd name="connsiteX31" fmla="*/ 524933 w 1772708"/>
              <a:gd name="connsiteY31" fmla="*/ 1252008 h 1556808"/>
              <a:gd name="connsiteX32" fmla="*/ 391583 w 1772708"/>
              <a:gd name="connsiteY32" fmla="*/ 1271058 h 1556808"/>
              <a:gd name="connsiteX33" fmla="*/ 289983 w 1772708"/>
              <a:gd name="connsiteY33" fmla="*/ 1321858 h 1556808"/>
              <a:gd name="connsiteX34" fmla="*/ 220133 w 1772708"/>
              <a:gd name="connsiteY34" fmla="*/ 1366308 h 1556808"/>
              <a:gd name="connsiteX35" fmla="*/ 188383 w 1772708"/>
              <a:gd name="connsiteY35" fmla="*/ 1385358 h 1556808"/>
              <a:gd name="connsiteX36" fmla="*/ 156633 w 1772708"/>
              <a:gd name="connsiteY36" fmla="*/ 1340908 h 1556808"/>
              <a:gd name="connsiteX37" fmla="*/ 124883 w 1772708"/>
              <a:gd name="connsiteY37" fmla="*/ 1309158 h 1556808"/>
              <a:gd name="connsiteX38" fmla="*/ 105833 w 1772708"/>
              <a:gd name="connsiteY38" fmla="*/ 1220258 h 1556808"/>
              <a:gd name="connsiteX39" fmla="*/ 67733 w 1772708"/>
              <a:gd name="connsiteY39" fmla="*/ 1163108 h 1556808"/>
              <a:gd name="connsiteX40" fmla="*/ 42333 w 1772708"/>
              <a:gd name="connsiteY40" fmla="*/ 1074208 h 1556808"/>
              <a:gd name="connsiteX41" fmla="*/ 4233 w 1772708"/>
              <a:gd name="connsiteY41" fmla="*/ 991658 h 1556808"/>
              <a:gd name="connsiteX42" fmla="*/ 67733 w 1772708"/>
              <a:gd name="connsiteY42" fmla="*/ 851958 h 1556808"/>
              <a:gd name="connsiteX43" fmla="*/ 93133 w 1772708"/>
              <a:gd name="connsiteY43" fmla="*/ 756708 h 1556808"/>
              <a:gd name="connsiteX44" fmla="*/ 112183 w 1772708"/>
              <a:gd name="connsiteY44" fmla="*/ 655108 h 1556808"/>
              <a:gd name="connsiteX45" fmla="*/ 143933 w 1772708"/>
              <a:gd name="connsiteY45" fmla="*/ 572558 h 1556808"/>
              <a:gd name="connsiteX46" fmla="*/ 194733 w 1772708"/>
              <a:gd name="connsiteY46" fmla="*/ 445558 h 155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772708" h="1556808">
                <a:moveTo>
                  <a:pt x="194733" y="445558"/>
                </a:moveTo>
                <a:cubicBezTo>
                  <a:pt x="224366" y="423333"/>
                  <a:pt x="275166" y="438150"/>
                  <a:pt x="321733" y="439208"/>
                </a:cubicBezTo>
                <a:cubicBezTo>
                  <a:pt x="368300" y="440266"/>
                  <a:pt x="436033" y="459316"/>
                  <a:pt x="474133" y="451908"/>
                </a:cubicBezTo>
                <a:cubicBezTo>
                  <a:pt x="512233" y="444500"/>
                  <a:pt x="530225" y="428625"/>
                  <a:pt x="550333" y="394758"/>
                </a:cubicBezTo>
                <a:cubicBezTo>
                  <a:pt x="570441" y="360891"/>
                  <a:pt x="584200" y="284691"/>
                  <a:pt x="594783" y="248708"/>
                </a:cubicBezTo>
                <a:cubicBezTo>
                  <a:pt x="605366" y="212725"/>
                  <a:pt x="599016" y="206375"/>
                  <a:pt x="613833" y="178858"/>
                </a:cubicBezTo>
                <a:cubicBezTo>
                  <a:pt x="628650" y="151341"/>
                  <a:pt x="642408" y="112183"/>
                  <a:pt x="683683" y="83608"/>
                </a:cubicBezTo>
                <a:cubicBezTo>
                  <a:pt x="724958" y="55033"/>
                  <a:pt x="772583" y="14816"/>
                  <a:pt x="861483" y="7408"/>
                </a:cubicBezTo>
                <a:cubicBezTo>
                  <a:pt x="950383" y="0"/>
                  <a:pt x="1117600" y="26458"/>
                  <a:pt x="1217083" y="39158"/>
                </a:cubicBezTo>
                <a:cubicBezTo>
                  <a:pt x="1316566" y="51858"/>
                  <a:pt x="1383241" y="59266"/>
                  <a:pt x="1458383" y="83608"/>
                </a:cubicBezTo>
                <a:cubicBezTo>
                  <a:pt x="1533525" y="107950"/>
                  <a:pt x="1620308" y="142875"/>
                  <a:pt x="1667933" y="185208"/>
                </a:cubicBezTo>
                <a:cubicBezTo>
                  <a:pt x="1715558" y="227541"/>
                  <a:pt x="1729316" y="278341"/>
                  <a:pt x="1744133" y="337608"/>
                </a:cubicBezTo>
                <a:cubicBezTo>
                  <a:pt x="1758950" y="396875"/>
                  <a:pt x="1758950" y="490008"/>
                  <a:pt x="1756833" y="540808"/>
                </a:cubicBezTo>
                <a:cubicBezTo>
                  <a:pt x="1754716" y="591608"/>
                  <a:pt x="1737783" y="614891"/>
                  <a:pt x="1731433" y="642408"/>
                </a:cubicBezTo>
                <a:cubicBezTo>
                  <a:pt x="1725083" y="669925"/>
                  <a:pt x="1715558" y="681566"/>
                  <a:pt x="1718733" y="705908"/>
                </a:cubicBezTo>
                <a:cubicBezTo>
                  <a:pt x="1721908" y="730250"/>
                  <a:pt x="1742016" y="758825"/>
                  <a:pt x="1750483" y="788458"/>
                </a:cubicBezTo>
                <a:cubicBezTo>
                  <a:pt x="1758950" y="818091"/>
                  <a:pt x="1766358" y="851958"/>
                  <a:pt x="1769533" y="883708"/>
                </a:cubicBezTo>
                <a:cubicBezTo>
                  <a:pt x="1772708" y="915458"/>
                  <a:pt x="1772708" y="938741"/>
                  <a:pt x="1769533" y="978958"/>
                </a:cubicBezTo>
                <a:cubicBezTo>
                  <a:pt x="1766358" y="1019175"/>
                  <a:pt x="1767416" y="1086908"/>
                  <a:pt x="1750483" y="1125008"/>
                </a:cubicBezTo>
                <a:cubicBezTo>
                  <a:pt x="1733550" y="1163108"/>
                  <a:pt x="1694391" y="1170516"/>
                  <a:pt x="1667933" y="1207558"/>
                </a:cubicBezTo>
                <a:cubicBezTo>
                  <a:pt x="1641475" y="1244600"/>
                  <a:pt x="1615016" y="1303866"/>
                  <a:pt x="1591733" y="1347258"/>
                </a:cubicBezTo>
                <a:cubicBezTo>
                  <a:pt x="1568450" y="1390650"/>
                  <a:pt x="1547283" y="1435100"/>
                  <a:pt x="1528233" y="1467908"/>
                </a:cubicBezTo>
                <a:cubicBezTo>
                  <a:pt x="1509183" y="1500716"/>
                  <a:pt x="1497541" y="1531408"/>
                  <a:pt x="1477433" y="1544108"/>
                </a:cubicBezTo>
                <a:cubicBezTo>
                  <a:pt x="1457325" y="1556808"/>
                  <a:pt x="1443566" y="1554691"/>
                  <a:pt x="1407583" y="1544108"/>
                </a:cubicBezTo>
                <a:cubicBezTo>
                  <a:pt x="1371600" y="1533525"/>
                  <a:pt x="1299633" y="1491191"/>
                  <a:pt x="1261533" y="1480608"/>
                </a:cubicBezTo>
                <a:cubicBezTo>
                  <a:pt x="1223433" y="1470025"/>
                  <a:pt x="1205441" y="1486958"/>
                  <a:pt x="1178983" y="1480608"/>
                </a:cubicBezTo>
                <a:cubicBezTo>
                  <a:pt x="1152525" y="1474258"/>
                  <a:pt x="1135591" y="1464733"/>
                  <a:pt x="1102783" y="1442508"/>
                </a:cubicBezTo>
                <a:cubicBezTo>
                  <a:pt x="1069975" y="1420283"/>
                  <a:pt x="1016000" y="1373716"/>
                  <a:pt x="982133" y="1347258"/>
                </a:cubicBezTo>
                <a:cubicBezTo>
                  <a:pt x="948266" y="1320800"/>
                  <a:pt x="933450" y="1297516"/>
                  <a:pt x="899583" y="1283758"/>
                </a:cubicBezTo>
                <a:cubicBezTo>
                  <a:pt x="865716" y="1270000"/>
                  <a:pt x="822325" y="1272116"/>
                  <a:pt x="778933" y="1264708"/>
                </a:cubicBezTo>
                <a:cubicBezTo>
                  <a:pt x="735541" y="1257300"/>
                  <a:pt x="681566" y="1241425"/>
                  <a:pt x="639233" y="1239308"/>
                </a:cubicBezTo>
                <a:cubicBezTo>
                  <a:pt x="596900" y="1237191"/>
                  <a:pt x="566208" y="1246716"/>
                  <a:pt x="524933" y="1252008"/>
                </a:cubicBezTo>
                <a:cubicBezTo>
                  <a:pt x="483658" y="1257300"/>
                  <a:pt x="430741" y="1259416"/>
                  <a:pt x="391583" y="1271058"/>
                </a:cubicBezTo>
                <a:cubicBezTo>
                  <a:pt x="352425" y="1282700"/>
                  <a:pt x="318558" y="1305983"/>
                  <a:pt x="289983" y="1321858"/>
                </a:cubicBezTo>
                <a:cubicBezTo>
                  <a:pt x="261408" y="1337733"/>
                  <a:pt x="237066" y="1355725"/>
                  <a:pt x="220133" y="1366308"/>
                </a:cubicBezTo>
                <a:cubicBezTo>
                  <a:pt x="203200" y="1376891"/>
                  <a:pt x="198966" y="1389591"/>
                  <a:pt x="188383" y="1385358"/>
                </a:cubicBezTo>
                <a:cubicBezTo>
                  <a:pt x="177800" y="1381125"/>
                  <a:pt x="167216" y="1353608"/>
                  <a:pt x="156633" y="1340908"/>
                </a:cubicBezTo>
                <a:cubicBezTo>
                  <a:pt x="146050" y="1328208"/>
                  <a:pt x="133350" y="1329266"/>
                  <a:pt x="124883" y="1309158"/>
                </a:cubicBezTo>
                <a:cubicBezTo>
                  <a:pt x="116416" y="1289050"/>
                  <a:pt x="115358" y="1244600"/>
                  <a:pt x="105833" y="1220258"/>
                </a:cubicBezTo>
                <a:cubicBezTo>
                  <a:pt x="96308" y="1195916"/>
                  <a:pt x="78316" y="1187450"/>
                  <a:pt x="67733" y="1163108"/>
                </a:cubicBezTo>
                <a:cubicBezTo>
                  <a:pt x="57150" y="1138766"/>
                  <a:pt x="52916" y="1102783"/>
                  <a:pt x="42333" y="1074208"/>
                </a:cubicBezTo>
                <a:cubicBezTo>
                  <a:pt x="31750" y="1045633"/>
                  <a:pt x="0" y="1028700"/>
                  <a:pt x="4233" y="991658"/>
                </a:cubicBezTo>
                <a:cubicBezTo>
                  <a:pt x="8466" y="954616"/>
                  <a:pt x="52916" y="891116"/>
                  <a:pt x="67733" y="851958"/>
                </a:cubicBezTo>
                <a:cubicBezTo>
                  <a:pt x="82550" y="812800"/>
                  <a:pt x="85725" y="789516"/>
                  <a:pt x="93133" y="756708"/>
                </a:cubicBezTo>
                <a:cubicBezTo>
                  <a:pt x="100541" y="723900"/>
                  <a:pt x="103716" y="685800"/>
                  <a:pt x="112183" y="655108"/>
                </a:cubicBezTo>
                <a:cubicBezTo>
                  <a:pt x="120650" y="624416"/>
                  <a:pt x="131233" y="605366"/>
                  <a:pt x="143933" y="572558"/>
                </a:cubicBezTo>
                <a:cubicBezTo>
                  <a:pt x="156633" y="539750"/>
                  <a:pt x="165100" y="467783"/>
                  <a:pt x="194733" y="445558"/>
                </a:cubicBezTo>
                <a:close/>
              </a:path>
            </a:pathLst>
          </a:custGeom>
          <a:solidFill>
            <a:srgbClr val="A6F8AA">
              <a:alpha val="50196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927100" y="4555067"/>
            <a:ext cx="1104900" cy="588433"/>
          </a:xfrm>
          <a:custGeom>
            <a:avLst/>
            <a:gdLst>
              <a:gd name="connsiteX0" fmla="*/ 1104900 w 1104900"/>
              <a:gd name="connsiteY0" fmla="*/ 105833 h 588433"/>
              <a:gd name="connsiteX1" fmla="*/ 546100 w 1104900"/>
              <a:gd name="connsiteY1" fmla="*/ 80433 h 588433"/>
              <a:gd name="connsiteX2" fmla="*/ 0 w 1104900"/>
              <a:gd name="connsiteY2" fmla="*/ 588433 h 5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588433">
                <a:moveTo>
                  <a:pt x="1104900" y="105833"/>
                </a:moveTo>
                <a:cubicBezTo>
                  <a:pt x="917575" y="52916"/>
                  <a:pt x="730250" y="0"/>
                  <a:pt x="546100" y="80433"/>
                </a:cubicBezTo>
                <a:cubicBezTo>
                  <a:pt x="361950" y="160866"/>
                  <a:pt x="180975" y="374649"/>
                  <a:pt x="0" y="588433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2266950" y="1816100"/>
            <a:ext cx="488950" cy="2146300"/>
          </a:xfrm>
          <a:custGeom>
            <a:avLst/>
            <a:gdLst>
              <a:gd name="connsiteX0" fmla="*/ 488950 w 488950"/>
              <a:gd name="connsiteY0" fmla="*/ 0 h 2146300"/>
              <a:gd name="connsiteX1" fmla="*/ 425450 w 488950"/>
              <a:gd name="connsiteY1" fmla="*/ 736600 h 2146300"/>
              <a:gd name="connsiteX2" fmla="*/ 222250 w 488950"/>
              <a:gd name="connsiteY2" fmla="*/ 1130300 h 2146300"/>
              <a:gd name="connsiteX3" fmla="*/ 19050 w 488950"/>
              <a:gd name="connsiteY3" fmla="*/ 1346200 h 2146300"/>
              <a:gd name="connsiteX4" fmla="*/ 107950 w 488950"/>
              <a:gd name="connsiteY4" fmla="*/ 1739900 h 2146300"/>
              <a:gd name="connsiteX5" fmla="*/ 120650 w 488950"/>
              <a:gd name="connsiteY5" fmla="*/ 21463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950" h="2146300">
                <a:moveTo>
                  <a:pt x="488950" y="0"/>
                </a:moveTo>
                <a:cubicBezTo>
                  <a:pt x="479425" y="274108"/>
                  <a:pt x="469900" y="548217"/>
                  <a:pt x="425450" y="736600"/>
                </a:cubicBezTo>
                <a:cubicBezTo>
                  <a:pt x="381000" y="924983"/>
                  <a:pt x="289983" y="1028700"/>
                  <a:pt x="222250" y="1130300"/>
                </a:cubicBezTo>
                <a:cubicBezTo>
                  <a:pt x="154517" y="1231900"/>
                  <a:pt x="38100" y="1244600"/>
                  <a:pt x="19050" y="1346200"/>
                </a:cubicBezTo>
                <a:cubicBezTo>
                  <a:pt x="0" y="1447800"/>
                  <a:pt x="91017" y="1606550"/>
                  <a:pt x="107950" y="1739900"/>
                </a:cubicBezTo>
                <a:cubicBezTo>
                  <a:pt x="124883" y="1873250"/>
                  <a:pt x="122766" y="2009775"/>
                  <a:pt x="120650" y="2146300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927100" y="2846917"/>
            <a:ext cx="1168400" cy="1356783"/>
          </a:xfrm>
          <a:custGeom>
            <a:avLst/>
            <a:gdLst>
              <a:gd name="connsiteX0" fmla="*/ 1168400 w 1168400"/>
              <a:gd name="connsiteY0" fmla="*/ 1356783 h 1356783"/>
              <a:gd name="connsiteX1" fmla="*/ 698500 w 1168400"/>
              <a:gd name="connsiteY1" fmla="*/ 709083 h 1356783"/>
              <a:gd name="connsiteX2" fmla="*/ 749300 w 1168400"/>
              <a:gd name="connsiteY2" fmla="*/ 112183 h 1356783"/>
              <a:gd name="connsiteX3" fmla="*/ 0 w 1168400"/>
              <a:gd name="connsiteY3" fmla="*/ 35983 h 135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8400" h="1356783">
                <a:moveTo>
                  <a:pt x="1168400" y="1356783"/>
                </a:moveTo>
                <a:cubicBezTo>
                  <a:pt x="968375" y="1136649"/>
                  <a:pt x="768350" y="916516"/>
                  <a:pt x="698500" y="709083"/>
                </a:cubicBezTo>
                <a:cubicBezTo>
                  <a:pt x="628650" y="501650"/>
                  <a:pt x="865717" y="224366"/>
                  <a:pt x="749300" y="112183"/>
                </a:cubicBezTo>
                <a:cubicBezTo>
                  <a:pt x="632883" y="0"/>
                  <a:pt x="316441" y="17991"/>
                  <a:pt x="0" y="35983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Reprezentacija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685799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U</a:t>
            </a:r>
          </a:p>
          <a:p>
            <a:pPr>
              <a:buNone/>
            </a:pPr>
            <a:endParaRPr lang="sr-Latn-RS" altLang="zh-TW" dirty="0" smtClean="0"/>
          </a:p>
        </p:txBody>
      </p:sp>
      <p:sp>
        <p:nvSpPr>
          <p:cNvPr id="11" name="Oval 10"/>
          <p:cNvSpPr/>
          <p:nvPr/>
        </p:nvSpPr>
        <p:spPr>
          <a:xfrm>
            <a:off x="1143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622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812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62800" y="259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438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24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62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62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438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81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674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484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629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674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288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0980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908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28800" y="586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910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72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953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910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48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95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8768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148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914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772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53400" y="579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3914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8956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24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5052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76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956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90800" y="411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410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0960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96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5720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4290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447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2954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10200" y="586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324600" y="586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0292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810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572000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57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6758517" y="1816100"/>
            <a:ext cx="2004483" cy="1066800"/>
          </a:xfrm>
          <a:custGeom>
            <a:avLst/>
            <a:gdLst>
              <a:gd name="connsiteX0" fmla="*/ 493183 w 2004483"/>
              <a:gd name="connsiteY0" fmla="*/ 0 h 1066800"/>
              <a:gd name="connsiteX1" fmla="*/ 112183 w 2004483"/>
              <a:gd name="connsiteY1" fmla="*/ 279400 h 1066800"/>
              <a:gd name="connsiteX2" fmla="*/ 23283 w 2004483"/>
              <a:gd name="connsiteY2" fmla="*/ 838200 h 1066800"/>
              <a:gd name="connsiteX3" fmla="*/ 251883 w 2004483"/>
              <a:gd name="connsiteY3" fmla="*/ 1066800 h 1066800"/>
              <a:gd name="connsiteX4" fmla="*/ 670983 w 2004483"/>
              <a:gd name="connsiteY4" fmla="*/ 977900 h 1066800"/>
              <a:gd name="connsiteX5" fmla="*/ 1572683 w 2004483"/>
              <a:gd name="connsiteY5" fmla="*/ 762000 h 1066800"/>
              <a:gd name="connsiteX6" fmla="*/ 2004483 w 2004483"/>
              <a:gd name="connsiteY6" fmla="*/ 8382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4483" h="1066800">
                <a:moveTo>
                  <a:pt x="493183" y="0"/>
                </a:moveTo>
                <a:cubicBezTo>
                  <a:pt x="341841" y="69850"/>
                  <a:pt x="190500" y="139700"/>
                  <a:pt x="112183" y="279400"/>
                </a:cubicBezTo>
                <a:cubicBezTo>
                  <a:pt x="33866" y="419100"/>
                  <a:pt x="0" y="706967"/>
                  <a:pt x="23283" y="838200"/>
                </a:cubicBezTo>
                <a:cubicBezTo>
                  <a:pt x="46566" y="969433"/>
                  <a:pt x="143933" y="1043517"/>
                  <a:pt x="251883" y="1066800"/>
                </a:cubicBezTo>
                <a:lnTo>
                  <a:pt x="670983" y="977900"/>
                </a:lnTo>
                <a:cubicBezTo>
                  <a:pt x="891116" y="927100"/>
                  <a:pt x="1350433" y="785283"/>
                  <a:pt x="1572683" y="762000"/>
                </a:cubicBezTo>
                <a:cubicBezTo>
                  <a:pt x="1794933" y="738717"/>
                  <a:pt x="1899708" y="788458"/>
                  <a:pt x="2004483" y="838200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5164667" y="1828800"/>
            <a:ext cx="1744133" cy="1881717"/>
          </a:xfrm>
          <a:custGeom>
            <a:avLst/>
            <a:gdLst>
              <a:gd name="connsiteX0" fmla="*/ 194733 w 1744133"/>
              <a:gd name="connsiteY0" fmla="*/ 0 h 1881717"/>
              <a:gd name="connsiteX1" fmla="*/ 194733 w 1744133"/>
              <a:gd name="connsiteY1" fmla="*/ 292100 h 1881717"/>
              <a:gd name="connsiteX2" fmla="*/ 29633 w 1744133"/>
              <a:gd name="connsiteY2" fmla="*/ 635000 h 1881717"/>
              <a:gd name="connsiteX3" fmla="*/ 16933 w 1744133"/>
              <a:gd name="connsiteY3" fmla="*/ 863600 h 1881717"/>
              <a:gd name="connsiteX4" fmla="*/ 55033 w 1744133"/>
              <a:gd name="connsiteY4" fmla="*/ 1168400 h 1881717"/>
              <a:gd name="connsiteX5" fmla="*/ 270933 w 1744133"/>
              <a:gd name="connsiteY5" fmla="*/ 1346200 h 1881717"/>
              <a:gd name="connsiteX6" fmla="*/ 588433 w 1744133"/>
              <a:gd name="connsiteY6" fmla="*/ 1524000 h 1881717"/>
              <a:gd name="connsiteX7" fmla="*/ 931333 w 1744133"/>
              <a:gd name="connsiteY7" fmla="*/ 1803400 h 1881717"/>
              <a:gd name="connsiteX8" fmla="*/ 1223433 w 1744133"/>
              <a:gd name="connsiteY8" fmla="*/ 1752600 h 1881717"/>
              <a:gd name="connsiteX9" fmla="*/ 1744133 w 1744133"/>
              <a:gd name="connsiteY9" fmla="*/ 1028700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133" h="1881717">
                <a:moveTo>
                  <a:pt x="194733" y="0"/>
                </a:moveTo>
                <a:cubicBezTo>
                  <a:pt x="208491" y="93133"/>
                  <a:pt x="222250" y="186267"/>
                  <a:pt x="194733" y="292100"/>
                </a:cubicBezTo>
                <a:cubicBezTo>
                  <a:pt x="167216" y="397933"/>
                  <a:pt x="59266" y="539750"/>
                  <a:pt x="29633" y="635000"/>
                </a:cubicBezTo>
                <a:cubicBezTo>
                  <a:pt x="0" y="730250"/>
                  <a:pt x="12700" y="774700"/>
                  <a:pt x="16933" y="863600"/>
                </a:cubicBezTo>
                <a:cubicBezTo>
                  <a:pt x="21166" y="952500"/>
                  <a:pt x="12700" y="1087967"/>
                  <a:pt x="55033" y="1168400"/>
                </a:cubicBezTo>
                <a:cubicBezTo>
                  <a:pt x="97366" y="1248833"/>
                  <a:pt x="182033" y="1286933"/>
                  <a:pt x="270933" y="1346200"/>
                </a:cubicBezTo>
                <a:cubicBezTo>
                  <a:pt x="359833" y="1405467"/>
                  <a:pt x="478366" y="1447800"/>
                  <a:pt x="588433" y="1524000"/>
                </a:cubicBezTo>
                <a:cubicBezTo>
                  <a:pt x="698500" y="1600200"/>
                  <a:pt x="825500" y="1765300"/>
                  <a:pt x="931333" y="1803400"/>
                </a:cubicBezTo>
                <a:cubicBezTo>
                  <a:pt x="1037166" y="1841500"/>
                  <a:pt x="1087966" y="1881717"/>
                  <a:pt x="1223433" y="1752600"/>
                </a:cubicBezTo>
                <a:cubicBezTo>
                  <a:pt x="1358900" y="1623483"/>
                  <a:pt x="1551516" y="1326091"/>
                  <a:pt x="1744133" y="1028700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2933700" y="2639483"/>
            <a:ext cx="1631950" cy="1024467"/>
          </a:xfrm>
          <a:custGeom>
            <a:avLst/>
            <a:gdLst>
              <a:gd name="connsiteX0" fmla="*/ 508000 w 1631950"/>
              <a:gd name="connsiteY0" fmla="*/ 192617 h 1024467"/>
              <a:gd name="connsiteX1" fmla="*/ 101600 w 1631950"/>
              <a:gd name="connsiteY1" fmla="*/ 192617 h 1024467"/>
              <a:gd name="connsiteX2" fmla="*/ 25400 w 1631950"/>
              <a:gd name="connsiteY2" fmla="*/ 535517 h 1024467"/>
              <a:gd name="connsiteX3" fmla="*/ 254000 w 1631950"/>
              <a:gd name="connsiteY3" fmla="*/ 751417 h 1024467"/>
              <a:gd name="connsiteX4" fmla="*/ 304800 w 1631950"/>
              <a:gd name="connsiteY4" fmla="*/ 903817 h 1024467"/>
              <a:gd name="connsiteX5" fmla="*/ 584200 w 1631950"/>
              <a:gd name="connsiteY5" fmla="*/ 992717 h 1024467"/>
              <a:gd name="connsiteX6" fmla="*/ 876300 w 1631950"/>
              <a:gd name="connsiteY6" fmla="*/ 992717 h 1024467"/>
              <a:gd name="connsiteX7" fmla="*/ 1066800 w 1631950"/>
              <a:gd name="connsiteY7" fmla="*/ 980017 h 1024467"/>
              <a:gd name="connsiteX8" fmla="*/ 1155700 w 1631950"/>
              <a:gd name="connsiteY8" fmla="*/ 726017 h 1024467"/>
              <a:gd name="connsiteX9" fmla="*/ 1231900 w 1631950"/>
              <a:gd name="connsiteY9" fmla="*/ 599017 h 1024467"/>
              <a:gd name="connsiteX10" fmla="*/ 1473200 w 1631950"/>
              <a:gd name="connsiteY10" fmla="*/ 510117 h 1024467"/>
              <a:gd name="connsiteX11" fmla="*/ 1587500 w 1631950"/>
              <a:gd name="connsiteY11" fmla="*/ 205317 h 1024467"/>
              <a:gd name="connsiteX12" fmla="*/ 1206500 w 1631950"/>
              <a:gd name="connsiteY12" fmla="*/ 2117 h 1024467"/>
              <a:gd name="connsiteX13" fmla="*/ 723900 w 1631950"/>
              <a:gd name="connsiteY13" fmla="*/ 192617 h 1024467"/>
              <a:gd name="connsiteX14" fmla="*/ 508000 w 1631950"/>
              <a:gd name="connsiteY14" fmla="*/ 192617 h 102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1950" h="1024467">
                <a:moveTo>
                  <a:pt x="508000" y="192617"/>
                </a:moveTo>
                <a:cubicBezTo>
                  <a:pt x="404283" y="192617"/>
                  <a:pt x="182033" y="135467"/>
                  <a:pt x="101600" y="192617"/>
                </a:cubicBezTo>
                <a:cubicBezTo>
                  <a:pt x="21167" y="249767"/>
                  <a:pt x="0" y="442384"/>
                  <a:pt x="25400" y="535517"/>
                </a:cubicBezTo>
                <a:cubicBezTo>
                  <a:pt x="50800" y="628650"/>
                  <a:pt x="207433" y="690034"/>
                  <a:pt x="254000" y="751417"/>
                </a:cubicBezTo>
                <a:cubicBezTo>
                  <a:pt x="300567" y="812800"/>
                  <a:pt x="249767" y="863600"/>
                  <a:pt x="304800" y="903817"/>
                </a:cubicBezTo>
                <a:cubicBezTo>
                  <a:pt x="359833" y="944034"/>
                  <a:pt x="488950" y="977900"/>
                  <a:pt x="584200" y="992717"/>
                </a:cubicBezTo>
                <a:cubicBezTo>
                  <a:pt x="679450" y="1007534"/>
                  <a:pt x="795867" y="994834"/>
                  <a:pt x="876300" y="992717"/>
                </a:cubicBezTo>
                <a:cubicBezTo>
                  <a:pt x="956733" y="990600"/>
                  <a:pt x="1020233" y="1024467"/>
                  <a:pt x="1066800" y="980017"/>
                </a:cubicBezTo>
                <a:cubicBezTo>
                  <a:pt x="1113367" y="935567"/>
                  <a:pt x="1128183" y="789517"/>
                  <a:pt x="1155700" y="726017"/>
                </a:cubicBezTo>
                <a:cubicBezTo>
                  <a:pt x="1183217" y="662517"/>
                  <a:pt x="1178983" y="635000"/>
                  <a:pt x="1231900" y="599017"/>
                </a:cubicBezTo>
                <a:cubicBezTo>
                  <a:pt x="1284817" y="563034"/>
                  <a:pt x="1413933" y="575734"/>
                  <a:pt x="1473200" y="510117"/>
                </a:cubicBezTo>
                <a:cubicBezTo>
                  <a:pt x="1532467" y="444500"/>
                  <a:pt x="1631950" y="289984"/>
                  <a:pt x="1587500" y="205317"/>
                </a:cubicBezTo>
                <a:cubicBezTo>
                  <a:pt x="1543050" y="120650"/>
                  <a:pt x="1350433" y="4234"/>
                  <a:pt x="1206500" y="2117"/>
                </a:cubicBezTo>
                <a:cubicBezTo>
                  <a:pt x="1062567" y="0"/>
                  <a:pt x="840317" y="160867"/>
                  <a:pt x="723900" y="192617"/>
                </a:cubicBezTo>
                <a:cubicBezTo>
                  <a:pt x="607483" y="224367"/>
                  <a:pt x="611717" y="192617"/>
                  <a:pt x="508000" y="192617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528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495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2034117" y="3913717"/>
            <a:ext cx="1661583" cy="1500716"/>
          </a:xfrm>
          <a:custGeom>
            <a:avLst/>
            <a:gdLst>
              <a:gd name="connsiteX0" fmla="*/ 721783 w 1661583"/>
              <a:gd name="connsiteY0" fmla="*/ 23283 h 1500716"/>
              <a:gd name="connsiteX1" fmla="*/ 353483 w 1661583"/>
              <a:gd name="connsiteY1" fmla="*/ 61383 h 1500716"/>
              <a:gd name="connsiteX2" fmla="*/ 74083 w 1661583"/>
              <a:gd name="connsiteY2" fmla="*/ 302683 h 1500716"/>
              <a:gd name="connsiteX3" fmla="*/ 10583 w 1661583"/>
              <a:gd name="connsiteY3" fmla="*/ 696383 h 1500716"/>
              <a:gd name="connsiteX4" fmla="*/ 137583 w 1661583"/>
              <a:gd name="connsiteY4" fmla="*/ 1191683 h 1500716"/>
              <a:gd name="connsiteX5" fmla="*/ 518583 w 1661583"/>
              <a:gd name="connsiteY5" fmla="*/ 1458383 h 1500716"/>
              <a:gd name="connsiteX6" fmla="*/ 836083 w 1661583"/>
              <a:gd name="connsiteY6" fmla="*/ 1445683 h 1500716"/>
              <a:gd name="connsiteX7" fmla="*/ 1128183 w 1661583"/>
              <a:gd name="connsiteY7" fmla="*/ 1382183 h 1500716"/>
              <a:gd name="connsiteX8" fmla="*/ 1559983 w 1661583"/>
              <a:gd name="connsiteY8" fmla="*/ 1305983 h 1500716"/>
              <a:gd name="connsiteX9" fmla="*/ 1623483 w 1661583"/>
              <a:gd name="connsiteY9" fmla="*/ 1026583 h 1500716"/>
              <a:gd name="connsiteX10" fmla="*/ 1623483 w 1661583"/>
              <a:gd name="connsiteY10" fmla="*/ 709083 h 1500716"/>
              <a:gd name="connsiteX11" fmla="*/ 1394883 w 1661583"/>
              <a:gd name="connsiteY11" fmla="*/ 239183 h 1500716"/>
              <a:gd name="connsiteX12" fmla="*/ 1090083 w 1661583"/>
              <a:gd name="connsiteY12" fmla="*/ 201083 h 1500716"/>
              <a:gd name="connsiteX13" fmla="*/ 721783 w 1661583"/>
              <a:gd name="connsiteY13" fmla="*/ 23283 h 150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61583" h="1500716">
                <a:moveTo>
                  <a:pt x="721783" y="23283"/>
                </a:moveTo>
                <a:cubicBezTo>
                  <a:pt x="599016" y="0"/>
                  <a:pt x="461433" y="14816"/>
                  <a:pt x="353483" y="61383"/>
                </a:cubicBezTo>
                <a:cubicBezTo>
                  <a:pt x="245533" y="107950"/>
                  <a:pt x="131233" y="196850"/>
                  <a:pt x="74083" y="302683"/>
                </a:cubicBezTo>
                <a:cubicBezTo>
                  <a:pt x="16933" y="408516"/>
                  <a:pt x="0" y="548216"/>
                  <a:pt x="10583" y="696383"/>
                </a:cubicBezTo>
                <a:cubicBezTo>
                  <a:pt x="21166" y="844550"/>
                  <a:pt x="52916" y="1064683"/>
                  <a:pt x="137583" y="1191683"/>
                </a:cubicBezTo>
                <a:cubicBezTo>
                  <a:pt x="222250" y="1318683"/>
                  <a:pt x="402166" y="1416050"/>
                  <a:pt x="518583" y="1458383"/>
                </a:cubicBezTo>
                <a:cubicBezTo>
                  <a:pt x="635000" y="1500716"/>
                  <a:pt x="734483" y="1458383"/>
                  <a:pt x="836083" y="1445683"/>
                </a:cubicBezTo>
                <a:cubicBezTo>
                  <a:pt x="937683" y="1432983"/>
                  <a:pt x="1007533" y="1405466"/>
                  <a:pt x="1128183" y="1382183"/>
                </a:cubicBezTo>
                <a:cubicBezTo>
                  <a:pt x="1248833" y="1358900"/>
                  <a:pt x="1477433" y="1365250"/>
                  <a:pt x="1559983" y="1305983"/>
                </a:cubicBezTo>
                <a:cubicBezTo>
                  <a:pt x="1642533" y="1246716"/>
                  <a:pt x="1612900" y="1126066"/>
                  <a:pt x="1623483" y="1026583"/>
                </a:cubicBezTo>
                <a:cubicBezTo>
                  <a:pt x="1634066" y="927100"/>
                  <a:pt x="1661583" y="840316"/>
                  <a:pt x="1623483" y="709083"/>
                </a:cubicBezTo>
                <a:cubicBezTo>
                  <a:pt x="1585383" y="577850"/>
                  <a:pt x="1483783" y="323850"/>
                  <a:pt x="1394883" y="239183"/>
                </a:cubicBezTo>
                <a:cubicBezTo>
                  <a:pt x="1305983" y="154516"/>
                  <a:pt x="1200150" y="241300"/>
                  <a:pt x="1090083" y="201083"/>
                </a:cubicBezTo>
                <a:cubicBezTo>
                  <a:pt x="980016" y="160866"/>
                  <a:pt x="844550" y="46566"/>
                  <a:pt x="721783" y="23283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956050" y="4406900"/>
            <a:ext cx="2489200" cy="1329267"/>
          </a:xfrm>
          <a:custGeom>
            <a:avLst/>
            <a:gdLst>
              <a:gd name="connsiteX0" fmla="*/ 184150 w 2489200"/>
              <a:gd name="connsiteY0" fmla="*/ 762000 h 1329267"/>
              <a:gd name="connsiteX1" fmla="*/ 476250 w 2489200"/>
              <a:gd name="connsiteY1" fmla="*/ 457200 h 1329267"/>
              <a:gd name="connsiteX2" fmla="*/ 476250 w 2489200"/>
              <a:gd name="connsiteY2" fmla="*/ 317500 h 1329267"/>
              <a:gd name="connsiteX3" fmla="*/ 641350 w 2489200"/>
              <a:gd name="connsiteY3" fmla="*/ 279400 h 1329267"/>
              <a:gd name="connsiteX4" fmla="*/ 882650 w 2489200"/>
              <a:gd name="connsiteY4" fmla="*/ 279400 h 1329267"/>
              <a:gd name="connsiteX5" fmla="*/ 1238250 w 2489200"/>
              <a:gd name="connsiteY5" fmla="*/ 495300 h 1329267"/>
              <a:gd name="connsiteX6" fmla="*/ 1631950 w 2489200"/>
              <a:gd name="connsiteY6" fmla="*/ 495300 h 1329267"/>
              <a:gd name="connsiteX7" fmla="*/ 1847850 w 2489200"/>
              <a:gd name="connsiteY7" fmla="*/ 63500 h 1329267"/>
              <a:gd name="connsiteX8" fmla="*/ 2457450 w 2489200"/>
              <a:gd name="connsiteY8" fmla="*/ 114300 h 1329267"/>
              <a:gd name="connsiteX9" fmla="*/ 2038350 w 2489200"/>
              <a:gd name="connsiteY9" fmla="*/ 609600 h 1329267"/>
              <a:gd name="connsiteX10" fmla="*/ 1581150 w 2489200"/>
              <a:gd name="connsiteY10" fmla="*/ 787400 h 1329267"/>
              <a:gd name="connsiteX11" fmla="*/ 1352550 w 2489200"/>
              <a:gd name="connsiteY11" fmla="*/ 889000 h 1329267"/>
              <a:gd name="connsiteX12" fmla="*/ 1187450 w 2489200"/>
              <a:gd name="connsiteY12" fmla="*/ 1130300 h 1329267"/>
              <a:gd name="connsiteX13" fmla="*/ 946150 w 2489200"/>
              <a:gd name="connsiteY13" fmla="*/ 1219200 h 1329267"/>
              <a:gd name="connsiteX14" fmla="*/ 590550 w 2489200"/>
              <a:gd name="connsiteY14" fmla="*/ 1143000 h 1329267"/>
              <a:gd name="connsiteX15" fmla="*/ 209550 w 2489200"/>
              <a:gd name="connsiteY15" fmla="*/ 1320800 h 1329267"/>
              <a:gd name="connsiteX16" fmla="*/ 6350 w 2489200"/>
              <a:gd name="connsiteY16" fmla="*/ 1092200 h 1329267"/>
              <a:gd name="connsiteX17" fmla="*/ 184150 w 2489200"/>
              <a:gd name="connsiteY17" fmla="*/ 762000 h 132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9200" h="1329267">
                <a:moveTo>
                  <a:pt x="184150" y="762000"/>
                </a:moveTo>
                <a:cubicBezTo>
                  <a:pt x="262467" y="656167"/>
                  <a:pt x="427567" y="531283"/>
                  <a:pt x="476250" y="457200"/>
                </a:cubicBezTo>
                <a:cubicBezTo>
                  <a:pt x="524933" y="383117"/>
                  <a:pt x="448733" y="347133"/>
                  <a:pt x="476250" y="317500"/>
                </a:cubicBezTo>
                <a:cubicBezTo>
                  <a:pt x="503767" y="287867"/>
                  <a:pt x="573617" y="285750"/>
                  <a:pt x="641350" y="279400"/>
                </a:cubicBezTo>
                <a:cubicBezTo>
                  <a:pt x="709083" y="273050"/>
                  <a:pt x="783167" y="243417"/>
                  <a:pt x="882650" y="279400"/>
                </a:cubicBezTo>
                <a:cubicBezTo>
                  <a:pt x="982133" y="315383"/>
                  <a:pt x="1113367" y="459317"/>
                  <a:pt x="1238250" y="495300"/>
                </a:cubicBezTo>
                <a:cubicBezTo>
                  <a:pt x="1363133" y="531283"/>
                  <a:pt x="1530350" y="567267"/>
                  <a:pt x="1631950" y="495300"/>
                </a:cubicBezTo>
                <a:cubicBezTo>
                  <a:pt x="1733550" y="423333"/>
                  <a:pt x="1710267" y="127000"/>
                  <a:pt x="1847850" y="63500"/>
                </a:cubicBezTo>
                <a:cubicBezTo>
                  <a:pt x="1985433" y="0"/>
                  <a:pt x="2425700" y="23283"/>
                  <a:pt x="2457450" y="114300"/>
                </a:cubicBezTo>
                <a:cubicBezTo>
                  <a:pt x="2489200" y="205317"/>
                  <a:pt x="2184400" y="497417"/>
                  <a:pt x="2038350" y="609600"/>
                </a:cubicBezTo>
                <a:cubicBezTo>
                  <a:pt x="1892300" y="721783"/>
                  <a:pt x="1695450" y="740833"/>
                  <a:pt x="1581150" y="787400"/>
                </a:cubicBezTo>
                <a:cubicBezTo>
                  <a:pt x="1466850" y="833967"/>
                  <a:pt x="1418167" y="831850"/>
                  <a:pt x="1352550" y="889000"/>
                </a:cubicBezTo>
                <a:cubicBezTo>
                  <a:pt x="1286933" y="946150"/>
                  <a:pt x="1255183" y="1075267"/>
                  <a:pt x="1187450" y="1130300"/>
                </a:cubicBezTo>
                <a:cubicBezTo>
                  <a:pt x="1119717" y="1185333"/>
                  <a:pt x="1045633" y="1217083"/>
                  <a:pt x="946150" y="1219200"/>
                </a:cubicBezTo>
                <a:cubicBezTo>
                  <a:pt x="846667" y="1221317"/>
                  <a:pt x="713317" y="1126067"/>
                  <a:pt x="590550" y="1143000"/>
                </a:cubicBezTo>
                <a:cubicBezTo>
                  <a:pt x="467783" y="1159933"/>
                  <a:pt x="306917" y="1329267"/>
                  <a:pt x="209550" y="1320800"/>
                </a:cubicBezTo>
                <a:cubicBezTo>
                  <a:pt x="112183" y="1312333"/>
                  <a:pt x="12700" y="1187450"/>
                  <a:pt x="6350" y="1092200"/>
                </a:cubicBezTo>
                <a:cubicBezTo>
                  <a:pt x="0" y="996950"/>
                  <a:pt x="105833" y="867833"/>
                  <a:pt x="184150" y="762000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5969000" y="3594100"/>
            <a:ext cx="38100" cy="838200"/>
          </a:xfrm>
          <a:custGeom>
            <a:avLst/>
            <a:gdLst>
              <a:gd name="connsiteX0" fmla="*/ 38100 w 38100"/>
              <a:gd name="connsiteY0" fmla="*/ 0 h 838200"/>
              <a:gd name="connsiteX1" fmla="*/ 0 w 38100"/>
              <a:gd name="connsiteY1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38200">
                <a:moveTo>
                  <a:pt x="38100" y="0"/>
                </a:moveTo>
                <a:lnTo>
                  <a:pt x="0" y="838200"/>
                </a:ln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6413500" y="2781300"/>
            <a:ext cx="1198033" cy="1854200"/>
          </a:xfrm>
          <a:custGeom>
            <a:avLst/>
            <a:gdLst>
              <a:gd name="connsiteX0" fmla="*/ 0 w 1198033"/>
              <a:gd name="connsiteY0" fmla="*/ 1816100 h 1854200"/>
              <a:gd name="connsiteX1" fmla="*/ 495300 w 1198033"/>
              <a:gd name="connsiteY1" fmla="*/ 1816100 h 1854200"/>
              <a:gd name="connsiteX2" fmla="*/ 914400 w 1198033"/>
              <a:gd name="connsiteY2" fmla="*/ 1587500 h 1854200"/>
              <a:gd name="connsiteX3" fmla="*/ 889000 w 1198033"/>
              <a:gd name="connsiteY3" fmla="*/ 1143000 h 1854200"/>
              <a:gd name="connsiteX4" fmla="*/ 1155700 w 1198033"/>
              <a:gd name="connsiteY4" fmla="*/ 825500 h 1854200"/>
              <a:gd name="connsiteX5" fmla="*/ 1143000 w 1198033"/>
              <a:gd name="connsiteY5" fmla="*/ 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8033" h="1854200">
                <a:moveTo>
                  <a:pt x="0" y="1816100"/>
                </a:moveTo>
                <a:cubicBezTo>
                  <a:pt x="171450" y="1835150"/>
                  <a:pt x="342900" y="1854200"/>
                  <a:pt x="495300" y="1816100"/>
                </a:cubicBezTo>
                <a:cubicBezTo>
                  <a:pt x="647700" y="1778000"/>
                  <a:pt x="848783" y="1699683"/>
                  <a:pt x="914400" y="1587500"/>
                </a:cubicBezTo>
                <a:cubicBezTo>
                  <a:pt x="980017" y="1475317"/>
                  <a:pt x="848783" y="1270000"/>
                  <a:pt x="889000" y="1143000"/>
                </a:cubicBezTo>
                <a:cubicBezTo>
                  <a:pt x="929217" y="1016000"/>
                  <a:pt x="1113367" y="1016000"/>
                  <a:pt x="1155700" y="825500"/>
                </a:cubicBezTo>
                <a:cubicBezTo>
                  <a:pt x="1198033" y="635000"/>
                  <a:pt x="1170516" y="317500"/>
                  <a:pt x="1143000" y="0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5588000" y="5181600"/>
            <a:ext cx="355600" cy="1219200"/>
          </a:xfrm>
          <a:custGeom>
            <a:avLst/>
            <a:gdLst>
              <a:gd name="connsiteX0" fmla="*/ 0 w 355600"/>
              <a:gd name="connsiteY0" fmla="*/ 0 h 1219200"/>
              <a:gd name="connsiteX1" fmla="*/ 50800 w 355600"/>
              <a:gd name="connsiteY1" fmla="*/ 254000 h 1219200"/>
              <a:gd name="connsiteX2" fmla="*/ 215900 w 355600"/>
              <a:gd name="connsiteY2" fmla="*/ 635000 h 1219200"/>
              <a:gd name="connsiteX3" fmla="*/ 355600 w 3556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" h="1219200">
                <a:moveTo>
                  <a:pt x="0" y="0"/>
                </a:moveTo>
                <a:cubicBezTo>
                  <a:pt x="7408" y="74083"/>
                  <a:pt x="14817" y="148167"/>
                  <a:pt x="50800" y="254000"/>
                </a:cubicBezTo>
                <a:cubicBezTo>
                  <a:pt x="86783" y="359833"/>
                  <a:pt x="165100" y="474133"/>
                  <a:pt x="215900" y="635000"/>
                </a:cubicBezTo>
                <a:cubicBezTo>
                  <a:pt x="266700" y="795867"/>
                  <a:pt x="311150" y="1007533"/>
                  <a:pt x="355600" y="1219200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3553883" y="5181600"/>
            <a:ext cx="510117" cy="641350"/>
          </a:xfrm>
          <a:custGeom>
            <a:avLst/>
            <a:gdLst>
              <a:gd name="connsiteX0" fmla="*/ 78317 w 510117"/>
              <a:gd name="connsiteY0" fmla="*/ 0 h 641350"/>
              <a:gd name="connsiteX1" fmla="*/ 40217 w 510117"/>
              <a:gd name="connsiteY1" fmla="*/ 292100 h 641350"/>
              <a:gd name="connsiteX2" fmla="*/ 319617 w 510117"/>
              <a:gd name="connsiteY2" fmla="*/ 596900 h 641350"/>
              <a:gd name="connsiteX3" fmla="*/ 510117 w 510117"/>
              <a:gd name="connsiteY3" fmla="*/ 55880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117" h="641350">
                <a:moveTo>
                  <a:pt x="78317" y="0"/>
                </a:moveTo>
                <a:cubicBezTo>
                  <a:pt x="39158" y="96308"/>
                  <a:pt x="0" y="192617"/>
                  <a:pt x="40217" y="292100"/>
                </a:cubicBezTo>
                <a:cubicBezTo>
                  <a:pt x="80434" y="391583"/>
                  <a:pt x="241300" y="552450"/>
                  <a:pt x="319617" y="596900"/>
                </a:cubicBezTo>
                <a:cubicBezTo>
                  <a:pt x="397934" y="641350"/>
                  <a:pt x="454025" y="600075"/>
                  <a:pt x="510117" y="558800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4521200" y="2717800"/>
            <a:ext cx="647700" cy="281517"/>
          </a:xfrm>
          <a:custGeom>
            <a:avLst/>
            <a:gdLst>
              <a:gd name="connsiteX0" fmla="*/ 0 w 647700"/>
              <a:gd name="connsiteY0" fmla="*/ 165100 h 281517"/>
              <a:gd name="connsiteX1" fmla="*/ 304800 w 647700"/>
              <a:gd name="connsiteY1" fmla="*/ 254000 h 281517"/>
              <a:gd name="connsiteX2" fmla="*/ 647700 w 647700"/>
              <a:gd name="connsiteY2" fmla="*/ 0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281517">
                <a:moveTo>
                  <a:pt x="0" y="165100"/>
                </a:moveTo>
                <a:cubicBezTo>
                  <a:pt x="98425" y="223308"/>
                  <a:pt x="196850" y="281517"/>
                  <a:pt x="304800" y="254000"/>
                </a:cubicBezTo>
                <a:cubicBezTo>
                  <a:pt x="412750" y="226483"/>
                  <a:pt x="530225" y="113241"/>
                  <a:pt x="647700" y="0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2425700" y="3505200"/>
            <a:ext cx="787400" cy="419100"/>
          </a:xfrm>
          <a:custGeom>
            <a:avLst/>
            <a:gdLst>
              <a:gd name="connsiteX0" fmla="*/ 787400 w 787400"/>
              <a:gd name="connsiteY0" fmla="*/ 0 h 419100"/>
              <a:gd name="connsiteX1" fmla="*/ 558800 w 787400"/>
              <a:gd name="connsiteY1" fmla="*/ 330200 h 419100"/>
              <a:gd name="connsiteX2" fmla="*/ 0 w 787400"/>
              <a:gd name="connsiteY2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419100">
                <a:moveTo>
                  <a:pt x="787400" y="0"/>
                </a:moveTo>
                <a:cubicBezTo>
                  <a:pt x="738716" y="130175"/>
                  <a:pt x="690033" y="260350"/>
                  <a:pt x="558800" y="330200"/>
                </a:cubicBezTo>
                <a:cubicBezTo>
                  <a:pt x="427567" y="400050"/>
                  <a:pt x="213783" y="409575"/>
                  <a:pt x="0" y="419100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7010400" y="4521200"/>
            <a:ext cx="719667" cy="1879600"/>
          </a:xfrm>
          <a:custGeom>
            <a:avLst/>
            <a:gdLst>
              <a:gd name="connsiteX0" fmla="*/ 152400 w 719667"/>
              <a:gd name="connsiteY0" fmla="*/ 0 h 1879600"/>
              <a:gd name="connsiteX1" fmla="*/ 469900 w 719667"/>
              <a:gd name="connsiteY1" fmla="*/ 228600 h 1879600"/>
              <a:gd name="connsiteX2" fmla="*/ 622300 w 719667"/>
              <a:gd name="connsiteY2" fmla="*/ 533400 h 1879600"/>
              <a:gd name="connsiteX3" fmla="*/ 685800 w 719667"/>
              <a:gd name="connsiteY3" fmla="*/ 800100 h 1879600"/>
              <a:gd name="connsiteX4" fmla="*/ 419100 w 719667"/>
              <a:gd name="connsiteY4" fmla="*/ 1092200 h 1879600"/>
              <a:gd name="connsiteX5" fmla="*/ 50800 w 719667"/>
              <a:gd name="connsiteY5" fmla="*/ 1447800 h 1879600"/>
              <a:gd name="connsiteX6" fmla="*/ 114300 w 719667"/>
              <a:gd name="connsiteY6" fmla="*/ 1879600 h 187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667" h="1879600">
                <a:moveTo>
                  <a:pt x="152400" y="0"/>
                </a:moveTo>
                <a:cubicBezTo>
                  <a:pt x="271991" y="69850"/>
                  <a:pt x="391583" y="139700"/>
                  <a:pt x="469900" y="228600"/>
                </a:cubicBezTo>
                <a:cubicBezTo>
                  <a:pt x="548217" y="317500"/>
                  <a:pt x="586317" y="438150"/>
                  <a:pt x="622300" y="533400"/>
                </a:cubicBezTo>
                <a:cubicBezTo>
                  <a:pt x="658283" y="628650"/>
                  <a:pt x="719667" y="706967"/>
                  <a:pt x="685800" y="800100"/>
                </a:cubicBezTo>
                <a:cubicBezTo>
                  <a:pt x="651933" y="893233"/>
                  <a:pt x="524933" y="984250"/>
                  <a:pt x="419100" y="1092200"/>
                </a:cubicBezTo>
                <a:cubicBezTo>
                  <a:pt x="313267" y="1200150"/>
                  <a:pt x="101600" y="1316567"/>
                  <a:pt x="50800" y="1447800"/>
                </a:cubicBezTo>
                <a:cubicBezTo>
                  <a:pt x="0" y="1579033"/>
                  <a:pt x="57150" y="1729316"/>
                  <a:pt x="114300" y="18796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3492500" y="3644900"/>
            <a:ext cx="177800" cy="546100"/>
          </a:xfrm>
          <a:custGeom>
            <a:avLst/>
            <a:gdLst>
              <a:gd name="connsiteX0" fmla="*/ 177800 w 177800"/>
              <a:gd name="connsiteY0" fmla="*/ 0 h 546100"/>
              <a:gd name="connsiteX1" fmla="*/ 88900 w 177800"/>
              <a:gd name="connsiteY1" fmla="*/ 203200 h 546100"/>
              <a:gd name="connsiteX2" fmla="*/ 0 w 1778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" h="546100">
                <a:moveTo>
                  <a:pt x="177800" y="0"/>
                </a:moveTo>
                <a:cubicBezTo>
                  <a:pt x="148166" y="56091"/>
                  <a:pt x="118533" y="112183"/>
                  <a:pt x="88900" y="203200"/>
                </a:cubicBezTo>
                <a:cubicBezTo>
                  <a:pt x="59267" y="294217"/>
                  <a:pt x="29633" y="420158"/>
                  <a:pt x="0" y="5461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4089400" y="3365500"/>
            <a:ext cx="558800" cy="1308100"/>
          </a:xfrm>
          <a:custGeom>
            <a:avLst/>
            <a:gdLst>
              <a:gd name="connsiteX0" fmla="*/ 0 w 558800"/>
              <a:gd name="connsiteY0" fmla="*/ 0 h 1308100"/>
              <a:gd name="connsiteX1" fmla="*/ 266700 w 558800"/>
              <a:gd name="connsiteY1" fmla="*/ 139700 h 1308100"/>
              <a:gd name="connsiteX2" fmla="*/ 482600 w 558800"/>
              <a:gd name="connsiteY2" fmla="*/ 419100 h 1308100"/>
              <a:gd name="connsiteX3" fmla="*/ 469900 w 558800"/>
              <a:gd name="connsiteY3" fmla="*/ 647700 h 1308100"/>
              <a:gd name="connsiteX4" fmla="*/ 330200 w 558800"/>
              <a:gd name="connsiteY4" fmla="*/ 838200 h 1308100"/>
              <a:gd name="connsiteX5" fmla="*/ 317500 w 558800"/>
              <a:gd name="connsiteY5" fmla="*/ 1117600 h 1308100"/>
              <a:gd name="connsiteX6" fmla="*/ 558800 w 558800"/>
              <a:gd name="connsiteY6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00" h="1308100">
                <a:moveTo>
                  <a:pt x="0" y="0"/>
                </a:moveTo>
                <a:cubicBezTo>
                  <a:pt x="93133" y="34925"/>
                  <a:pt x="186267" y="69850"/>
                  <a:pt x="266700" y="139700"/>
                </a:cubicBezTo>
                <a:cubicBezTo>
                  <a:pt x="347133" y="209550"/>
                  <a:pt x="448733" y="334433"/>
                  <a:pt x="482600" y="419100"/>
                </a:cubicBezTo>
                <a:cubicBezTo>
                  <a:pt x="516467" y="503767"/>
                  <a:pt x="495300" y="577850"/>
                  <a:pt x="469900" y="647700"/>
                </a:cubicBezTo>
                <a:cubicBezTo>
                  <a:pt x="444500" y="717550"/>
                  <a:pt x="355600" y="759883"/>
                  <a:pt x="330200" y="838200"/>
                </a:cubicBezTo>
                <a:cubicBezTo>
                  <a:pt x="304800" y="916517"/>
                  <a:pt x="279400" y="1039283"/>
                  <a:pt x="317500" y="1117600"/>
                </a:cubicBezTo>
                <a:cubicBezTo>
                  <a:pt x="355600" y="1195917"/>
                  <a:pt x="457200" y="1252008"/>
                  <a:pt x="558800" y="13081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4343400" y="3187700"/>
            <a:ext cx="965200" cy="1536700"/>
          </a:xfrm>
          <a:custGeom>
            <a:avLst/>
            <a:gdLst>
              <a:gd name="connsiteX0" fmla="*/ 0 w 965200"/>
              <a:gd name="connsiteY0" fmla="*/ 0 h 1536700"/>
              <a:gd name="connsiteX1" fmla="*/ 609600 w 965200"/>
              <a:gd name="connsiteY1" fmla="*/ 88900 h 1536700"/>
              <a:gd name="connsiteX2" fmla="*/ 838200 w 965200"/>
              <a:gd name="connsiteY2" fmla="*/ 241300 h 1536700"/>
              <a:gd name="connsiteX3" fmla="*/ 876300 w 965200"/>
              <a:gd name="connsiteY3" fmla="*/ 495300 h 1536700"/>
              <a:gd name="connsiteX4" fmla="*/ 825500 w 965200"/>
              <a:gd name="connsiteY4" fmla="*/ 698500 h 1536700"/>
              <a:gd name="connsiteX5" fmla="*/ 927100 w 965200"/>
              <a:gd name="connsiteY5" fmla="*/ 965200 h 1536700"/>
              <a:gd name="connsiteX6" fmla="*/ 596900 w 965200"/>
              <a:gd name="connsiteY6" fmla="*/ 153670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0" h="1536700">
                <a:moveTo>
                  <a:pt x="0" y="0"/>
                </a:moveTo>
                <a:cubicBezTo>
                  <a:pt x="234950" y="24341"/>
                  <a:pt x="469900" y="48683"/>
                  <a:pt x="609600" y="88900"/>
                </a:cubicBezTo>
                <a:cubicBezTo>
                  <a:pt x="749300" y="129117"/>
                  <a:pt x="793750" y="173567"/>
                  <a:pt x="838200" y="241300"/>
                </a:cubicBezTo>
                <a:cubicBezTo>
                  <a:pt x="882650" y="309033"/>
                  <a:pt x="878417" y="419100"/>
                  <a:pt x="876300" y="495300"/>
                </a:cubicBezTo>
                <a:cubicBezTo>
                  <a:pt x="874183" y="571500"/>
                  <a:pt x="817033" y="620183"/>
                  <a:pt x="825500" y="698500"/>
                </a:cubicBezTo>
                <a:cubicBezTo>
                  <a:pt x="833967" y="776817"/>
                  <a:pt x="965200" y="825500"/>
                  <a:pt x="927100" y="965200"/>
                </a:cubicBezTo>
                <a:cubicBezTo>
                  <a:pt x="889000" y="1104900"/>
                  <a:pt x="742950" y="1320800"/>
                  <a:pt x="596900" y="15367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3683000" y="4425950"/>
            <a:ext cx="723900" cy="158750"/>
          </a:xfrm>
          <a:custGeom>
            <a:avLst/>
            <a:gdLst>
              <a:gd name="connsiteX0" fmla="*/ 0 w 723900"/>
              <a:gd name="connsiteY0" fmla="*/ 158750 h 158750"/>
              <a:gd name="connsiteX1" fmla="*/ 254000 w 723900"/>
              <a:gd name="connsiteY1" fmla="*/ 19050 h 158750"/>
              <a:gd name="connsiteX2" fmla="*/ 723900 w 723900"/>
              <a:gd name="connsiteY2" fmla="*/ 444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58750">
                <a:moveTo>
                  <a:pt x="0" y="158750"/>
                </a:moveTo>
                <a:cubicBezTo>
                  <a:pt x="66675" y="98425"/>
                  <a:pt x="133350" y="38100"/>
                  <a:pt x="254000" y="19050"/>
                </a:cubicBezTo>
                <a:cubicBezTo>
                  <a:pt x="374650" y="0"/>
                  <a:pt x="549275" y="22225"/>
                  <a:pt x="723900" y="4445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899160" y="3891280"/>
            <a:ext cx="1546860" cy="322580"/>
          </a:xfrm>
          <a:custGeom>
            <a:avLst/>
            <a:gdLst>
              <a:gd name="connsiteX0" fmla="*/ 1546860 w 1546860"/>
              <a:gd name="connsiteY0" fmla="*/ 40640 h 322580"/>
              <a:gd name="connsiteX1" fmla="*/ 1150620 w 1546860"/>
              <a:gd name="connsiteY1" fmla="*/ 33020 h 322580"/>
              <a:gd name="connsiteX2" fmla="*/ 838200 w 1546860"/>
              <a:gd name="connsiteY2" fmla="*/ 40640 h 322580"/>
              <a:gd name="connsiteX3" fmla="*/ 541020 w 1546860"/>
              <a:gd name="connsiteY3" fmla="*/ 17780 h 322580"/>
              <a:gd name="connsiteX4" fmla="*/ 304800 w 1546860"/>
              <a:gd name="connsiteY4" fmla="*/ 147320 h 322580"/>
              <a:gd name="connsiteX5" fmla="*/ 0 w 1546860"/>
              <a:gd name="connsiteY5" fmla="*/ 322580 h 32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860" h="322580">
                <a:moveTo>
                  <a:pt x="1546860" y="40640"/>
                </a:moveTo>
                <a:lnTo>
                  <a:pt x="1150620" y="33020"/>
                </a:lnTo>
                <a:cubicBezTo>
                  <a:pt x="1032510" y="33020"/>
                  <a:pt x="939800" y="43180"/>
                  <a:pt x="838200" y="40640"/>
                </a:cubicBezTo>
                <a:cubicBezTo>
                  <a:pt x="736600" y="38100"/>
                  <a:pt x="629920" y="0"/>
                  <a:pt x="541020" y="17780"/>
                </a:cubicBezTo>
                <a:cubicBezTo>
                  <a:pt x="452120" y="35560"/>
                  <a:pt x="394970" y="96520"/>
                  <a:pt x="304800" y="147320"/>
                </a:cubicBezTo>
                <a:cubicBezTo>
                  <a:pt x="214630" y="198120"/>
                  <a:pt x="107315" y="260350"/>
                  <a:pt x="0" y="32258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937260" y="5189220"/>
            <a:ext cx="1303020" cy="1211580"/>
          </a:xfrm>
          <a:custGeom>
            <a:avLst/>
            <a:gdLst>
              <a:gd name="connsiteX0" fmla="*/ 1303020 w 1303020"/>
              <a:gd name="connsiteY0" fmla="*/ 0 h 1211580"/>
              <a:gd name="connsiteX1" fmla="*/ 960120 w 1303020"/>
              <a:gd name="connsiteY1" fmla="*/ 243840 h 1211580"/>
              <a:gd name="connsiteX2" fmla="*/ 624840 w 1303020"/>
              <a:gd name="connsiteY2" fmla="*/ 632460 h 1211580"/>
              <a:gd name="connsiteX3" fmla="*/ 0 w 1303020"/>
              <a:gd name="connsiteY3" fmla="*/ 1211580 h 121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3020" h="1211580">
                <a:moveTo>
                  <a:pt x="1303020" y="0"/>
                </a:moveTo>
                <a:cubicBezTo>
                  <a:pt x="1188085" y="69215"/>
                  <a:pt x="1073150" y="138430"/>
                  <a:pt x="960120" y="243840"/>
                </a:cubicBezTo>
                <a:cubicBezTo>
                  <a:pt x="847090" y="349250"/>
                  <a:pt x="784860" y="471170"/>
                  <a:pt x="624840" y="632460"/>
                </a:cubicBezTo>
                <a:cubicBezTo>
                  <a:pt x="464820" y="793750"/>
                  <a:pt x="232410" y="1002665"/>
                  <a:pt x="0" y="121158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2" grpId="0" animBg="1"/>
      <p:bldP spid="92" grpId="0" animBg="1"/>
      <p:bldP spid="94" grpId="0" animBg="1"/>
      <p:bldP spid="96" grpId="0" animBg="1"/>
      <p:bldP spid="74" grpId="0" animBg="1"/>
      <p:bldP spid="76" grpId="0" animBg="1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7" grpId="0" animBg="1"/>
      <p:bldP spid="1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Klasa odluke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693025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Odluka d određena je particijom</a:t>
            </a:r>
          </a:p>
          <a:p>
            <a:pPr>
              <a:buNone/>
            </a:pPr>
            <a:endParaRPr lang="sr-Latn-RS" altLang="zh-TW" sz="2400" dirty="0" smtClean="0"/>
          </a:p>
          <a:p>
            <a:pPr>
              <a:buNone/>
            </a:pPr>
            <a:r>
              <a:rPr lang="sr-Latn-RS" altLang="zh-TW" sz="2400" dirty="0" smtClean="0"/>
              <a:t>                                             univerzalnog skupa U.</a:t>
            </a:r>
          </a:p>
          <a:p>
            <a:pPr>
              <a:buNone/>
            </a:pPr>
            <a:r>
              <a:rPr lang="sr-Latn-RS" altLang="zh-TW" sz="2400" dirty="0" smtClean="0"/>
              <a:t>Gde je                                 za </a:t>
            </a:r>
          </a:p>
          <a:p>
            <a:pPr>
              <a:buNone/>
            </a:pPr>
            <a:endParaRPr lang="sr-Latn-RS" altLang="zh-TW" sz="2400" dirty="0" smtClean="0"/>
          </a:p>
          <a:p>
            <a:pPr>
              <a:buNone/>
            </a:pPr>
            <a:endParaRPr lang="sr-Latn-RS" altLang="zh-TW" sz="2400" dirty="0" smtClean="0"/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762000" y="2743200"/>
          <a:ext cx="3609975" cy="506412"/>
        </p:xfrm>
        <a:graphic>
          <a:graphicData uri="http://schemas.openxmlformats.org/presentationml/2006/ole">
            <p:oleObj spid="_x0000_s65537" name="Equation" r:id="rId3" imgW="1701720" imgH="241200" progId="Equation.3">
              <p:embed/>
            </p:oleObj>
          </a:graphicData>
        </a:graphic>
      </p:graphicFrame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828800" y="3352800"/>
          <a:ext cx="2514600" cy="387350"/>
        </p:xfrm>
        <a:graphic>
          <a:graphicData uri="http://schemas.openxmlformats.org/presentationml/2006/ole">
            <p:oleObj spid="_x0000_s65538" name="Equation" r:id="rId4" imgW="1485900" imgH="228600" progId="Equation.3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609600" y="4191000"/>
          <a:ext cx="1371600" cy="396875"/>
        </p:xfrm>
        <a:graphic>
          <a:graphicData uri="http://schemas.openxmlformats.org/presentationml/2006/ole">
            <p:oleObj spid="_x0000_s65539" name="Equation" r:id="rId5" imgW="761760" imgH="215640" progId="Equation.3">
              <p:embed/>
            </p:oleObj>
          </a:graphicData>
        </a:graphic>
      </p:graphicFrame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4648200"/>
            <a:ext cx="5257800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nazivamo klasifikacija objekata u T određena odlukom d.</a:t>
            </a:r>
          </a:p>
          <a:p>
            <a:pPr>
              <a:buNone/>
            </a:pPr>
            <a:endParaRPr lang="sr-Latn-RS" altLang="zh-TW" sz="2400" dirty="0" smtClean="0"/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5257800" y="3413125"/>
          <a:ext cx="1219200" cy="320675"/>
        </p:xfrm>
        <a:graphic>
          <a:graphicData uri="http://schemas.openxmlformats.org/presentationml/2006/ole">
            <p:oleObj spid="_x0000_s65541" name="Equation" r:id="rId6" imgW="761669" imgH="203112" progId="Equation.3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762000" y="5791200"/>
            <a:ext cx="781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 smtClean="0">
                <a:solidFill>
                  <a:srgbClr val="1C1C1C"/>
                </a:solidFill>
                <a:latin typeface="Times New Roman" pitchFamily="18" charset="0"/>
              </a:rPr>
              <a:t>X</a:t>
            </a:r>
            <a:r>
              <a:rPr lang="en-US" sz="2800" i="1" baseline="-25000" dirty="0" err="1" smtClean="0">
                <a:solidFill>
                  <a:srgbClr val="1C1C1C"/>
                </a:solidFill>
                <a:latin typeface="Times New Roman" pitchFamily="18" charset="0"/>
              </a:rPr>
              <a:t>k</a:t>
            </a:r>
            <a:r>
              <a:rPr lang="sr-Latn-RS" sz="2800" i="1" baseline="-25000" dirty="0" smtClean="0">
                <a:solidFill>
                  <a:srgbClr val="1C1C1C"/>
                </a:solidFill>
                <a:latin typeface="Times New Roman" pitchFamily="18" charset="0"/>
              </a:rPr>
              <a:t>  </a:t>
            </a:r>
            <a:endParaRPr lang="en-US" sz="2800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5867400"/>
            <a:ext cx="6858000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je jedna od klasa odluke ili odlučujućih klasa.</a:t>
            </a:r>
          </a:p>
          <a:p>
            <a:pPr>
              <a:buNone/>
            </a:pPr>
            <a:endParaRPr lang="sr-Latn-RS" altLang="zh-TW" sz="2400" dirty="0" smtClean="0"/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Klasa odluke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46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4724400" cy="3509963"/>
          </a:xfrm>
          <a:prstGeom prst="rect">
            <a:avLst/>
          </a:prstGeom>
          <a:noFill/>
        </p:spPr>
      </p:pic>
      <p:sp>
        <p:nvSpPr>
          <p:cNvPr id="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715000"/>
            <a:ext cx="6858000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Skup ulaznih podataka podeljen je u u 3 klase. Na slici prikazani su donja, gornja i granična R aproksimacija.</a:t>
            </a:r>
          </a:p>
          <a:p>
            <a:pPr>
              <a:buNone/>
            </a:pPr>
            <a:endParaRPr lang="sr-Latn-RS" altLang="zh-TW" sz="2400" dirty="0" smtClean="0"/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Teorija grubih skupova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676400"/>
            <a:ext cx="8305800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Neka je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U={x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1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2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3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4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5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6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7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8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} </a:t>
            </a: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i relacija ekvivalencije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R </a:t>
            </a: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definisana klasama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sr-Latn-R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1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={x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1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3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5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}, 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2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={x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2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4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}</a:t>
            </a: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 i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  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3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={x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6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7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,x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8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}</a:t>
            </a: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 što čini particiju skupa U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sz="105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sr-Latn-R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Naka je klasifikacija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C={Y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1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,Y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2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,Y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3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} </a:t>
            </a: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takva da je </a:t>
            </a:r>
            <a:endParaRPr lang="es-E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Y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1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={x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1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2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4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}, Y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2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={x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3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5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8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}, Y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3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={x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6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, x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7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}</a:t>
            </a:r>
            <a:endParaRPr lang="en-U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sr-Latn-R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sr-Latn-R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Tada samo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Y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1</a:t>
            </a:r>
            <a:r>
              <a:rPr lang="sr-Latn-R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 </a:t>
            </a: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ima donju R aproksimaciju.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 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Teorija grubih skupova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6764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U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={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x</a:t>
            </a:r>
            <a:r>
              <a:rPr lang="en-US" sz="2800" baseline="-25000" dirty="0" smtClean="0">
                <a:solidFill>
                  <a:srgbClr val="C00000"/>
                </a:solidFill>
                <a:latin typeface="Comic Sans MS" pitchFamily="66" charset="0"/>
              </a:rPr>
              <a:t>1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,x</a:t>
            </a:r>
            <a:r>
              <a:rPr lang="en-US" sz="2800" baseline="-25000" dirty="0" smtClean="0">
                <a:solidFill>
                  <a:srgbClr val="C00000"/>
                </a:solidFill>
                <a:latin typeface="Comic Sans MS" pitchFamily="66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,x</a:t>
            </a:r>
            <a:r>
              <a:rPr lang="en-US" sz="2800" baseline="-25000" dirty="0" smtClean="0">
                <a:solidFill>
                  <a:srgbClr val="C00000"/>
                </a:solidFill>
                <a:latin typeface="Comic Sans MS" pitchFamily="66" charset="0"/>
              </a:rPr>
              <a:t>5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2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</a:rPr>
              <a:t>,x</a:t>
            </a:r>
            <a:r>
              <a:rPr lang="en-US" sz="2800" baseline="-25000" dirty="0" smtClean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</a:t>
            </a:r>
            <a:r>
              <a:rPr lang="en-US" sz="2800" dirty="0" smtClean="0">
                <a:solidFill>
                  <a:srgbClr val="2B4ACF"/>
                </a:solidFill>
                <a:latin typeface="Comic Sans MS" pitchFamily="66" charset="0"/>
              </a:rPr>
              <a:t>x</a:t>
            </a:r>
            <a:r>
              <a:rPr lang="en-US" sz="2800" baseline="-25000" dirty="0" smtClean="0">
                <a:solidFill>
                  <a:srgbClr val="2B4ACF"/>
                </a:solidFill>
                <a:latin typeface="Comic Sans MS" pitchFamily="66" charset="0"/>
              </a:rPr>
              <a:t>6</a:t>
            </a:r>
            <a:r>
              <a:rPr lang="en-US" sz="2800" dirty="0" smtClean="0">
                <a:solidFill>
                  <a:srgbClr val="2B4ACF"/>
                </a:solidFill>
                <a:latin typeface="Comic Sans MS" pitchFamily="66" charset="0"/>
              </a:rPr>
              <a:t>,x</a:t>
            </a:r>
            <a:r>
              <a:rPr lang="en-US" sz="2800" baseline="-25000" dirty="0" smtClean="0">
                <a:solidFill>
                  <a:srgbClr val="2B4ACF"/>
                </a:solidFill>
                <a:latin typeface="Comic Sans MS" pitchFamily="66" charset="0"/>
              </a:rPr>
              <a:t>7</a:t>
            </a:r>
            <a:r>
              <a:rPr lang="en-US" sz="2800" dirty="0" smtClean="0">
                <a:solidFill>
                  <a:srgbClr val="2B4ACF"/>
                </a:solidFill>
                <a:latin typeface="Comic Sans MS" pitchFamily="66" charset="0"/>
              </a:rPr>
              <a:t>,x</a:t>
            </a:r>
            <a:r>
              <a:rPr lang="en-US" sz="2800" baseline="-25000" dirty="0" smtClean="0">
                <a:solidFill>
                  <a:srgbClr val="2B4ACF"/>
                </a:solidFill>
                <a:latin typeface="Comic Sans MS" pitchFamily="66" charset="0"/>
              </a:rPr>
              <a:t>8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}</a:t>
            </a: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sr-Latn-R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sr-Latn-R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C={Y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1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,Y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2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,Y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3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} </a:t>
            </a:r>
            <a:endParaRPr lang="es-E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sr-Latn-R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sr-Latn-R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Y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1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={</a:t>
            </a:r>
            <a:r>
              <a:rPr lang="es-ES" sz="2800" dirty="0" smtClean="0">
                <a:solidFill>
                  <a:srgbClr val="C00000"/>
                </a:solidFill>
                <a:latin typeface="Comic Sans MS" pitchFamily="66" charset="0"/>
              </a:rPr>
              <a:t>x</a:t>
            </a:r>
            <a:r>
              <a:rPr lang="es-ES" sz="2800" baseline="-25000" dirty="0" smtClean="0">
                <a:solidFill>
                  <a:srgbClr val="C00000"/>
                </a:solidFill>
                <a:latin typeface="Comic Sans MS" pitchFamily="66" charset="0"/>
              </a:rPr>
              <a:t>1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, </a:t>
            </a:r>
            <a:r>
              <a:rPr lang="es-ES" sz="28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s-ES" sz="2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s-ES" sz="2800" dirty="0" smtClean="0">
                <a:solidFill>
                  <a:srgbClr val="008000"/>
                </a:solidFill>
                <a:latin typeface="Comic Sans MS" pitchFamily="66" charset="0"/>
              </a:rPr>
              <a:t>, x</a:t>
            </a:r>
            <a:r>
              <a:rPr lang="es-ES" sz="2800" baseline="-25000" dirty="0" smtClean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}, Y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2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={</a:t>
            </a:r>
            <a:r>
              <a:rPr lang="es-ES" sz="2800" dirty="0" smtClean="0">
                <a:solidFill>
                  <a:srgbClr val="C00000"/>
                </a:solidFill>
                <a:latin typeface="Comic Sans MS" pitchFamily="66" charset="0"/>
              </a:rPr>
              <a:t>x</a:t>
            </a:r>
            <a:r>
              <a:rPr lang="es-ES" sz="2800" baseline="-25000" dirty="0" smtClean="0">
                <a:solidFill>
                  <a:srgbClr val="C00000"/>
                </a:solidFill>
                <a:latin typeface="Comic Sans MS" pitchFamily="66" charset="0"/>
              </a:rPr>
              <a:t>3</a:t>
            </a:r>
            <a:r>
              <a:rPr lang="es-ES" sz="2800" dirty="0" smtClean="0">
                <a:solidFill>
                  <a:srgbClr val="C00000"/>
                </a:solidFill>
                <a:latin typeface="Comic Sans MS" pitchFamily="66" charset="0"/>
              </a:rPr>
              <a:t>, x</a:t>
            </a:r>
            <a:r>
              <a:rPr lang="es-ES" sz="2800" baseline="-25000" dirty="0" smtClean="0">
                <a:solidFill>
                  <a:srgbClr val="C00000"/>
                </a:solidFill>
                <a:latin typeface="Comic Sans MS" pitchFamily="66" charset="0"/>
              </a:rPr>
              <a:t>5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, </a:t>
            </a:r>
            <a:r>
              <a:rPr lang="es-ES" sz="2800" dirty="0" smtClean="0">
                <a:solidFill>
                  <a:srgbClr val="2B4ACF"/>
                </a:solidFill>
                <a:latin typeface="Comic Sans MS" pitchFamily="66" charset="0"/>
              </a:rPr>
              <a:t>x</a:t>
            </a:r>
            <a:r>
              <a:rPr lang="es-ES" sz="2800" baseline="-25000" dirty="0" smtClean="0">
                <a:solidFill>
                  <a:srgbClr val="2B4ACF"/>
                </a:solidFill>
                <a:latin typeface="Comic Sans MS" pitchFamily="66" charset="0"/>
              </a:rPr>
              <a:t>8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}, Y</a:t>
            </a:r>
            <a:r>
              <a:rPr lang="es-E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3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={</a:t>
            </a:r>
            <a:r>
              <a:rPr lang="es-ES" sz="2800" dirty="0" smtClean="0">
                <a:solidFill>
                  <a:srgbClr val="2B4ACF"/>
                </a:solidFill>
                <a:latin typeface="Comic Sans MS" pitchFamily="66" charset="0"/>
              </a:rPr>
              <a:t>x</a:t>
            </a:r>
            <a:r>
              <a:rPr lang="es-ES" sz="2800" baseline="-25000" dirty="0" smtClean="0">
                <a:solidFill>
                  <a:srgbClr val="2B4ACF"/>
                </a:solidFill>
                <a:latin typeface="Comic Sans MS" pitchFamily="66" charset="0"/>
              </a:rPr>
              <a:t>6</a:t>
            </a:r>
            <a:r>
              <a:rPr lang="es-ES" sz="2800" dirty="0" smtClean="0">
                <a:solidFill>
                  <a:srgbClr val="2B4ACF"/>
                </a:solidFill>
                <a:latin typeface="Comic Sans MS" pitchFamily="66" charset="0"/>
              </a:rPr>
              <a:t>, x</a:t>
            </a:r>
            <a:r>
              <a:rPr lang="es-ES" sz="2800" baseline="-25000" dirty="0" smtClean="0">
                <a:solidFill>
                  <a:srgbClr val="2B4ACF"/>
                </a:solidFill>
                <a:latin typeface="Comic Sans MS" pitchFamily="66" charset="0"/>
              </a:rPr>
              <a:t>7</a:t>
            </a:r>
            <a:r>
              <a:rPr lang="es-ES" sz="2800" dirty="0" smtClean="0">
                <a:solidFill>
                  <a:srgbClr val="000066"/>
                </a:solidFill>
                <a:latin typeface="Comic Sans MS" pitchFamily="66" charset="0"/>
              </a:rPr>
              <a:t>}</a:t>
            </a:r>
            <a:endParaRPr lang="en-U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sr-Latn-R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sr-Latn-RS" sz="28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Samo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Y</a:t>
            </a:r>
            <a:r>
              <a:rPr lang="en-U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1</a:t>
            </a:r>
            <a:r>
              <a:rPr lang="sr-Latn-RS" sz="2800" baseline="-25000" dirty="0" smtClean="0">
                <a:solidFill>
                  <a:srgbClr val="000066"/>
                </a:solidFill>
                <a:latin typeface="Comic Sans MS" pitchFamily="66" charset="0"/>
              </a:rPr>
              <a:t> </a:t>
            </a:r>
            <a:r>
              <a:rPr lang="sr-Latn-RS" sz="2800" dirty="0" smtClean="0">
                <a:solidFill>
                  <a:srgbClr val="000066"/>
                </a:solidFill>
                <a:latin typeface="Comic Sans MS" pitchFamily="66" charset="0"/>
              </a:rPr>
              <a:t>sadrži celu jednu klasu iz U.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 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Teorija grubih skupova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200" y="1066800"/>
            <a:ext cx="129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sr-Latn-RS" sz="2800" dirty="0" smtClean="0">
                <a:latin typeface="Comic Sans MS" pitchFamily="66" charset="0"/>
              </a:rPr>
              <a:t>Primer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752598"/>
          <a:ext cx="8077200" cy="4800601"/>
        </p:xfrm>
        <a:graphic>
          <a:graphicData uri="http://schemas.openxmlformats.org/drawingml/2006/table">
            <a:tbl>
              <a:tblPr/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70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3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7099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-0.4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-0.3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-0.5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676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-0.4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-0.1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676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-0.3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-0.4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-0.3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676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-0.3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676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-0.3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676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Teorija grubih skupova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200" y="1066800"/>
            <a:ext cx="129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sr-Latn-RS" sz="2800" dirty="0" smtClean="0">
                <a:latin typeface="Comic Sans MS" pitchFamily="66" charset="0"/>
              </a:rPr>
              <a:t>Primer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1981200"/>
          <a:ext cx="6019800" cy="4494812"/>
        </p:xfrm>
        <a:graphic>
          <a:graphicData uri="http://schemas.openxmlformats.org/drawingml/2006/table">
            <a:tbl>
              <a:tblPr/>
              <a:tblGrid>
                <a:gridCol w="1504950"/>
                <a:gridCol w="1504950"/>
                <a:gridCol w="1504950"/>
                <a:gridCol w="1504950"/>
              </a:tblGrid>
              <a:tr h="572911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Walk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72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16-30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45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16-30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45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31-45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1-25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45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31-45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1-25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45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26-49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45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16-30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26-49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45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26-49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Teorija grubih skupova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200" y="1066800"/>
            <a:ext cx="129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sr-Latn-RS" sz="2800" dirty="0" smtClean="0">
                <a:latin typeface="Comic Sans MS" pitchFamily="66" charset="0"/>
              </a:rPr>
              <a:t>Primer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1828800"/>
          <a:ext cx="5334000" cy="3200398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41486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Walk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14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16-30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95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16-30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95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1-25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95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1-25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95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26-49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95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16-30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26-49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95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46-60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26-49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5257800"/>
            <a:ext cx="5229225" cy="381000"/>
          </a:xfrm>
          <a:prstGeom prst="rect">
            <a:avLst/>
          </a:prstGeom>
          <a:noFill/>
        </p:spPr>
      </p:pic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5791200"/>
            <a:ext cx="5667375" cy="381000"/>
          </a:xfrm>
          <a:prstGeom prst="rect">
            <a:avLst/>
          </a:prstGeom>
          <a:noFill/>
        </p:spPr>
      </p:pic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91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6248400"/>
            <a:ext cx="5791200" cy="34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Osobine R aproksimacija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209800"/>
            <a:ext cx="1666875" cy="447675"/>
          </a:xfrm>
          <a:prstGeom prst="rect">
            <a:avLst/>
          </a:prstGeom>
          <a:noFill/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971800"/>
            <a:ext cx="1095375" cy="447675"/>
          </a:xfrm>
          <a:prstGeom prst="rect">
            <a:avLst/>
          </a:prstGeom>
          <a:noFill/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743325"/>
            <a:ext cx="1143000" cy="447675"/>
          </a:xfrm>
          <a:prstGeom prst="rect">
            <a:avLst/>
          </a:prstGeom>
          <a:noFill/>
        </p:spPr>
      </p:pic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495800"/>
            <a:ext cx="2524125" cy="419100"/>
          </a:xfrm>
          <a:prstGeom prst="rect">
            <a:avLst/>
          </a:prstGeom>
          <a:noFill/>
        </p:spPr>
      </p:pic>
      <p:pic>
        <p:nvPicPr>
          <p:cNvPr id="124929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334000"/>
            <a:ext cx="2524125" cy="400050"/>
          </a:xfrm>
          <a:prstGeom prst="rect">
            <a:avLst/>
          </a:prstGeom>
          <a:noFill/>
        </p:spPr>
      </p:pic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Osobine R aproksimacija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4943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895600"/>
            <a:ext cx="2524125" cy="400050"/>
          </a:xfrm>
          <a:prstGeom prst="rect">
            <a:avLst/>
          </a:prstGeom>
          <a:noFill/>
        </p:spPr>
      </p:pic>
      <p:pic>
        <p:nvPicPr>
          <p:cNvPr id="124942" name="Picture 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581400"/>
            <a:ext cx="3076575" cy="447675"/>
          </a:xfrm>
          <a:prstGeom prst="rect">
            <a:avLst/>
          </a:prstGeom>
          <a:noFill/>
        </p:spPr>
      </p:pic>
      <p:pic>
        <p:nvPicPr>
          <p:cNvPr id="124941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4495800"/>
            <a:ext cx="2809875" cy="447675"/>
          </a:xfrm>
          <a:prstGeom prst="rect">
            <a:avLst/>
          </a:prstGeom>
          <a:noFill/>
        </p:spPr>
      </p:pic>
      <p:pic>
        <p:nvPicPr>
          <p:cNvPr id="124940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5486400"/>
            <a:ext cx="2809875" cy="447675"/>
          </a:xfrm>
          <a:prstGeom prst="rect">
            <a:avLst/>
          </a:prstGeom>
          <a:noFill/>
        </p:spPr>
      </p:pic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133600"/>
            <a:ext cx="3924300" cy="44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en-US" altLang="zh-TW" sz="2400" dirty="0" err="1" smtClean="0"/>
              <a:t>Istra</a:t>
            </a:r>
            <a:r>
              <a:rPr lang="sr-Latn-RS" altLang="zh-TW" sz="2400" dirty="0" smtClean="0"/>
              <a:t>živanje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znanja</a:t>
            </a:r>
            <a:r>
              <a:rPr lang="en-US" altLang="zh-TW" sz="2400" dirty="0" smtClean="0"/>
              <a:t> </a:t>
            </a:r>
            <a:r>
              <a:rPr lang="sr-Latn-RS" altLang="zh-TW" sz="2400" dirty="0" smtClean="0"/>
              <a:t>/ ekstrakcija znanja</a:t>
            </a:r>
          </a:p>
          <a:p>
            <a:endParaRPr lang="sr-Latn-RS" altLang="zh-TW" sz="2400" dirty="0" smtClean="0"/>
          </a:p>
          <a:p>
            <a:r>
              <a:rPr lang="sr-Latn-RS" altLang="zh-TW" sz="2400" dirty="0" smtClean="0"/>
              <a:t>Teorija “Grubih skupova”</a:t>
            </a:r>
          </a:p>
          <a:p>
            <a:pPr lvl="1"/>
            <a:r>
              <a:rPr lang="sr-Latn-RS" altLang="zh-TW" sz="2000" dirty="0" smtClean="0"/>
              <a:t>1982.</a:t>
            </a:r>
          </a:p>
          <a:p>
            <a:pPr lvl="1"/>
            <a:r>
              <a:rPr lang="sr-Latn-RS" altLang="zh-TW" sz="2000" dirty="0" smtClean="0"/>
              <a:t>Z. Pawlak</a:t>
            </a:r>
          </a:p>
          <a:p>
            <a:pPr lvl="1"/>
            <a:r>
              <a:rPr lang="sr-Latn-RS" altLang="zh-TW" sz="2000" dirty="0" smtClean="0"/>
              <a:t>matematički alat za analizu podataka</a:t>
            </a:r>
          </a:p>
          <a:p>
            <a:pPr lvl="1"/>
            <a:endParaRPr lang="sr-Latn-RS" altLang="zh-TW" sz="2000" dirty="0" smtClean="0"/>
          </a:p>
          <a:p>
            <a:r>
              <a:rPr lang="sr-Latn-RS" altLang="zh-TW" dirty="0" smtClean="0"/>
              <a:t>Primene</a:t>
            </a:r>
          </a:p>
          <a:p>
            <a:pPr lvl="1"/>
            <a:r>
              <a:rPr lang="sr-Latn-RS" altLang="zh-TW" dirty="0" smtClean="0"/>
              <a:t>selekcija osobina</a:t>
            </a:r>
          </a:p>
          <a:p>
            <a:pPr lvl="1"/>
            <a:r>
              <a:rPr lang="sr-Latn-RS" altLang="zh-TW" dirty="0" smtClean="0"/>
              <a:t>proces diskretizacije</a:t>
            </a:r>
          </a:p>
          <a:p>
            <a:pPr lvl="1"/>
            <a:r>
              <a:rPr lang="sr-Latn-RS" altLang="zh-TW" dirty="0" smtClean="0"/>
              <a:t>kreiranje pravila odlučivanja</a:t>
            </a: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Pozitivni region i redukcija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693025" cy="1295400"/>
          </a:xfrm>
        </p:spPr>
        <p:txBody>
          <a:bodyPr/>
          <a:lstStyle/>
          <a:p>
            <a:pPr>
              <a:buNone/>
            </a:pPr>
            <a:r>
              <a:rPr lang="en-US" sz="2400" i="1" dirty="0" smtClean="0">
                <a:solidFill>
                  <a:srgbClr val="1C1C1C"/>
                </a:solidFill>
                <a:latin typeface="Times New Roman" pitchFamily="18" charset="0"/>
              </a:rPr>
              <a:t>POS</a:t>
            </a:r>
            <a:r>
              <a:rPr lang="en-US" sz="2400" i="1" baseline="-25000" dirty="0" smtClean="0">
                <a:solidFill>
                  <a:srgbClr val="1C1C1C"/>
                </a:solidFill>
                <a:latin typeface="Times New Roman" pitchFamily="18" charset="0"/>
              </a:rPr>
              <a:t>R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1C1C1C"/>
                </a:solidFill>
                <a:latin typeface="Times New Roman" pitchFamily="18" charset="0"/>
              </a:rPr>
              <a:t>d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) </a:t>
            </a:r>
            <a:r>
              <a:rPr lang="sr-Latn-RS" sz="2400" dirty="0" smtClean="0">
                <a:solidFill>
                  <a:srgbClr val="1C1C1C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- </a:t>
            </a:r>
            <a:r>
              <a:rPr lang="sr-Latn-RS" altLang="zh-TW" sz="2400" b="1" i="1" dirty="0" smtClean="0"/>
              <a:t>pozitivni region</a:t>
            </a:r>
            <a:r>
              <a:rPr lang="sr-Latn-RS" altLang="zh-TW" sz="2400" dirty="0" smtClean="0"/>
              <a:t>  klasifikacije </a:t>
            </a:r>
            <a:r>
              <a:rPr lang="en-US" sz="2400" i="1" dirty="0" smtClean="0">
                <a:solidFill>
                  <a:srgbClr val="1C1C1C"/>
                </a:solidFill>
                <a:latin typeface="Times New Roman" pitchFamily="18" charset="0"/>
              </a:rPr>
              <a:t>CLASS</a:t>
            </a:r>
            <a:r>
              <a:rPr lang="en-US" sz="2400" i="1" baseline="-25000" dirty="0" smtClean="0">
                <a:solidFill>
                  <a:srgbClr val="1C1C1C"/>
                </a:solidFill>
                <a:latin typeface="Times New Roman" pitchFamily="18" charset="0"/>
              </a:rPr>
              <a:t>T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1C1C1C"/>
                </a:solidFill>
                <a:latin typeface="Times New Roman" pitchFamily="18" charset="0"/>
              </a:rPr>
              <a:t>d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)</a:t>
            </a:r>
            <a:r>
              <a:rPr lang="sr-Latn-RS" altLang="zh-TW" sz="2400" dirty="0" smtClean="0"/>
              <a:t> jednak je uniji </a:t>
            </a:r>
            <a:r>
              <a:rPr lang="en-US" altLang="zh-TW" sz="2400" dirty="0" err="1" smtClean="0"/>
              <a:t>svih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donjih</a:t>
            </a:r>
            <a:r>
              <a:rPr lang="en-US" altLang="zh-TW" sz="2400" dirty="0" smtClean="0"/>
              <a:t> R </a:t>
            </a:r>
            <a:r>
              <a:rPr lang="en-US" altLang="zh-TW" sz="2400" dirty="0" err="1" smtClean="0"/>
              <a:t>aproksimacija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klasa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odluke</a:t>
            </a:r>
            <a:r>
              <a:rPr lang="en-US" altLang="zh-TW" sz="2400" dirty="0" smtClean="0"/>
              <a:t>.</a:t>
            </a:r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  <p:sp>
        <p:nvSpPr>
          <p:cNvPr id="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724400"/>
            <a:ext cx="7693025" cy="1295400"/>
          </a:xfrm>
        </p:spPr>
        <p:txBody>
          <a:bodyPr/>
          <a:lstStyle/>
          <a:p>
            <a:pPr>
              <a:buNone/>
            </a:pPr>
            <a:r>
              <a:rPr lang="en-US" altLang="zh-TW" sz="2400" b="1" i="1" dirty="0" err="1" smtClean="0"/>
              <a:t>Redukcija</a:t>
            </a:r>
            <a:r>
              <a:rPr lang="en-US" altLang="zh-TW" sz="2400" b="1" i="1" dirty="0" smtClean="0"/>
              <a:t> – </a:t>
            </a:r>
            <a:r>
              <a:rPr lang="en-US" altLang="zh-TW" sz="2400" dirty="0" err="1" smtClean="0"/>
              <a:t>definisana</a:t>
            </a:r>
            <a:r>
              <a:rPr lang="en-US" altLang="zh-TW" sz="2400" dirty="0" smtClean="0"/>
              <a:t> je </a:t>
            </a:r>
            <a:r>
              <a:rPr lang="en-US" altLang="zh-TW" sz="2400" dirty="0" err="1" smtClean="0"/>
              <a:t>minimalnim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podskupom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uslovnih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atributa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kojim</a:t>
            </a:r>
            <a:r>
              <a:rPr lang="en-US" altLang="zh-TW" sz="2400" dirty="0" smtClean="0"/>
              <a:t> se </a:t>
            </a:r>
            <a:r>
              <a:rPr lang="en-US" altLang="zh-TW" sz="2400" dirty="0" err="1" smtClean="0"/>
              <a:t>opisuje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po</a:t>
            </a:r>
            <a:r>
              <a:rPr lang="sr-Latn-RS" altLang="zh-TW" sz="2400" dirty="0" smtClean="0"/>
              <a:t>z</a:t>
            </a:r>
            <a:r>
              <a:rPr lang="en-US" altLang="zh-TW" sz="2400" dirty="0" err="1" smtClean="0"/>
              <a:t>itivni</a:t>
            </a:r>
            <a:r>
              <a:rPr lang="en-US" altLang="zh-TW" sz="2400" dirty="0" smtClean="0"/>
              <a:t> region.</a:t>
            </a:r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Koeficient</a:t>
            </a:r>
            <a:r>
              <a:rPr lang="en-US" dirty="0" smtClean="0"/>
              <a:t> </a:t>
            </a:r>
            <a:r>
              <a:rPr lang="en-US" dirty="0" err="1" smtClean="0"/>
              <a:t>zavisnosti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693025" cy="1295400"/>
          </a:xfrm>
        </p:spPr>
        <p:txBody>
          <a:bodyPr/>
          <a:lstStyle/>
          <a:p>
            <a:pPr>
              <a:buNone/>
            </a:pPr>
            <a:r>
              <a:rPr lang="en-US" altLang="zh-TW" sz="2400" dirty="0" err="1" smtClean="0"/>
              <a:t>Mera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asocijacije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izme</a:t>
            </a:r>
            <a:r>
              <a:rPr lang="sr-Latn-RS" altLang="zh-TW" sz="2400" dirty="0" smtClean="0"/>
              <a:t>đu uslovnih atributa A i atributa odluke d. Iskazuje se formulom:</a:t>
            </a:r>
          </a:p>
          <a:p>
            <a:pPr>
              <a:buNone/>
            </a:pPr>
            <a:endParaRPr lang="sr-Latn-RS" altLang="zh-TW" dirty="0" smtClean="0"/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1752599" y="3733800"/>
          <a:ext cx="4188665" cy="1066800"/>
        </p:xfrm>
        <a:graphic>
          <a:graphicData uri="http://schemas.openxmlformats.org/presentationml/2006/ole">
            <p:oleObj spid="_x0000_s125954" name="Equation" r:id="rId3" imgW="1688367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200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sz="2400" dirty="0" smtClean="0">
                <a:solidFill>
                  <a:srgbClr val="1C1C1C"/>
                </a:solidFill>
                <a:effectLst/>
              </a:rPr>
              <a:t>Neka je</a:t>
            </a:r>
            <a:r>
              <a:rPr lang="en-US" sz="2400" dirty="0" smtClean="0">
                <a:solidFill>
                  <a:srgbClr val="1C1C1C"/>
                </a:solidFill>
                <a:effectLst/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1C1C1C"/>
                </a:solidFill>
                <a:effectLst/>
                <a:latin typeface="Times New Roman" pitchFamily="18" charset="0"/>
              </a:rPr>
              <a:t>U={x</a:t>
            </a:r>
            <a:r>
              <a:rPr lang="en-US" sz="2400" baseline="-25000" dirty="0">
                <a:solidFill>
                  <a:srgbClr val="1C1C1C"/>
                </a:solidFill>
                <a:effectLst/>
                <a:latin typeface="Times New Roman" pitchFamily="18" charset="0"/>
              </a:rPr>
              <a:t>1</a:t>
            </a:r>
            <a:r>
              <a:rPr lang="en-US" sz="2400" dirty="0">
                <a:solidFill>
                  <a:srgbClr val="1C1C1C"/>
                </a:solidFill>
                <a:effectLst/>
                <a:latin typeface="Times New Roman" pitchFamily="18" charset="0"/>
              </a:rPr>
              <a:t>, x</a:t>
            </a:r>
            <a:r>
              <a:rPr lang="en-US" sz="2400" baseline="-25000" dirty="0">
                <a:solidFill>
                  <a:srgbClr val="1C1C1C"/>
                </a:solidFill>
                <a:effectLst/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1C1C1C"/>
                </a:solidFill>
                <a:effectLst/>
                <a:latin typeface="Times New Roman" pitchFamily="18" charset="0"/>
              </a:rPr>
              <a:t>, x</a:t>
            </a:r>
            <a:r>
              <a:rPr lang="en-US" sz="2400" baseline="-25000" dirty="0">
                <a:solidFill>
                  <a:srgbClr val="1C1C1C"/>
                </a:solidFill>
                <a:effectLst/>
                <a:latin typeface="Times New Roman" pitchFamily="18" charset="0"/>
              </a:rPr>
              <a:t>3</a:t>
            </a:r>
            <a:r>
              <a:rPr lang="en-US" sz="2400" dirty="0">
                <a:solidFill>
                  <a:srgbClr val="1C1C1C"/>
                </a:solidFill>
                <a:effectLst/>
                <a:latin typeface="Times New Roman" pitchFamily="18" charset="0"/>
              </a:rPr>
              <a:t>,…, </a:t>
            </a:r>
            <a:r>
              <a:rPr lang="en-US" sz="2400" dirty="0" err="1">
                <a:solidFill>
                  <a:srgbClr val="1C1C1C"/>
                </a:solidFill>
                <a:effectLst/>
                <a:latin typeface="Times New Roman" pitchFamily="18" charset="0"/>
              </a:rPr>
              <a:t>x</a:t>
            </a:r>
            <a:r>
              <a:rPr lang="en-US" sz="2400" baseline="-25000" dirty="0" err="1">
                <a:solidFill>
                  <a:srgbClr val="1C1C1C"/>
                </a:solidFill>
                <a:effectLst/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1C1C1C"/>
                </a:solidFill>
                <a:effectLst/>
                <a:latin typeface="Times New Roman" pitchFamily="18" charset="0"/>
              </a:rPr>
              <a:t>} </a:t>
            </a:r>
            <a:r>
              <a:rPr lang="sr-Latn-RS" sz="2400" dirty="0" smtClean="0">
                <a:solidFill>
                  <a:srgbClr val="1C1C1C"/>
                </a:solidFill>
                <a:effectLst/>
              </a:rPr>
              <a:t>univerzalni skup</a:t>
            </a:r>
            <a:r>
              <a:rPr lang="en-US" sz="2400" dirty="0" smtClean="0">
                <a:solidFill>
                  <a:srgbClr val="1C1C1C"/>
                </a:solidFill>
                <a:effectLst/>
              </a:rPr>
              <a:t>. </a:t>
            </a:r>
            <a:endParaRPr lang="sr-Latn-RS" sz="2400" dirty="0" smtClean="0">
              <a:solidFill>
                <a:srgbClr val="1C1C1C"/>
              </a:solidFill>
              <a:effectLst/>
            </a:endParaRPr>
          </a:p>
          <a:p>
            <a:pPr>
              <a:buFont typeface="Wingdings" pitchFamily="2" charset="2"/>
              <a:buNone/>
            </a:pPr>
            <a:r>
              <a:rPr lang="sr-Latn-RS" sz="2400" i="1" dirty="0" smtClean="0">
                <a:solidFill>
                  <a:srgbClr val="006600"/>
                </a:solidFill>
                <a:effectLst/>
              </a:rPr>
              <a:t>Matrica razlika </a:t>
            </a:r>
            <a:r>
              <a:rPr lang="en-US" sz="2400" dirty="0" smtClean="0">
                <a:solidFill>
                  <a:srgbClr val="1C1C1C"/>
                </a:solidFill>
                <a:effectLst/>
              </a:rPr>
              <a:t>: </a:t>
            </a:r>
            <a:endParaRPr lang="en-US" sz="2400" dirty="0">
              <a:solidFill>
                <a:srgbClr val="1C1C1C"/>
              </a:solidFill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1000" dirty="0">
                <a:solidFill>
                  <a:srgbClr val="1C1C1C"/>
                </a:solidFill>
                <a:effectLst/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1C1C1C"/>
                </a:solidFill>
                <a:effectLst/>
                <a:latin typeface="Times New Roman" pitchFamily="18" charset="0"/>
              </a:rPr>
              <a:t>                                                                 </a:t>
            </a:r>
            <a:r>
              <a:rPr lang="en-US" dirty="0">
                <a:solidFill>
                  <a:srgbClr val="1C1C1C"/>
                </a:solidFill>
                <a:effectLst/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1C1C1C"/>
                </a:solidFill>
                <a:effectLst/>
                <a:latin typeface="Times New Roman" pitchFamily="18" charset="0"/>
              </a:rPr>
              <a:t>  ,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1C1C1C"/>
              </a:solidFill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sr-Latn-RS" sz="2400" dirty="0" smtClean="0">
                <a:solidFill>
                  <a:srgbClr val="1C1C1C"/>
                </a:solidFill>
                <a:effectLst/>
              </a:rPr>
              <a:t>gde je</a:t>
            </a:r>
            <a:r>
              <a:rPr lang="en-US" sz="2400" dirty="0" smtClean="0">
                <a:solidFill>
                  <a:srgbClr val="1C1C1C"/>
                </a:solidFill>
                <a:effectLst/>
              </a:rPr>
              <a:t>,         </a:t>
            </a:r>
            <a:r>
              <a:rPr lang="sr-Latn-RS" sz="2400" dirty="0" smtClean="0">
                <a:solidFill>
                  <a:srgbClr val="1C1C1C"/>
                </a:solidFill>
                <a:effectLst/>
              </a:rPr>
              <a:t>je skup svih atributa kojima se klasifikuju objekti </a:t>
            </a:r>
            <a:r>
              <a:rPr lang="en-US" sz="2400" i="1" dirty="0" smtClean="0">
                <a:solidFill>
                  <a:srgbClr val="1C1C1C"/>
                </a:solidFill>
                <a:effectLst/>
              </a:rPr>
              <a:t>x</a:t>
            </a:r>
            <a:r>
              <a:rPr lang="en-US" sz="2400" i="1" baseline="-25000" dirty="0" smtClean="0">
                <a:solidFill>
                  <a:srgbClr val="1C1C1C"/>
                </a:solidFill>
                <a:effectLst/>
              </a:rPr>
              <a:t>i</a:t>
            </a:r>
            <a:r>
              <a:rPr lang="en-US" sz="2400" dirty="0" smtClean="0">
                <a:solidFill>
                  <a:srgbClr val="1C1C1C"/>
                </a:solidFill>
                <a:effectLst/>
              </a:rPr>
              <a:t> </a:t>
            </a:r>
            <a:r>
              <a:rPr lang="sr-Latn-RS" sz="2400" dirty="0" smtClean="0">
                <a:solidFill>
                  <a:srgbClr val="1C1C1C"/>
                </a:solidFill>
                <a:effectLst/>
              </a:rPr>
              <a:t>i</a:t>
            </a:r>
            <a:r>
              <a:rPr lang="en-US" sz="2400" dirty="0" smtClean="0">
                <a:solidFill>
                  <a:srgbClr val="1C1C1C"/>
                </a:solidFill>
                <a:effectLst/>
              </a:rPr>
              <a:t> </a:t>
            </a:r>
            <a:r>
              <a:rPr lang="en-US" sz="2400" i="1" dirty="0" err="1">
                <a:solidFill>
                  <a:srgbClr val="1C1C1C"/>
                </a:solidFill>
                <a:effectLst/>
              </a:rPr>
              <a:t>x</a:t>
            </a:r>
            <a:r>
              <a:rPr lang="en-US" sz="2400" i="1" baseline="-25000" dirty="0" err="1">
                <a:solidFill>
                  <a:srgbClr val="1C1C1C"/>
                </a:solidFill>
                <a:effectLst/>
              </a:rPr>
              <a:t>j</a:t>
            </a:r>
            <a:r>
              <a:rPr lang="en-US" sz="2400" i="1" dirty="0">
                <a:solidFill>
                  <a:srgbClr val="1C1C1C"/>
                </a:solidFill>
                <a:effectLst/>
              </a:rPr>
              <a:t> </a:t>
            </a:r>
            <a:r>
              <a:rPr lang="sr-Latn-RS" sz="2400" dirty="0" smtClean="0">
                <a:solidFill>
                  <a:srgbClr val="1C1C1C"/>
                </a:solidFill>
                <a:effectLst/>
              </a:rPr>
              <a:t>u različite klase odluke</a:t>
            </a:r>
            <a:r>
              <a:rPr lang="en-US" sz="2400" dirty="0" smtClean="0">
                <a:solidFill>
                  <a:srgbClr val="1C1C1C"/>
                </a:solidFill>
                <a:effectLst/>
              </a:rPr>
              <a:t> </a:t>
            </a:r>
            <a:r>
              <a:rPr lang="en-US" sz="2400" i="1" dirty="0" smtClean="0">
                <a:solidFill>
                  <a:srgbClr val="1C1C1C"/>
                </a:solidFill>
                <a:effectLst/>
              </a:rPr>
              <a:t>U/D</a:t>
            </a:r>
            <a:r>
              <a:rPr lang="en-US" sz="2400" dirty="0" smtClean="0">
                <a:solidFill>
                  <a:srgbClr val="1C1C1C"/>
                </a:solidFill>
                <a:effectLst/>
              </a:rPr>
              <a:t> </a:t>
            </a:r>
            <a:r>
              <a:rPr lang="sr-Latn-RS" sz="2400" dirty="0" smtClean="0">
                <a:solidFill>
                  <a:srgbClr val="1C1C1C"/>
                </a:solidFill>
                <a:effectLst/>
              </a:rPr>
              <a:t>particiji</a:t>
            </a:r>
            <a:r>
              <a:rPr lang="en-US" sz="2400" dirty="0" smtClean="0">
                <a:solidFill>
                  <a:srgbClr val="1C1C1C"/>
                </a:solidFill>
                <a:effectLst/>
              </a:rPr>
              <a:t>.</a:t>
            </a:r>
            <a:endParaRPr lang="sr-Latn-RS" sz="2400" dirty="0" smtClean="0">
              <a:solidFill>
                <a:srgbClr val="1C1C1C"/>
              </a:solidFill>
              <a:effectLst/>
            </a:endParaRPr>
          </a:p>
          <a:p>
            <a:pPr>
              <a:buFont typeface="Wingdings" pitchFamily="2" charset="2"/>
              <a:buNone/>
            </a:pPr>
            <a:endParaRPr lang="sr-Latn-RS" sz="2400" dirty="0" smtClean="0">
              <a:solidFill>
                <a:srgbClr val="1C1C1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006600"/>
                </a:solidFill>
              </a:rPr>
              <a:t>Jezgro</a:t>
            </a:r>
            <a:r>
              <a:rPr lang="en-US" sz="2400" i="1" dirty="0" smtClean="0">
                <a:solidFill>
                  <a:srgbClr val="006600"/>
                </a:solidFill>
              </a:rPr>
              <a:t> </a:t>
            </a:r>
            <a:r>
              <a:rPr lang="en-US" sz="2400" i="1" dirty="0" err="1" smtClean="0">
                <a:solidFill>
                  <a:srgbClr val="006600"/>
                </a:solidFill>
              </a:rPr>
              <a:t>atributa</a:t>
            </a:r>
            <a:r>
              <a:rPr lang="en-US" sz="2400" i="1" dirty="0" smtClean="0">
                <a:solidFill>
                  <a:srgbClr val="006600"/>
                </a:solidFill>
              </a:rPr>
              <a:t> </a:t>
            </a:r>
            <a:r>
              <a:rPr lang="en-US" sz="2400" dirty="0" smtClean="0">
                <a:solidFill>
                  <a:srgbClr val="1C1C1C"/>
                </a:solidFill>
              </a:rPr>
              <a:t>:</a:t>
            </a:r>
            <a:r>
              <a:rPr lang="sr-Latn-RS" sz="2400" dirty="0" smtClean="0">
                <a:solidFill>
                  <a:srgbClr val="1C1C1C"/>
                </a:solidFill>
                <a:effectLst/>
              </a:rPr>
              <a:t>                                               </a:t>
            </a:r>
            <a:endParaRPr lang="sr-Latn-RS" sz="2400" dirty="0" smtClean="0">
              <a:solidFill>
                <a:srgbClr val="1C1C1C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1C1C1C"/>
              </a:solidFill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굴림" pitchFamily="34" charset="-127"/>
              </a:rPr>
              <a:t> 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533400" y="2662238"/>
          <a:ext cx="5334000" cy="385762"/>
        </p:xfrm>
        <a:graphic>
          <a:graphicData uri="http://schemas.openxmlformats.org/presentationml/2006/ole">
            <p:oleObj spid="_x0000_s126979" name="Equation" r:id="rId3" imgW="3289300" imgH="241300" progId="Equation.3">
              <p:embed/>
            </p:oleObj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6019800" y="2743200"/>
          <a:ext cx="1219200" cy="258763"/>
        </p:xfrm>
        <a:graphic>
          <a:graphicData uri="http://schemas.openxmlformats.org/presentationml/2006/ole">
            <p:oleObj spid="_x0000_s126980" name="Equation" r:id="rId4" imgW="939392" imgH="203112" progId="Equation.3">
              <p:embed/>
            </p:oleObj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2667000" y="5791200"/>
          <a:ext cx="3321050" cy="419100"/>
        </p:xfrm>
        <a:graphic>
          <a:graphicData uri="http://schemas.openxmlformats.org/presentationml/2006/ole">
            <p:oleObj spid="_x0000_s126981" name="Equation" r:id="rId5" imgW="1892160" imgH="241200" progId="Equation.3">
              <p:embed/>
            </p:oleObj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719262" y="3429000"/>
          <a:ext cx="490538" cy="533400"/>
        </p:xfrm>
        <a:graphic>
          <a:graphicData uri="http://schemas.openxmlformats.org/presentationml/2006/ole">
            <p:oleObj spid="_x0000_s126982" name="Equation" r:id="rId6" imgW="215713" imgH="2410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19200" y="1828800"/>
          <a:ext cx="6172199" cy="3810000"/>
        </p:xfrm>
        <a:graphic>
          <a:graphicData uri="http://schemas.openxmlformats.org/drawingml/2006/table">
            <a:tbl>
              <a:tblPr/>
              <a:tblGrid>
                <a:gridCol w="1424354"/>
                <a:gridCol w="949569"/>
                <a:gridCol w="949569"/>
                <a:gridCol w="949569"/>
                <a:gridCol w="949569"/>
                <a:gridCol w="949569"/>
              </a:tblGrid>
              <a:tr h="483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19200" y="1828800"/>
          <a:ext cx="6172199" cy="3810000"/>
        </p:xfrm>
        <a:graphic>
          <a:graphicData uri="http://schemas.openxmlformats.org/drawingml/2006/table">
            <a:tbl>
              <a:tblPr/>
              <a:tblGrid>
                <a:gridCol w="1424354"/>
                <a:gridCol w="949569"/>
                <a:gridCol w="949569"/>
                <a:gridCol w="949569"/>
                <a:gridCol w="949569"/>
                <a:gridCol w="949569"/>
              </a:tblGrid>
              <a:tr h="483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09600" y="5867400"/>
            <a:ext cx="6858000" cy="369332"/>
          </a:xfrm>
          <a:prstGeom prst="rect">
            <a:avLst/>
          </a:prstGeom>
          <a:solidFill>
            <a:srgbClr val="A6F8AA"/>
          </a:solidFill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Univerzalni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skup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: x1, x2, x3, x4, x5, x6, x7 </a:t>
            </a:r>
            <a:endParaRPr lang="en-US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19200" y="1828800"/>
          <a:ext cx="6172199" cy="3810000"/>
        </p:xfrm>
        <a:graphic>
          <a:graphicData uri="http://schemas.openxmlformats.org/drawingml/2006/table">
            <a:tbl>
              <a:tblPr/>
              <a:tblGrid>
                <a:gridCol w="1424354"/>
                <a:gridCol w="949569"/>
                <a:gridCol w="949569"/>
                <a:gridCol w="949569"/>
                <a:gridCol w="949569"/>
                <a:gridCol w="949569"/>
              </a:tblGrid>
              <a:tr h="483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09600" y="6183868"/>
            <a:ext cx="6858000" cy="369332"/>
          </a:xfrm>
          <a:prstGeom prst="rect">
            <a:avLst/>
          </a:prstGeom>
          <a:solidFill>
            <a:srgbClr val="A6F8AA"/>
          </a:solidFill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Uslovni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atributi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: a1, a2, a3, a4</a:t>
            </a:r>
            <a:endParaRPr lang="en-US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600" y="58674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Univerzalni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skup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: x1, x2, x3, x4, x5, x6, x7 </a:t>
            </a:r>
            <a:endParaRPr lang="en-US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19200" y="1828800"/>
          <a:ext cx="6172199" cy="3810000"/>
        </p:xfrm>
        <a:graphic>
          <a:graphicData uri="http://schemas.openxmlformats.org/drawingml/2006/table">
            <a:tbl>
              <a:tblPr/>
              <a:tblGrid>
                <a:gridCol w="1424354"/>
                <a:gridCol w="949569"/>
                <a:gridCol w="949569"/>
                <a:gridCol w="949569"/>
                <a:gridCol w="949569"/>
                <a:gridCol w="949569"/>
              </a:tblGrid>
              <a:tr h="483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28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68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83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09600" y="6183868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Uslovni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atributi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: a1, a2, a3, a4</a:t>
            </a:r>
            <a:endParaRPr lang="en-US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600" y="58674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Univerzalni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skup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: x1, x2, x3, x4, x5, x6, x7 </a:t>
            </a:r>
            <a:endParaRPr lang="en-US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" y="6488668"/>
            <a:ext cx="6858000" cy="369332"/>
          </a:xfrm>
          <a:prstGeom prst="rect">
            <a:avLst/>
          </a:prstGeom>
          <a:solidFill>
            <a:srgbClr val="A6F8AA"/>
          </a:solidFill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Skup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odlu</a:t>
            </a:r>
            <a:r>
              <a:rPr lang="sr-Latn-RS" kern="0" dirty="0" smtClean="0">
                <a:solidFill>
                  <a:schemeClr val="tx2"/>
                </a:solidFill>
                <a:latin typeface="Comic Sans MS" pitchFamily="66" charset="0"/>
              </a:rPr>
              <a:t>č</a:t>
            </a: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uju</a:t>
            </a:r>
            <a:r>
              <a:rPr lang="sr-Latn-RS" kern="0" dirty="0" smtClean="0">
                <a:solidFill>
                  <a:schemeClr val="tx2"/>
                </a:solidFill>
                <a:latin typeface="Comic Sans MS" pitchFamily="66" charset="0"/>
              </a:rPr>
              <a:t>ć</a:t>
            </a: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ih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Comic Sans MS" pitchFamily="66" charset="0"/>
              </a:rPr>
              <a:t>atributa</a:t>
            </a:r>
            <a:r>
              <a:rPr lang="en-US" kern="0" dirty="0" smtClean="0">
                <a:solidFill>
                  <a:schemeClr val="tx2"/>
                </a:solidFill>
                <a:latin typeface="Comic Sans MS" pitchFamily="66" charset="0"/>
              </a:rPr>
              <a:t>: d1</a:t>
            </a:r>
            <a:endParaRPr lang="en-US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2000" y="3810000"/>
          <a:ext cx="8000999" cy="2819397"/>
        </p:xfrm>
        <a:graphic>
          <a:graphicData uri="http://schemas.openxmlformats.org/drawingml/2006/table">
            <a:tbl>
              <a:tblPr/>
              <a:tblGrid>
                <a:gridCol w="686412"/>
                <a:gridCol w="1458628"/>
                <a:gridCol w="1258424"/>
                <a:gridCol w="1301324"/>
                <a:gridCol w="1276299"/>
                <a:gridCol w="1001019"/>
                <a:gridCol w="1018893"/>
              </a:tblGrid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74081" name="Object 1"/>
          <p:cNvGraphicFramePr>
            <a:graphicFrameLocks noChangeAspect="1"/>
          </p:cNvGraphicFramePr>
          <p:nvPr/>
        </p:nvGraphicFramePr>
        <p:xfrm>
          <a:off x="1295400" y="0"/>
          <a:ext cx="5334000" cy="385762"/>
        </p:xfrm>
        <a:graphic>
          <a:graphicData uri="http://schemas.openxmlformats.org/presentationml/2006/ole">
            <p:oleObj spid="_x0000_s174081" name="Equation" r:id="rId3" imgW="3289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2000" y="3810000"/>
          <a:ext cx="8000999" cy="2819397"/>
        </p:xfrm>
        <a:graphic>
          <a:graphicData uri="http://schemas.openxmlformats.org/drawingml/2006/table">
            <a:tbl>
              <a:tblPr/>
              <a:tblGrid>
                <a:gridCol w="686412"/>
                <a:gridCol w="1458628"/>
                <a:gridCol w="1258424"/>
                <a:gridCol w="1301324"/>
                <a:gridCol w="1276299"/>
                <a:gridCol w="1001019"/>
                <a:gridCol w="1018893"/>
              </a:tblGrid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73057" name="Object 1"/>
          <p:cNvGraphicFramePr>
            <a:graphicFrameLocks noChangeAspect="1"/>
          </p:cNvGraphicFramePr>
          <p:nvPr/>
        </p:nvGraphicFramePr>
        <p:xfrm>
          <a:off x="1295400" y="0"/>
          <a:ext cx="5334000" cy="385763"/>
        </p:xfrm>
        <a:graphic>
          <a:graphicData uri="http://schemas.openxmlformats.org/presentationml/2006/ole">
            <p:oleObj spid="_x0000_s173057" name="Equation" r:id="rId3" imgW="3289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2000" y="3810000"/>
          <a:ext cx="8000999" cy="2819397"/>
        </p:xfrm>
        <a:graphic>
          <a:graphicData uri="http://schemas.openxmlformats.org/drawingml/2006/table">
            <a:tbl>
              <a:tblPr/>
              <a:tblGrid>
                <a:gridCol w="686412"/>
                <a:gridCol w="1458628"/>
                <a:gridCol w="1258424"/>
                <a:gridCol w="1301324"/>
                <a:gridCol w="1276299"/>
                <a:gridCol w="1001019"/>
                <a:gridCol w="1018893"/>
              </a:tblGrid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72033" name="Object 1"/>
          <p:cNvGraphicFramePr>
            <a:graphicFrameLocks noChangeAspect="1"/>
          </p:cNvGraphicFramePr>
          <p:nvPr/>
        </p:nvGraphicFramePr>
        <p:xfrm>
          <a:off x="1295400" y="0"/>
          <a:ext cx="5334000" cy="385763"/>
        </p:xfrm>
        <a:graphic>
          <a:graphicData uri="http://schemas.openxmlformats.org/presentationml/2006/ole">
            <p:oleObj spid="_x0000_s172033" name="Equation" r:id="rId3" imgW="3289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sr-Latn-RS" altLang="zh-TW" sz="2400" dirty="0" smtClean="0"/>
              <a:t>Glavna osobina:</a:t>
            </a:r>
          </a:p>
          <a:p>
            <a:pPr lvl="1"/>
            <a:r>
              <a:rPr lang="sr-Latn-RS" altLang="zh-TW" dirty="0" smtClean="0"/>
              <a:t>rad sa neodređenim i nepreciznim znanjem </a:t>
            </a:r>
          </a:p>
          <a:p>
            <a:pPr lvl="1">
              <a:buNone/>
            </a:pPr>
            <a:r>
              <a:rPr lang="sr-Latn-RS" altLang="zh-TW" dirty="0" smtClean="0"/>
              <a:t>u aplikacijama Računarske inteligencije</a:t>
            </a:r>
          </a:p>
          <a:p>
            <a:pPr lvl="1">
              <a:buNone/>
            </a:pPr>
            <a:endParaRPr lang="sr-Latn-R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2000" y="3810000"/>
          <a:ext cx="8000999" cy="2819397"/>
        </p:xfrm>
        <a:graphic>
          <a:graphicData uri="http://schemas.openxmlformats.org/drawingml/2006/table">
            <a:tbl>
              <a:tblPr/>
              <a:tblGrid>
                <a:gridCol w="686412"/>
                <a:gridCol w="1458628"/>
                <a:gridCol w="1258424"/>
                <a:gridCol w="1301324"/>
                <a:gridCol w="1276299"/>
                <a:gridCol w="1001019"/>
                <a:gridCol w="1018893"/>
              </a:tblGrid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71009" name="Object 1"/>
          <p:cNvGraphicFramePr>
            <a:graphicFrameLocks noChangeAspect="1"/>
          </p:cNvGraphicFramePr>
          <p:nvPr/>
        </p:nvGraphicFramePr>
        <p:xfrm>
          <a:off x="1295400" y="0"/>
          <a:ext cx="5334000" cy="385763"/>
        </p:xfrm>
        <a:graphic>
          <a:graphicData uri="http://schemas.openxmlformats.org/presentationml/2006/ole">
            <p:oleObj spid="_x0000_s171009" name="Equation" r:id="rId3" imgW="3289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2000" y="3810000"/>
          <a:ext cx="8000999" cy="2819397"/>
        </p:xfrm>
        <a:graphic>
          <a:graphicData uri="http://schemas.openxmlformats.org/drawingml/2006/table">
            <a:tbl>
              <a:tblPr/>
              <a:tblGrid>
                <a:gridCol w="686412"/>
                <a:gridCol w="1458628"/>
                <a:gridCol w="1258424"/>
                <a:gridCol w="1301324"/>
                <a:gridCol w="1276299"/>
                <a:gridCol w="1001019"/>
                <a:gridCol w="1018893"/>
              </a:tblGrid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9985" name="Object 1"/>
          <p:cNvGraphicFramePr>
            <a:graphicFrameLocks noChangeAspect="1"/>
          </p:cNvGraphicFramePr>
          <p:nvPr/>
        </p:nvGraphicFramePr>
        <p:xfrm>
          <a:off x="1295400" y="71437"/>
          <a:ext cx="5334000" cy="385763"/>
        </p:xfrm>
        <a:graphic>
          <a:graphicData uri="http://schemas.openxmlformats.org/presentationml/2006/ole">
            <p:oleObj spid="_x0000_s169985" name="Equation" r:id="rId3" imgW="3289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2000" y="3810000"/>
          <a:ext cx="8000999" cy="2819397"/>
        </p:xfrm>
        <a:graphic>
          <a:graphicData uri="http://schemas.openxmlformats.org/drawingml/2006/table">
            <a:tbl>
              <a:tblPr/>
              <a:tblGrid>
                <a:gridCol w="686412"/>
                <a:gridCol w="1458628"/>
                <a:gridCol w="1258424"/>
                <a:gridCol w="1301324"/>
                <a:gridCol w="1276299"/>
                <a:gridCol w="1001019"/>
                <a:gridCol w="1018893"/>
              </a:tblGrid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8961" name="Object 1"/>
          <p:cNvGraphicFramePr>
            <a:graphicFrameLocks noChangeAspect="1"/>
          </p:cNvGraphicFramePr>
          <p:nvPr/>
        </p:nvGraphicFramePr>
        <p:xfrm>
          <a:off x="1295400" y="0"/>
          <a:ext cx="5334000" cy="385763"/>
        </p:xfrm>
        <a:graphic>
          <a:graphicData uri="http://schemas.openxmlformats.org/presentationml/2006/ole">
            <p:oleObj spid="_x0000_s168961" name="Equation" r:id="rId3" imgW="3289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2000" y="3810000"/>
          <a:ext cx="8000999" cy="2819397"/>
        </p:xfrm>
        <a:graphic>
          <a:graphicData uri="http://schemas.openxmlformats.org/drawingml/2006/table">
            <a:tbl>
              <a:tblPr/>
              <a:tblGrid>
                <a:gridCol w="686412"/>
                <a:gridCol w="1458628"/>
                <a:gridCol w="1258424"/>
                <a:gridCol w="1301324"/>
                <a:gridCol w="1276299"/>
                <a:gridCol w="1001019"/>
                <a:gridCol w="1018893"/>
              </a:tblGrid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7937" name="Object 1"/>
          <p:cNvGraphicFramePr>
            <a:graphicFrameLocks noChangeAspect="1"/>
          </p:cNvGraphicFramePr>
          <p:nvPr/>
        </p:nvGraphicFramePr>
        <p:xfrm>
          <a:off x="1295400" y="0"/>
          <a:ext cx="5334000" cy="385763"/>
        </p:xfrm>
        <a:graphic>
          <a:graphicData uri="http://schemas.openxmlformats.org/presentationml/2006/ole">
            <p:oleObj spid="_x0000_s167937" name="Equation" r:id="rId3" imgW="3289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2000" y="3810000"/>
          <a:ext cx="8000999" cy="2819397"/>
        </p:xfrm>
        <a:graphic>
          <a:graphicData uri="http://schemas.openxmlformats.org/drawingml/2006/table">
            <a:tbl>
              <a:tblPr/>
              <a:tblGrid>
                <a:gridCol w="686412"/>
                <a:gridCol w="1458628"/>
                <a:gridCol w="1258424"/>
                <a:gridCol w="1301324"/>
                <a:gridCol w="1276299"/>
                <a:gridCol w="1001019"/>
                <a:gridCol w="1018893"/>
              </a:tblGrid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6913" name="Object 1"/>
          <p:cNvGraphicFramePr>
            <a:graphicFrameLocks noChangeAspect="1"/>
          </p:cNvGraphicFramePr>
          <p:nvPr/>
        </p:nvGraphicFramePr>
        <p:xfrm>
          <a:off x="1295400" y="0"/>
          <a:ext cx="5334000" cy="385763"/>
        </p:xfrm>
        <a:graphic>
          <a:graphicData uri="http://schemas.openxmlformats.org/presentationml/2006/ole">
            <p:oleObj spid="_x0000_s166913" name="Equation" r:id="rId3" imgW="3289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2000" y="3810000"/>
          <a:ext cx="8000999" cy="2819397"/>
        </p:xfrm>
        <a:graphic>
          <a:graphicData uri="http://schemas.openxmlformats.org/drawingml/2006/table">
            <a:tbl>
              <a:tblPr/>
              <a:tblGrid>
                <a:gridCol w="686412"/>
                <a:gridCol w="1458628"/>
                <a:gridCol w="1258424"/>
                <a:gridCol w="1301324"/>
                <a:gridCol w="1276299"/>
                <a:gridCol w="1001019"/>
                <a:gridCol w="1018893"/>
              </a:tblGrid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1, 2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5889" name="Object 1"/>
          <p:cNvGraphicFramePr>
            <a:graphicFrameLocks noChangeAspect="1"/>
          </p:cNvGraphicFramePr>
          <p:nvPr/>
        </p:nvGraphicFramePr>
        <p:xfrm>
          <a:off x="1295400" y="0"/>
          <a:ext cx="5334000" cy="385763"/>
        </p:xfrm>
        <a:graphic>
          <a:graphicData uri="http://schemas.openxmlformats.org/presentationml/2006/ole">
            <p:oleObj spid="_x0000_s165889" name="Equation" r:id="rId3" imgW="3289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2000" y="3810000"/>
          <a:ext cx="8000999" cy="2819397"/>
        </p:xfrm>
        <a:graphic>
          <a:graphicData uri="http://schemas.openxmlformats.org/drawingml/2006/table">
            <a:tbl>
              <a:tblPr/>
              <a:tblGrid>
                <a:gridCol w="686412"/>
                <a:gridCol w="1458628"/>
                <a:gridCol w="1258424"/>
                <a:gridCol w="1301324"/>
                <a:gridCol w="1276299"/>
                <a:gridCol w="1001019"/>
                <a:gridCol w="1018893"/>
              </a:tblGrid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1, 2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4865" name="Object 1"/>
          <p:cNvGraphicFramePr>
            <a:graphicFrameLocks noChangeAspect="1"/>
          </p:cNvGraphicFramePr>
          <p:nvPr/>
        </p:nvGraphicFramePr>
        <p:xfrm>
          <a:off x="1295400" y="0"/>
          <a:ext cx="5334000" cy="385763"/>
        </p:xfrm>
        <a:graphic>
          <a:graphicData uri="http://schemas.openxmlformats.org/presentationml/2006/ole">
            <p:oleObj spid="_x0000_s164865" name="Equation" r:id="rId3" imgW="3289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2000" y="3810000"/>
          <a:ext cx="8000999" cy="2819397"/>
        </p:xfrm>
        <a:graphic>
          <a:graphicData uri="http://schemas.openxmlformats.org/drawingml/2006/table">
            <a:tbl>
              <a:tblPr/>
              <a:tblGrid>
                <a:gridCol w="686412"/>
                <a:gridCol w="1458628"/>
                <a:gridCol w="1258424"/>
                <a:gridCol w="1301324"/>
                <a:gridCol w="1276299"/>
                <a:gridCol w="1001019"/>
                <a:gridCol w="1018893"/>
              </a:tblGrid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1, 2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3, 4</a:t>
                      </a:r>
                    </a:p>
                  </a:txBody>
                  <a:tcPr marL="8179" marR="8179" marT="8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1219200"/>
          <a:ext cx="4495797" cy="2286000"/>
        </p:xfrm>
        <a:graphic>
          <a:graphicData uri="http://schemas.openxmlformats.org/drawingml/2006/table">
            <a:tbl>
              <a:tblPr/>
              <a:tblGrid>
                <a:gridCol w="1037492"/>
                <a:gridCol w="691661"/>
                <a:gridCol w="691661"/>
                <a:gridCol w="691661"/>
                <a:gridCol w="691661"/>
                <a:gridCol w="691661"/>
              </a:tblGrid>
              <a:tr h="290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Objekat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a4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E46D0A"/>
                          </a:solidFill>
                          <a:latin typeface="Calibri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E46D0A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0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46D0A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143000" y="3962400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Core(C) = {a</a:t>
            </a:r>
            <a:r>
              <a:rPr lang="en-US" sz="2400" baseline="-25000" dirty="0" smtClean="0">
                <a:solidFill>
                  <a:srgbClr val="1C1C1C"/>
                </a:solidFill>
                <a:latin typeface="Times New Roman" pitchFamily="18" charset="0"/>
              </a:rPr>
              <a:t>2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}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225241" y="4648200"/>
            <a:ext cx="5251759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U/{a</a:t>
            </a:r>
            <a:r>
              <a:rPr lang="en-US" sz="2400" baseline="-25000" dirty="0" smtClean="0">
                <a:solidFill>
                  <a:srgbClr val="1C1C1C"/>
                </a:solidFill>
                <a:latin typeface="Times New Roman" pitchFamily="18" charset="0"/>
              </a:rPr>
              <a:t>2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} = {{</a:t>
            </a:r>
            <a:r>
              <a:rPr lang="en-US" sz="2400" dirty="0" smtClean="0">
                <a:latin typeface="Times New Roman" pitchFamily="18" charset="0"/>
              </a:rPr>
              <a:t> x</a:t>
            </a:r>
            <a:r>
              <a:rPr lang="en-US" sz="2400" baseline="-25000" dirty="0" smtClean="0">
                <a:latin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</a:rPr>
              <a:t>,x</a:t>
            </a:r>
            <a:r>
              <a:rPr lang="en-US" sz="2400" baseline="-25000" dirty="0" smtClean="0">
                <a:latin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</a:rPr>
              <a:t> },{x</a:t>
            </a:r>
            <a:r>
              <a:rPr lang="en-US" sz="2400" baseline="-25000" dirty="0" smtClean="0">
                <a:latin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</a:rPr>
              <a:t>, x</a:t>
            </a:r>
            <a:r>
              <a:rPr lang="en-US" sz="2400" baseline="-25000" dirty="0" smtClean="0">
                <a:latin typeface="Times New Roman" pitchFamily="18" charset="0"/>
              </a:rPr>
              <a:t>6</a:t>
            </a:r>
            <a:r>
              <a:rPr lang="en-US" sz="2400" dirty="0" smtClean="0">
                <a:latin typeface="Times New Roman" pitchFamily="18" charset="0"/>
              </a:rPr>
              <a:t>,x</a:t>
            </a:r>
            <a:r>
              <a:rPr lang="en-US" sz="2400" baseline="-25000" dirty="0" smtClean="0">
                <a:latin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</a:rPr>
              <a:t> },{x</a:t>
            </a:r>
            <a:r>
              <a:rPr lang="en-US" sz="2400" baseline="-25000" dirty="0" smtClean="0">
                <a:latin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</a:rPr>
              <a:t>,x</a:t>
            </a:r>
            <a:r>
              <a:rPr lang="en-US" sz="2400" baseline="-25000" dirty="0" smtClean="0">
                <a:latin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</a:rPr>
              <a:t> }}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43200" y="5181600"/>
            <a:ext cx="838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10000" y="5181600"/>
            <a:ext cx="11430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57800" y="5181600"/>
            <a:ext cx="838200" cy="228600"/>
          </a:xfrm>
          <a:prstGeom prst="rect">
            <a:avLst/>
          </a:prstGeom>
          <a:solidFill>
            <a:srgbClr val="A6F8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Matrica razlika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6324600" y="106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43000" y="3962400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Core(C) = {a</a:t>
            </a:r>
            <a:r>
              <a:rPr lang="en-US" sz="2400" baseline="-25000" dirty="0" smtClean="0">
                <a:solidFill>
                  <a:srgbClr val="1C1C1C"/>
                </a:solidFill>
                <a:latin typeface="Times New Roman" pitchFamily="18" charset="0"/>
              </a:rPr>
              <a:t>2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}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225241" y="4648200"/>
            <a:ext cx="5251759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U/{a</a:t>
            </a:r>
            <a:r>
              <a:rPr lang="en-US" sz="2400" baseline="-25000" dirty="0" smtClean="0">
                <a:solidFill>
                  <a:srgbClr val="1C1C1C"/>
                </a:solidFill>
                <a:latin typeface="Times New Roman" pitchFamily="18" charset="0"/>
              </a:rPr>
              <a:t>2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} = {{</a:t>
            </a:r>
            <a:r>
              <a:rPr lang="en-US" sz="2400" dirty="0" smtClean="0">
                <a:latin typeface="Times New Roman" pitchFamily="18" charset="0"/>
              </a:rPr>
              <a:t> x</a:t>
            </a:r>
            <a:r>
              <a:rPr lang="en-US" sz="2400" baseline="-25000" dirty="0" smtClean="0">
                <a:latin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</a:rPr>
              <a:t>,x</a:t>
            </a:r>
            <a:r>
              <a:rPr lang="en-US" sz="2400" baseline="-25000" dirty="0" smtClean="0">
                <a:latin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</a:rPr>
              <a:t> },{x</a:t>
            </a:r>
            <a:r>
              <a:rPr lang="en-US" sz="2400" baseline="-25000" dirty="0" smtClean="0">
                <a:latin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</a:rPr>
              <a:t>, x</a:t>
            </a:r>
            <a:r>
              <a:rPr lang="en-US" sz="2400" baseline="-25000" dirty="0" smtClean="0">
                <a:latin typeface="Times New Roman" pitchFamily="18" charset="0"/>
              </a:rPr>
              <a:t>6</a:t>
            </a:r>
            <a:r>
              <a:rPr lang="en-US" sz="2400" dirty="0" smtClean="0">
                <a:latin typeface="Times New Roman" pitchFamily="18" charset="0"/>
              </a:rPr>
              <a:t>,x</a:t>
            </a:r>
            <a:r>
              <a:rPr lang="en-US" sz="2400" baseline="-25000" dirty="0" smtClean="0">
                <a:latin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</a:rPr>
              <a:t> },{x</a:t>
            </a:r>
            <a:r>
              <a:rPr lang="en-US" sz="2400" baseline="-25000" dirty="0" smtClean="0">
                <a:latin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</a:rPr>
              <a:t>,x</a:t>
            </a:r>
            <a:r>
              <a:rPr lang="en-US" sz="2400" baseline="-25000" dirty="0" smtClean="0">
                <a:latin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</a:rPr>
              <a:t> }}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43200" y="5181600"/>
            <a:ext cx="838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10000" y="5181600"/>
            <a:ext cx="11430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57800" y="5181600"/>
            <a:ext cx="838200" cy="228600"/>
          </a:xfrm>
          <a:prstGeom prst="rect">
            <a:avLst/>
          </a:prstGeom>
          <a:solidFill>
            <a:srgbClr val="A6F8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95400" y="5867400"/>
            <a:ext cx="508985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U/{</a:t>
            </a:r>
            <a:r>
              <a:rPr lang="en-US" sz="2400" i="1" dirty="0" smtClean="0">
                <a:solidFill>
                  <a:srgbClr val="1C1C1C"/>
                </a:solidFill>
                <a:latin typeface="Times New Roman" pitchFamily="18" charset="0"/>
              </a:rPr>
              <a:t>d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}={{ x</a:t>
            </a:r>
            <a:r>
              <a:rPr lang="en-US" sz="2400" baseline="-25000" dirty="0" smtClean="0">
                <a:solidFill>
                  <a:srgbClr val="1C1C1C"/>
                </a:solidFill>
                <a:latin typeface="Times New Roman" pitchFamily="18" charset="0"/>
              </a:rPr>
              <a:t>4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},{ x</a:t>
            </a:r>
            <a:r>
              <a:rPr lang="en-US" sz="2400" baseline="-25000" dirty="0" smtClean="0">
                <a:solidFill>
                  <a:srgbClr val="1C1C1C"/>
                </a:solidFill>
                <a:latin typeface="Times New Roman" pitchFamily="18" charset="0"/>
              </a:rPr>
              <a:t>1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,x</a:t>
            </a:r>
            <a:r>
              <a:rPr lang="en-US" sz="2400" baseline="-25000" dirty="0" smtClean="0">
                <a:solidFill>
                  <a:srgbClr val="1C1C1C"/>
                </a:solidFill>
                <a:latin typeface="Times New Roman" pitchFamily="18" charset="0"/>
              </a:rPr>
              <a:t>2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 ,x</a:t>
            </a:r>
            <a:r>
              <a:rPr lang="en-US" sz="2400" baseline="-25000" dirty="0" smtClean="0">
                <a:solidFill>
                  <a:srgbClr val="1C1C1C"/>
                </a:solidFill>
                <a:latin typeface="Times New Roman" pitchFamily="18" charset="0"/>
              </a:rPr>
              <a:t>7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 },{x</a:t>
            </a:r>
            <a:r>
              <a:rPr lang="en-US" sz="2400" baseline="-25000" dirty="0" smtClean="0">
                <a:solidFill>
                  <a:srgbClr val="1C1C1C"/>
                </a:solidFill>
                <a:latin typeface="Times New Roman" pitchFamily="18" charset="0"/>
              </a:rPr>
              <a:t>3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 ,x</a:t>
            </a:r>
            <a:r>
              <a:rPr lang="en-US" sz="2400" baseline="-25000" dirty="0" smtClean="0">
                <a:solidFill>
                  <a:srgbClr val="1C1C1C"/>
                </a:solidFill>
                <a:latin typeface="Times New Roman" pitchFamily="18" charset="0"/>
              </a:rPr>
              <a:t>5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 ,x</a:t>
            </a:r>
            <a:r>
              <a:rPr lang="en-US" sz="2400" baseline="-25000" dirty="0" smtClean="0">
                <a:solidFill>
                  <a:srgbClr val="1C1C1C"/>
                </a:solidFill>
                <a:latin typeface="Times New Roman" pitchFamily="18" charset="0"/>
              </a:rPr>
              <a:t>6</a:t>
            </a:r>
            <a:r>
              <a:rPr lang="en-US" sz="2400" dirty="0" smtClean="0">
                <a:solidFill>
                  <a:srgbClr val="1C1C1C"/>
                </a:solidFill>
                <a:latin typeface="Times New Roman" pitchFamily="18" charset="0"/>
              </a:rPr>
              <a:t> }}</a:t>
            </a:r>
            <a:endParaRPr lang="en-US" sz="2400" dirty="0">
              <a:solidFill>
                <a:srgbClr val="1C1C1C"/>
              </a:solidFill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0800" y="64008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52800" y="6400800"/>
            <a:ext cx="1143000" cy="228600"/>
          </a:xfrm>
          <a:prstGeom prst="rect">
            <a:avLst/>
          </a:prstGeom>
          <a:solidFill>
            <a:srgbClr val="FAC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00600" y="6400800"/>
            <a:ext cx="12192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447800" y="1676400"/>
          <a:ext cx="6096000" cy="2057400"/>
        </p:xfrm>
        <a:graphic>
          <a:graphicData uri="http://schemas.openxmlformats.org/drawingml/2006/table">
            <a:tbl>
              <a:tblPr/>
              <a:tblGrid>
                <a:gridCol w="1330613"/>
                <a:gridCol w="1129964"/>
                <a:gridCol w="1298931"/>
                <a:gridCol w="1322692"/>
                <a:gridCol w="506900"/>
                <a:gridCol w="506900"/>
              </a:tblGrid>
              <a:tr h="26400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Objekat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 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a1 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a2 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a3 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a4 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d1 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</a:tr>
              <a:tr h="2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x1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54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x2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54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x3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54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x4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4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x5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54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x6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54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x7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E46D0A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8800" y="2057400"/>
          <a:ext cx="4726673" cy="4064005"/>
        </p:xfrm>
        <a:graphic>
          <a:graphicData uri="http://schemas.openxmlformats.org/drawingml/2006/table">
            <a:tbl>
              <a:tblPr/>
              <a:tblGrid>
                <a:gridCol w="562629"/>
                <a:gridCol w="1254195"/>
                <a:gridCol w="1441738"/>
                <a:gridCol w="1468111"/>
              </a:tblGrid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a3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Relacija</a:t>
            </a:r>
            <a:r>
              <a:rPr lang="en-US" dirty="0" smtClean="0"/>
              <a:t> </a:t>
            </a:r>
            <a:r>
              <a:rPr lang="en-US" dirty="0" err="1" smtClean="0"/>
              <a:t>sli</a:t>
            </a:r>
            <a:r>
              <a:rPr lang="sr-Latn-RS" dirty="0" smtClean="0"/>
              <a:t>čnosti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sz="2400" b="1" dirty="0" smtClean="0">
                <a:solidFill>
                  <a:srgbClr val="008000"/>
                </a:solidFill>
                <a:effectLst/>
                <a:latin typeface="Times New Roman" pitchFamily="18" charset="0"/>
              </a:rPr>
              <a:t>Relacija sličnosti</a:t>
            </a:r>
            <a:r>
              <a:rPr lang="en-US" sz="2400" dirty="0" smtClean="0"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endParaRPr lang="en-US" sz="2400" dirty="0">
              <a:solidFill>
                <a:srgbClr val="000066"/>
              </a:solidFill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0066"/>
                </a:solidFill>
                <a:effectLst/>
                <a:latin typeface="Times New Roman" pitchFamily="18" charset="0"/>
              </a:rPr>
              <a:t>                                     , </a:t>
            </a:r>
            <a:r>
              <a:rPr lang="sr-Latn-RS" sz="2400" dirty="0" smtClean="0">
                <a:solidFill>
                  <a:srgbClr val="000066"/>
                </a:solidFill>
                <a:latin typeface="Times New Roman" pitchFamily="18" charset="0"/>
              </a:rPr>
              <a:t>Svi objekti slični objektu</a:t>
            </a:r>
            <a:r>
              <a:rPr lang="en-US" sz="2400" dirty="0" smtClean="0"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effectLst/>
                <a:latin typeface="Times New Roman" pitchFamily="18" charset="0"/>
              </a:rPr>
              <a:t>x. </a:t>
            </a:r>
          </a:p>
          <a:p>
            <a:pPr>
              <a:buFont typeface="Wingdings" pitchFamily="2" charset="2"/>
              <a:buNone/>
            </a:pPr>
            <a:r>
              <a:rPr lang="sr-Latn-RS" sz="2400" b="1" dirty="0" smtClean="0">
                <a:solidFill>
                  <a:srgbClr val="006600"/>
                </a:solidFill>
                <a:effectLst/>
                <a:latin typeface="Times New Roman" pitchFamily="18" charset="0"/>
              </a:rPr>
              <a:t>Donja aproksimacija</a:t>
            </a:r>
            <a:endParaRPr lang="en-US" sz="2400" dirty="0">
              <a:solidFill>
                <a:srgbClr val="000066"/>
              </a:solidFill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0066"/>
                </a:solidFill>
                <a:effectLst/>
                <a:latin typeface="Times New Roman" pitchFamily="18" charset="0"/>
              </a:rPr>
              <a:t>                                          , </a:t>
            </a:r>
            <a:r>
              <a:rPr lang="sr-Latn-RS" sz="2400" dirty="0" smtClean="0">
                <a:solidFill>
                  <a:srgbClr val="000066"/>
                </a:solidFill>
                <a:effectLst/>
                <a:latin typeface="Times New Roman" pitchFamily="18" charset="0"/>
              </a:rPr>
              <a:t>je skup svih elemenata iz</a:t>
            </a:r>
            <a:r>
              <a:rPr lang="en-US" sz="2400" dirty="0" smtClean="0"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effectLst/>
                <a:latin typeface="Times New Roman" pitchFamily="18" charset="0"/>
              </a:rPr>
              <a:t>U</a:t>
            </a:r>
          </a:p>
          <a:p>
            <a:pPr>
              <a:buFont typeface="Wingdings" pitchFamily="2" charset="2"/>
              <a:buNone/>
            </a:pPr>
            <a:r>
              <a:rPr lang="sr-Latn-RS" sz="2400" dirty="0" smtClean="0">
                <a:solidFill>
                  <a:srgbClr val="000066"/>
                </a:solidFill>
                <a:effectLst/>
                <a:latin typeface="Times New Roman" pitchFamily="18" charset="0"/>
              </a:rPr>
              <a:t>koji bi sigurno mogli biti klasifikovani kao</a:t>
            </a:r>
            <a:r>
              <a:rPr lang="en-US" sz="2400" dirty="0" smtClean="0"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effectLst/>
                <a:latin typeface="Times New Roman" pitchFamily="18" charset="0"/>
              </a:rPr>
              <a:t>X.</a:t>
            </a:r>
          </a:p>
          <a:p>
            <a:pPr>
              <a:buFont typeface="Wingdings" pitchFamily="2" charset="2"/>
              <a:buNone/>
            </a:pPr>
            <a:r>
              <a:rPr lang="sr-Latn-RS" sz="2400" b="1" dirty="0" smtClean="0">
                <a:solidFill>
                  <a:srgbClr val="006600"/>
                </a:solidFill>
                <a:effectLst/>
                <a:latin typeface="Times New Roman" pitchFamily="18" charset="0"/>
              </a:rPr>
              <a:t>Gornja aproksimacija</a:t>
            </a:r>
            <a:r>
              <a:rPr lang="en-US" sz="2400" dirty="0" smtClean="0"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endParaRPr lang="en-US" sz="2400" dirty="0">
              <a:solidFill>
                <a:srgbClr val="000066"/>
              </a:solidFill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000066"/>
              </a:solidFill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i="1" dirty="0" smtClean="0">
                <a:solidFill>
                  <a:srgbClr val="006600"/>
                </a:solidFill>
                <a:effectLst/>
                <a:latin typeface="Times New Roman" pitchFamily="18" charset="0"/>
              </a:rPr>
              <a:t>SIM</a:t>
            </a:r>
            <a:r>
              <a:rPr lang="en-US" sz="2400" b="1" dirty="0" smtClean="0">
                <a:solidFill>
                  <a:srgbClr val="006600"/>
                </a:solidFill>
                <a:effectLst/>
                <a:latin typeface="Times New Roman" pitchFamily="18" charset="0"/>
              </a:rPr>
              <a:t>-</a:t>
            </a:r>
            <a:r>
              <a:rPr lang="en-US" sz="2400" b="1" dirty="0" err="1" smtClean="0">
                <a:solidFill>
                  <a:srgbClr val="006600"/>
                </a:solidFill>
                <a:effectLst/>
                <a:latin typeface="Times New Roman" pitchFamily="18" charset="0"/>
              </a:rPr>
              <a:t>Positiv</a:t>
            </a:r>
            <a:r>
              <a:rPr lang="sr-Latn-RS" sz="2400" b="1" dirty="0" smtClean="0">
                <a:solidFill>
                  <a:srgbClr val="006600"/>
                </a:solidFill>
                <a:effectLst/>
                <a:latin typeface="Times New Roman" pitchFamily="18" charset="0"/>
              </a:rPr>
              <a:t>an</a:t>
            </a:r>
            <a:r>
              <a:rPr lang="en-US" sz="2400" b="1" dirty="0" smtClean="0">
                <a:solidFill>
                  <a:srgbClr val="006600"/>
                </a:solidFill>
                <a:effectLst/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effectLst/>
                <a:latin typeface="Times New Roman" pitchFamily="18" charset="0"/>
              </a:rPr>
              <a:t>region</a:t>
            </a:r>
            <a:r>
              <a:rPr lang="en-US" sz="2400" dirty="0">
                <a:solidFill>
                  <a:srgbClr val="000066"/>
                </a:solidFill>
                <a:effectLst/>
                <a:latin typeface="Times New Roman" pitchFamily="18" charset="0"/>
              </a:rPr>
              <a:t> </a:t>
            </a:r>
            <a:r>
              <a:rPr lang="sr-Latn-RS" sz="2400" dirty="0" smtClean="0">
                <a:solidFill>
                  <a:srgbClr val="000066"/>
                </a:solidFill>
                <a:latin typeface="Times New Roman" pitchFamily="18" charset="0"/>
              </a:rPr>
              <a:t>je particija</a:t>
            </a:r>
            <a:r>
              <a:rPr lang="en-US" sz="2400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endParaRPr lang="en-US" sz="2400" dirty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sr-Latn-RS" sz="2400" dirty="0" smtClean="0">
                <a:solidFill>
                  <a:srgbClr val="1C1C1C"/>
                </a:solidFill>
                <a:effectLst/>
                <a:latin typeface="Times New Roman" pitchFamily="18" charset="0"/>
              </a:rPr>
              <a:t>Neka je</a:t>
            </a:r>
            <a:r>
              <a:rPr lang="en-US" sz="2400" dirty="0" smtClean="0">
                <a:solidFill>
                  <a:srgbClr val="1C1C1C"/>
                </a:solidFill>
                <a:effectLst/>
                <a:latin typeface="Times New Roman" pitchFamily="18" charset="0"/>
              </a:rPr>
              <a:t> </a:t>
            </a:r>
            <a:endParaRPr lang="en-US" sz="2400" dirty="0">
              <a:solidFill>
                <a:srgbClr val="1C1C1C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533400" y="2074863"/>
          <a:ext cx="2895600" cy="371475"/>
        </p:xfrm>
        <a:graphic>
          <a:graphicData uri="http://schemas.openxmlformats.org/presentationml/2006/ole">
            <p:oleObj spid="_x0000_s136194" name="Equation" r:id="rId3" imgW="1701800" imgH="215900" progId="Equation.3">
              <p:embed/>
            </p:oleObj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533400" y="3041650"/>
          <a:ext cx="3200400" cy="387350"/>
        </p:xfrm>
        <a:graphic>
          <a:graphicData uri="http://schemas.openxmlformats.org/presentationml/2006/ole">
            <p:oleObj spid="_x0000_s136195" name="Equation" r:id="rId4" imgW="2120900" imgH="254000" progId="Equation.3">
              <p:embed/>
            </p:oleObj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3505200" y="3922713"/>
          <a:ext cx="685800" cy="268287"/>
        </p:xfrm>
        <a:graphic>
          <a:graphicData uri="http://schemas.openxmlformats.org/presentationml/2006/ole">
            <p:oleObj spid="_x0000_s136196" name="Equation" r:id="rId5" imgW="482391" imgH="190417" progId="Equation.3">
              <p:embed/>
            </p:oleObj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609600" y="4229100"/>
          <a:ext cx="1676400" cy="419100"/>
        </p:xfrm>
        <a:graphic>
          <a:graphicData uri="http://schemas.openxmlformats.org/presentationml/2006/ole">
            <p:oleObj spid="_x0000_s136197" name="Equation" r:id="rId6" imgW="1409088" imgH="355446" progId="Equation.3">
              <p:embed/>
            </p:oleObj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4800600" y="4764088"/>
          <a:ext cx="1752600" cy="341312"/>
        </p:xfrm>
        <a:graphic>
          <a:graphicData uri="http://schemas.openxmlformats.org/presentationml/2006/ole">
            <p:oleObj spid="_x0000_s136198" name="Equation" r:id="rId7" imgW="1168400" imgH="228600" progId="Equation.3">
              <p:embed/>
            </p:oleObj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1905000" y="5267325"/>
          <a:ext cx="1828800" cy="295275"/>
        </p:xfrm>
        <a:graphic>
          <a:graphicData uri="http://schemas.openxmlformats.org/presentationml/2006/ole">
            <p:oleObj spid="_x0000_s136199" name="Equation" r:id="rId8" imgW="1422400" imgH="228600" progId="Equation.3">
              <p:embed/>
            </p:oleObj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3886200" y="5114925"/>
          <a:ext cx="2743200" cy="609600"/>
        </p:xfrm>
        <a:graphic>
          <a:graphicData uri="http://schemas.openxmlformats.org/presentationml/2006/ole">
            <p:oleObj spid="_x0000_s136200" name="Equation" r:id="rId9" imgW="2005729" imgH="444307" progId="Equation.3">
              <p:embed/>
            </p:oleObj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3505200" y="2590800"/>
          <a:ext cx="762000" cy="298450"/>
        </p:xfrm>
        <a:graphic>
          <a:graphicData uri="http://schemas.openxmlformats.org/presentationml/2006/ole">
            <p:oleObj spid="_x0000_s136201" name="Equation" r:id="rId10" imgW="482391" imgH="190417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Redukcija atributa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sz="2400" dirty="0" smtClean="0">
                <a:solidFill>
                  <a:srgbClr val="1C1C1C"/>
                </a:solidFill>
                <a:effectLst/>
              </a:rPr>
              <a:t>Cilj je odrediti podskup atributa koji će biti korišćen u procesima odlučivanja.</a:t>
            </a:r>
          </a:p>
          <a:p>
            <a:pPr>
              <a:buFont typeface="Wingdings" pitchFamily="2" charset="2"/>
              <a:buNone/>
            </a:pPr>
            <a:endParaRPr lang="sr-Latn-RS" sz="2400" dirty="0" smtClean="0">
              <a:solidFill>
                <a:srgbClr val="1C1C1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sr-Latn-RS" sz="2400" dirty="0" smtClean="0">
                <a:solidFill>
                  <a:srgbClr val="1C1C1C"/>
                </a:solidFill>
                <a:effectLst/>
              </a:rPr>
              <a:t>Kriterijum selekcije: koncept redukcije.</a:t>
            </a:r>
          </a:p>
          <a:p>
            <a:pPr>
              <a:buFont typeface="Wingdings" pitchFamily="2" charset="2"/>
              <a:buNone/>
            </a:pPr>
            <a:endParaRPr lang="sr-Latn-RS" sz="2400" dirty="0" smtClean="0">
              <a:solidFill>
                <a:srgbClr val="1C1C1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sr-Latn-RS" sz="2400" dirty="0" smtClean="0">
                <a:solidFill>
                  <a:srgbClr val="1C1C1C"/>
                </a:solidFill>
                <a:effectLst/>
              </a:rPr>
              <a:t>Redukcija je osnovni element znanja kojim se definišu svi osnovni koncepti.</a:t>
            </a:r>
          </a:p>
          <a:p>
            <a:pPr>
              <a:buFont typeface="Wingdings" pitchFamily="2" charset="2"/>
              <a:buNone/>
            </a:pPr>
            <a:endParaRPr lang="sr-Latn-RS" sz="2400" dirty="0" smtClean="0">
              <a:solidFill>
                <a:srgbClr val="1C1C1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sr-Latn-RS" sz="2400" dirty="0" smtClean="0">
                <a:solidFill>
                  <a:srgbClr val="1C1C1C"/>
                </a:solidFill>
                <a:effectLst/>
              </a:rPr>
              <a:t>Ostali metodi su: </a:t>
            </a:r>
          </a:p>
          <a:p>
            <a:pPr lvl="1"/>
            <a:r>
              <a:rPr lang="sr-Latn-RS" sz="2000" dirty="0" smtClean="0">
                <a:solidFill>
                  <a:srgbClr val="1C1C1C"/>
                </a:solidFill>
              </a:rPr>
              <a:t>matrica razlika</a:t>
            </a:r>
          </a:p>
          <a:p>
            <a:pPr lvl="1"/>
            <a:r>
              <a:rPr lang="sr-Latn-RS" sz="2000" dirty="0" smtClean="0">
                <a:solidFill>
                  <a:srgbClr val="1C1C1C"/>
                </a:solidFill>
                <a:effectLst/>
              </a:rPr>
              <a:t>klasifikacija svih kombinacija atributa sa određivanjem svih koeficienata zavisnosti (kompletna pretraga)  </a:t>
            </a:r>
            <a:endParaRPr lang="en-US" sz="2000" dirty="0">
              <a:solidFill>
                <a:srgbClr val="1C1C1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1200" y="1295400"/>
          <a:ext cx="6096000" cy="2820447"/>
        </p:xfrm>
        <a:graphic>
          <a:graphicData uri="http://schemas.openxmlformats.org/drawingml/2006/table">
            <a:tbl>
              <a:tblPr/>
              <a:tblGrid>
                <a:gridCol w="959693"/>
                <a:gridCol w="1210829"/>
                <a:gridCol w="1533717"/>
                <a:gridCol w="1566603"/>
                <a:gridCol w="825158"/>
              </a:tblGrid>
              <a:tr h="619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Pacijent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Glavobolja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Bolovi u mišićima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Grip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p3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p4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p5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p6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7693025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IND(</a:t>
            </a:r>
            <a:r>
              <a:rPr lang="en-US" altLang="zh-TW" sz="2400" dirty="0" smtClean="0"/>
              <a:t>F</a:t>
            </a:r>
            <a:r>
              <a:rPr lang="sr-Latn-RS" altLang="zh-TW" sz="2400" dirty="0" smtClean="0"/>
              <a:t>)</a:t>
            </a:r>
            <a:r>
              <a:rPr lang="en-US" altLang="zh-TW" sz="2400" dirty="0" smtClean="0"/>
              <a:t>={{p1, p2, p3, p6}, {p4, p5}}</a:t>
            </a:r>
            <a:endParaRPr lang="sr-Latn-RS" altLang="zh-TW" sz="2400" dirty="0" smtClean="0"/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1200" y="1295400"/>
          <a:ext cx="6096000" cy="2820447"/>
        </p:xfrm>
        <a:graphic>
          <a:graphicData uri="http://schemas.openxmlformats.org/drawingml/2006/table">
            <a:tbl>
              <a:tblPr/>
              <a:tblGrid>
                <a:gridCol w="959693"/>
                <a:gridCol w="1210829"/>
                <a:gridCol w="1533717"/>
                <a:gridCol w="1566603"/>
                <a:gridCol w="825158"/>
              </a:tblGrid>
              <a:tr h="619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Pacijent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Glavobolja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Bolovi u mišićima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Grip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p3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p4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p5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p6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7693025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IND(H)</a:t>
            </a:r>
            <a:r>
              <a:rPr lang="en-US" altLang="zh-TW" sz="2400" dirty="0" smtClean="0"/>
              <a:t>={{p2, p3, p5}, {p1, p4, p6}}</a:t>
            </a:r>
            <a:endParaRPr lang="sr-Latn-RS" altLang="zh-TW" sz="2400" dirty="0" smtClean="0"/>
          </a:p>
          <a:p>
            <a:endParaRPr lang="sr-Latn-RS" altLang="zh-TW" sz="24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57200" y="4953000"/>
            <a:ext cx="373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95400" y="53340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p2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95400" y="580286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p3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" y="55626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p5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14600" y="5334000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p1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14600" y="587906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p6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97708" y="55626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p4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1388012" y="4923692"/>
            <a:ext cx="1181686" cy="1702191"/>
          </a:xfrm>
          <a:custGeom>
            <a:avLst/>
            <a:gdLst>
              <a:gd name="connsiteX0" fmla="*/ 1181686 w 1181686"/>
              <a:gd name="connsiteY0" fmla="*/ 0 h 1702191"/>
              <a:gd name="connsiteX1" fmla="*/ 689317 w 1181686"/>
              <a:gd name="connsiteY1" fmla="*/ 323557 h 1702191"/>
              <a:gd name="connsiteX2" fmla="*/ 661182 w 1181686"/>
              <a:gd name="connsiteY2" fmla="*/ 914400 h 1702191"/>
              <a:gd name="connsiteX3" fmla="*/ 562708 w 1181686"/>
              <a:gd name="connsiteY3" fmla="*/ 1336431 h 1702191"/>
              <a:gd name="connsiteX4" fmla="*/ 0 w 1181686"/>
              <a:gd name="connsiteY4" fmla="*/ 1702191 h 170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686" h="1702191">
                <a:moveTo>
                  <a:pt x="1181686" y="0"/>
                </a:moveTo>
                <a:cubicBezTo>
                  <a:pt x="978877" y="85578"/>
                  <a:pt x="776068" y="171157"/>
                  <a:pt x="689317" y="323557"/>
                </a:cubicBezTo>
                <a:cubicBezTo>
                  <a:pt x="602566" y="475957"/>
                  <a:pt x="682283" y="745588"/>
                  <a:pt x="661182" y="914400"/>
                </a:cubicBezTo>
                <a:cubicBezTo>
                  <a:pt x="640081" y="1083212"/>
                  <a:pt x="672905" y="1205132"/>
                  <a:pt x="562708" y="1336431"/>
                </a:cubicBezTo>
                <a:cubicBezTo>
                  <a:pt x="452511" y="1467730"/>
                  <a:pt x="226255" y="1584960"/>
                  <a:pt x="0" y="170219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118381" y="5198012"/>
            <a:ext cx="2018714" cy="1266092"/>
          </a:xfrm>
          <a:custGeom>
            <a:avLst/>
            <a:gdLst>
              <a:gd name="connsiteX0" fmla="*/ 199293 w 2018714"/>
              <a:gd name="connsiteY0" fmla="*/ 91440 h 1266092"/>
              <a:gd name="connsiteX1" fmla="*/ 72684 w 2018714"/>
              <a:gd name="connsiteY1" fmla="*/ 274320 h 1266092"/>
              <a:gd name="connsiteX2" fmla="*/ 2345 w 2018714"/>
              <a:gd name="connsiteY2" fmla="*/ 724486 h 1266092"/>
              <a:gd name="connsiteX3" fmla="*/ 58616 w 2018714"/>
              <a:gd name="connsiteY3" fmla="*/ 963637 h 1266092"/>
              <a:gd name="connsiteX4" fmla="*/ 255564 w 2018714"/>
              <a:gd name="connsiteY4" fmla="*/ 1104314 h 1266092"/>
              <a:gd name="connsiteX5" fmla="*/ 705730 w 2018714"/>
              <a:gd name="connsiteY5" fmla="*/ 1132450 h 1266092"/>
              <a:gd name="connsiteX6" fmla="*/ 1296573 w 2018714"/>
              <a:gd name="connsiteY6" fmla="*/ 1216856 h 1266092"/>
              <a:gd name="connsiteX7" fmla="*/ 1718604 w 2018714"/>
              <a:gd name="connsiteY7" fmla="*/ 1230923 h 1266092"/>
              <a:gd name="connsiteX8" fmla="*/ 1943687 w 2018714"/>
              <a:gd name="connsiteY8" fmla="*/ 1005840 h 1266092"/>
              <a:gd name="connsiteX9" fmla="*/ 1999957 w 2018714"/>
              <a:gd name="connsiteY9" fmla="*/ 513471 h 1266092"/>
              <a:gd name="connsiteX10" fmla="*/ 1929619 w 2018714"/>
              <a:gd name="connsiteY10" fmla="*/ 119576 h 1266092"/>
              <a:gd name="connsiteX11" fmla="*/ 1465385 w 2018714"/>
              <a:gd name="connsiteY11" fmla="*/ 21102 h 1266092"/>
              <a:gd name="connsiteX12" fmla="*/ 1155896 w 2018714"/>
              <a:gd name="connsiteY12" fmla="*/ 49237 h 1266092"/>
              <a:gd name="connsiteX13" fmla="*/ 649459 w 2018714"/>
              <a:gd name="connsiteY13" fmla="*/ 7034 h 1266092"/>
              <a:gd name="connsiteX14" fmla="*/ 199293 w 2018714"/>
              <a:gd name="connsiteY14" fmla="*/ 91440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8714" h="1266092">
                <a:moveTo>
                  <a:pt x="199293" y="91440"/>
                </a:moveTo>
                <a:cubicBezTo>
                  <a:pt x="103164" y="135988"/>
                  <a:pt x="105509" y="168812"/>
                  <a:pt x="72684" y="274320"/>
                </a:cubicBezTo>
                <a:cubicBezTo>
                  <a:pt x="39859" y="379828"/>
                  <a:pt x="4690" y="609600"/>
                  <a:pt x="2345" y="724486"/>
                </a:cubicBezTo>
                <a:cubicBezTo>
                  <a:pt x="0" y="839372"/>
                  <a:pt x="16413" y="900332"/>
                  <a:pt x="58616" y="963637"/>
                </a:cubicBezTo>
                <a:cubicBezTo>
                  <a:pt x="100819" y="1026942"/>
                  <a:pt x="147712" y="1076179"/>
                  <a:pt x="255564" y="1104314"/>
                </a:cubicBezTo>
                <a:cubicBezTo>
                  <a:pt x="363416" y="1132449"/>
                  <a:pt x="532229" y="1113693"/>
                  <a:pt x="705730" y="1132450"/>
                </a:cubicBezTo>
                <a:cubicBezTo>
                  <a:pt x="879231" y="1151207"/>
                  <a:pt x="1127761" y="1200444"/>
                  <a:pt x="1296573" y="1216856"/>
                </a:cubicBezTo>
                <a:cubicBezTo>
                  <a:pt x="1465385" y="1233268"/>
                  <a:pt x="1610752" y="1266092"/>
                  <a:pt x="1718604" y="1230923"/>
                </a:cubicBezTo>
                <a:cubicBezTo>
                  <a:pt x="1826456" y="1195754"/>
                  <a:pt x="1896795" y="1125415"/>
                  <a:pt x="1943687" y="1005840"/>
                </a:cubicBezTo>
                <a:cubicBezTo>
                  <a:pt x="1990579" y="886265"/>
                  <a:pt x="2002302" y="661182"/>
                  <a:pt x="1999957" y="513471"/>
                </a:cubicBezTo>
                <a:cubicBezTo>
                  <a:pt x="1997612" y="365760"/>
                  <a:pt x="2018714" y="201637"/>
                  <a:pt x="1929619" y="119576"/>
                </a:cubicBezTo>
                <a:cubicBezTo>
                  <a:pt x="1840524" y="37515"/>
                  <a:pt x="1594339" y="32825"/>
                  <a:pt x="1465385" y="21102"/>
                </a:cubicBezTo>
                <a:cubicBezTo>
                  <a:pt x="1336431" y="9379"/>
                  <a:pt x="1291884" y="51582"/>
                  <a:pt x="1155896" y="49237"/>
                </a:cubicBezTo>
                <a:cubicBezTo>
                  <a:pt x="1019908" y="46892"/>
                  <a:pt x="806548" y="0"/>
                  <a:pt x="649459" y="7034"/>
                </a:cubicBezTo>
                <a:cubicBezTo>
                  <a:pt x="492370" y="14068"/>
                  <a:pt x="295422" y="46892"/>
                  <a:pt x="199293" y="91440"/>
                </a:cubicBezTo>
                <a:close/>
              </a:path>
            </a:pathLst>
          </a:custGeom>
          <a:noFill/>
          <a:ln>
            <a:solidFill>
              <a:srgbClr val="2B4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200" y="5334000"/>
            <a:ext cx="3200399" cy="685800"/>
          </a:xfrm>
        </p:spPr>
        <p:txBody>
          <a:bodyPr/>
          <a:lstStyle/>
          <a:p>
            <a:pPr>
              <a:buNone/>
            </a:pPr>
            <a:r>
              <a:rPr lang="en-US" altLang="zh-TW" sz="2400" dirty="0" smtClean="0">
                <a:solidFill>
                  <a:srgbClr val="2B4ACF"/>
                </a:solidFill>
              </a:rPr>
              <a:t>F={p1, p2, p3, p6}</a:t>
            </a:r>
            <a:endParaRPr lang="sr-Latn-RS" altLang="zh-TW" sz="2400" dirty="0" smtClean="0">
              <a:solidFill>
                <a:srgbClr val="2B4ACF"/>
              </a:solidFill>
            </a:endParaRPr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1200" y="1295400"/>
          <a:ext cx="6096000" cy="2820447"/>
        </p:xfrm>
        <a:graphic>
          <a:graphicData uri="http://schemas.openxmlformats.org/drawingml/2006/table">
            <a:tbl>
              <a:tblPr/>
              <a:tblGrid>
                <a:gridCol w="959693"/>
                <a:gridCol w="1210829"/>
                <a:gridCol w="1533717"/>
                <a:gridCol w="1566603"/>
                <a:gridCol w="825158"/>
              </a:tblGrid>
              <a:tr h="619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Pacijent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Glavobolja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Bolovi u mišićima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Grip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p3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p4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p5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p6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7693025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IND(H</a:t>
            </a:r>
            <a:r>
              <a:rPr lang="en-US" altLang="zh-TW" sz="2400" dirty="0" smtClean="0"/>
              <a:t>, MP</a:t>
            </a:r>
            <a:r>
              <a:rPr lang="sr-Latn-RS" altLang="zh-TW" sz="2400" dirty="0" smtClean="0"/>
              <a:t>)</a:t>
            </a:r>
            <a:r>
              <a:rPr lang="en-US" altLang="zh-TW" sz="2400" dirty="0" smtClean="0"/>
              <a:t>={{p1, p4, p6}, {p2, p5}, {p3}}</a:t>
            </a:r>
            <a:endParaRPr lang="sr-Latn-RS" altLang="zh-TW" sz="2400" dirty="0" smtClean="0"/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3124200" y="4876800"/>
            <a:ext cx="12954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4876800"/>
            <a:ext cx="990600" cy="228600"/>
          </a:xfrm>
          <a:prstGeom prst="rect">
            <a:avLst/>
          </a:prstGeom>
          <a:solidFill>
            <a:srgbClr val="A6F8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6000" y="4876800"/>
            <a:ext cx="381000" cy="228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1200" y="1295400"/>
          <a:ext cx="6096000" cy="2820447"/>
        </p:xfrm>
        <a:graphic>
          <a:graphicData uri="http://schemas.openxmlformats.org/drawingml/2006/table">
            <a:tbl>
              <a:tblPr/>
              <a:tblGrid>
                <a:gridCol w="959693"/>
                <a:gridCol w="1210829"/>
                <a:gridCol w="1533717"/>
                <a:gridCol w="1566603"/>
                <a:gridCol w="825158"/>
              </a:tblGrid>
              <a:tr h="619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Pacijent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Glavobolja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Bolovi u mišićima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Grip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p3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p4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p5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p6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7693025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IND(H</a:t>
            </a:r>
            <a:r>
              <a:rPr lang="en-US" altLang="zh-TW" sz="2400" dirty="0" smtClean="0"/>
              <a:t>, MP</a:t>
            </a:r>
            <a:r>
              <a:rPr lang="sr-Latn-RS" altLang="zh-TW" sz="2400" dirty="0" smtClean="0"/>
              <a:t>)</a:t>
            </a:r>
            <a:r>
              <a:rPr lang="en-US" altLang="zh-TW" sz="2400" dirty="0" smtClean="0"/>
              <a:t>={{p1, p4, p6}, {p2, p5}, {p3}}</a:t>
            </a:r>
            <a:endParaRPr lang="sr-Latn-RS" altLang="zh-TW" sz="2400" dirty="0" smtClean="0"/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57200" y="4953000"/>
            <a:ext cx="373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95400" y="53340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p2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5400" y="580286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p3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400" y="55626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p5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5334000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p1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14600" y="587906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p6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97708" y="55626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p4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929618" y="4951828"/>
            <a:ext cx="1151207" cy="1674055"/>
          </a:xfrm>
          <a:custGeom>
            <a:avLst/>
            <a:gdLst>
              <a:gd name="connsiteX0" fmla="*/ 996462 w 1151207"/>
              <a:gd name="connsiteY0" fmla="*/ 0 h 1674055"/>
              <a:gd name="connsiteX1" fmla="*/ 461890 w 1151207"/>
              <a:gd name="connsiteY1" fmla="*/ 154744 h 1674055"/>
              <a:gd name="connsiteX2" fmla="*/ 39859 w 1151207"/>
              <a:gd name="connsiteY2" fmla="*/ 604910 h 1674055"/>
              <a:gd name="connsiteX3" fmla="*/ 222739 w 1151207"/>
              <a:gd name="connsiteY3" fmla="*/ 1083212 h 1674055"/>
              <a:gd name="connsiteX4" fmla="*/ 630702 w 1151207"/>
              <a:gd name="connsiteY4" fmla="*/ 1533378 h 1674055"/>
              <a:gd name="connsiteX5" fmla="*/ 1151207 w 1151207"/>
              <a:gd name="connsiteY5" fmla="*/ 1674055 h 167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1207" h="1674055">
                <a:moveTo>
                  <a:pt x="996462" y="0"/>
                </a:moveTo>
                <a:cubicBezTo>
                  <a:pt x="808893" y="26963"/>
                  <a:pt x="621324" y="53926"/>
                  <a:pt x="461890" y="154744"/>
                </a:cubicBezTo>
                <a:cubicBezTo>
                  <a:pt x="302456" y="255562"/>
                  <a:pt x="79718" y="450165"/>
                  <a:pt x="39859" y="604910"/>
                </a:cubicBezTo>
                <a:cubicBezTo>
                  <a:pt x="0" y="759655"/>
                  <a:pt x="124265" y="928467"/>
                  <a:pt x="222739" y="1083212"/>
                </a:cubicBezTo>
                <a:cubicBezTo>
                  <a:pt x="321213" y="1237957"/>
                  <a:pt x="475957" y="1434904"/>
                  <a:pt x="630702" y="1533378"/>
                </a:cubicBezTo>
                <a:cubicBezTo>
                  <a:pt x="785447" y="1631852"/>
                  <a:pt x="968327" y="1652953"/>
                  <a:pt x="1151207" y="16740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31520" y="5641145"/>
            <a:ext cx="1237957" cy="984738"/>
          </a:xfrm>
          <a:custGeom>
            <a:avLst/>
            <a:gdLst>
              <a:gd name="connsiteX0" fmla="*/ 1237957 w 1237957"/>
              <a:gd name="connsiteY0" fmla="*/ 0 h 984738"/>
              <a:gd name="connsiteX1" fmla="*/ 914400 w 1237957"/>
              <a:gd name="connsiteY1" fmla="*/ 56270 h 984738"/>
              <a:gd name="connsiteX2" fmla="*/ 548640 w 1237957"/>
              <a:gd name="connsiteY2" fmla="*/ 98473 h 984738"/>
              <a:gd name="connsiteX3" fmla="*/ 351692 w 1237957"/>
              <a:gd name="connsiteY3" fmla="*/ 253218 h 984738"/>
              <a:gd name="connsiteX4" fmla="*/ 140677 w 1237957"/>
              <a:gd name="connsiteY4" fmla="*/ 548640 h 984738"/>
              <a:gd name="connsiteX5" fmla="*/ 0 w 1237957"/>
              <a:gd name="connsiteY5" fmla="*/ 984738 h 9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57" h="984738">
                <a:moveTo>
                  <a:pt x="1237957" y="0"/>
                </a:moveTo>
                <a:cubicBezTo>
                  <a:pt x="1133621" y="19929"/>
                  <a:pt x="1029286" y="39858"/>
                  <a:pt x="914400" y="56270"/>
                </a:cubicBezTo>
                <a:cubicBezTo>
                  <a:pt x="799514" y="72682"/>
                  <a:pt x="642425" y="65648"/>
                  <a:pt x="548640" y="98473"/>
                </a:cubicBezTo>
                <a:cubicBezTo>
                  <a:pt x="454855" y="131298"/>
                  <a:pt x="419686" y="178190"/>
                  <a:pt x="351692" y="253218"/>
                </a:cubicBezTo>
                <a:cubicBezTo>
                  <a:pt x="283698" y="328246"/>
                  <a:pt x="199292" y="426720"/>
                  <a:pt x="140677" y="548640"/>
                </a:cubicBezTo>
                <a:cubicBezTo>
                  <a:pt x="82062" y="670560"/>
                  <a:pt x="41031" y="827649"/>
                  <a:pt x="0" y="98473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118381" y="5198012"/>
            <a:ext cx="2018714" cy="1266092"/>
          </a:xfrm>
          <a:custGeom>
            <a:avLst/>
            <a:gdLst>
              <a:gd name="connsiteX0" fmla="*/ 199293 w 2018714"/>
              <a:gd name="connsiteY0" fmla="*/ 91440 h 1266092"/>
              <a:gd name="connsiteX1" fmla="*/ 72684 w 2018714"/>
              <a:gd name="connsiteY1" fmla="*/ 274320 h 1266092"/>
              <a:gd name="connsiteX2" fmla="*/ 2345 w 2018714"/>
              <a:gd name="connsiteY2" fmla="*/ 724486 h 1266092"/>
              <a:gd name="connsiteX3" fmla="*/ 58616 w 2018714"/>
              <a:gd name="connsiteY3" fmla="*/ 963637 h 1266092"/>
              <a:gd name="connsiteX4" fmla="*/ 255564 w 2018714"/>
              <a:gd name="connsiteY4" fmla="*/ 1104314 h 1266092"/>
              <a:gd name="connsiteX5" fmla="*/ 705730 w 2018714"/>
              <a:gd name="connsiteY5" fmla="*/ 1132450 h 1266092"/>
              <a:gd name="connsiteX6" fmla="*/ 1296573 w 2018714"/>
              <a:gd name="connsiteY6" fmla="*/ 1216856 h 1266092"/>
              <a:gd name="connsiteX7" fmla="*/ 1718604 w 2018714"/>
              <a:gd name="connsiteY7" fmla="*/ 1230923 h 1266092"/>
              <a:gd name="connsiteX8" fmla="*/ 1943687 w 2018714"/>
              <a:gd name="connsiteY8" fmla="*/ 1005840 h 1266092"/>
              <a:gd name="connsiteX9" fmla="*/ 1999957 w 2018714"/>
              <a:gd name="connsiteY9" fmla="*/ 513471 h 1266092"/>
              <a:gd name="connsiteX10" fmla="*/ 1929619 w 2018714"/>
              <a:gd name="connsiteY10" fmla="*/ 119576 h 1266092"/>
              <a:gd name="connsiteX11" fmla="*/ 1465385 w 2018714"/>
              <a:gd name="connsiteY11" fmla="*/ 21102 h 1266092"/>
              <a:gd name="connsiteX12" fmla="*/ 1155896 w 2018714"/>
              <a:gd name="connsiteY12" fmla="*/ 49237 h 1266092"/>
              <a:gd name="connsiteX13" fmla="*/ 649459 w 2018714"/>
              <a:gd name="connsiteY13" fmla="*/ 7034 h 1266092"/>
              <a:gd name="connsiteX14" fmla="*/ 199293 w 2018714"/>
              <a:gd name="connsiteY14" fmla="*/ 91440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8714" h="1266092">
                <a:moveTo>
                  <a:pt x="199293" y="91440"/>
                </a:moveTo>
                <a:cubicBezTo>
                  <a:pt x="103164" y="135988"/>
                  <a:pt x="105509" y="168812"/>
                  <a:pt x="72684" y="274320"/>
                </a:cubicBezTo>
                <a:cubicBezTo>
                  <a:pt x="39859" y="379828"/>
                  <a:pt x="4690" y="609600"/>
                  <a:pt x="2345" y="724486"/>
                </a:cubicBezTo>
                <a:cubicBezTo>
                  <a:pt x="0" y="839372"/>
                  <a:pt x="16413" y="900332"/>
                  <a:pt x="58616" y="963637"/>
                </a:cubicBezTo>
                <a:cubicBezTo>
                  <a:pt x="100819" y="1026942"/>
                  <a:pt x="147712" y="1076179"/>
                  <a:pt x="255564" y="1104314"/>
                </a:cubicBezTo>
                <a:cubicBezTo>
                  <a:pt x="363416" y="1132449"/>
                  <a:pt x="532229" y="1113693"/>
                  <a:pt x="705730" y="1132450"/>
                </a:cubicBezTo>
                <a:cubicBezTo>
                  <a:pt x="879231" y="1151207"/>
                  <a:pt x="1127761" y="1200444"/>
                  <a:pt x="1296573" y="1216856"/>
                </a:cubicBezTo>
                <a:cubicBezTo>
                  <a:pt x="1465385" y="1233268"/>
                  <a:pt x="1610752" y="1266092"/>
                  <a:pt x="1718604" y="1230923"/>
                </a:cubicBezTo>
                <a:cubicBezTo>
                  <a:pt x="1826456" y="1195754"/>
                  <a:pt x="1896795" y="1125415"/>
                  <a:pt x="1943687" y="1005840"/>
                </a:cubicBezTo>
                <a:cubicBezTo>
                  <a:pt x="1990579" y="886265"/>
                  <a:pt x="2002302" y="661182"/>
                  <a:pt x="1999957" y="513471"/>
                </a:cubicBezTo>
                <a:cubicBezTo>
                  <a:pt x="1997612" y="365760"/>
                  <a:pt x="2018714" y="201637"/>
                  <a:pt x="1929619" y="119576"/>
                </a:cubicBezTo>
                <a:cubicBezTo>
                  <a:pt x="1840524" y="37515"/>
                  <a:pt x="1594339" y="32825"/>
                  <a:pt x="1465385" y="21102"/>
                </a:cubicBezTo>
                <a:cubicBezTo>
                  <a:pt x="1336431" y="9379"/>
                  <a:pt x="1291884" y="51582"/>
                  <a:pt x="1155896" y="49237"/>
                </a:cubicBezTo>
                <a:cubicBezTo>
                  <a:pt x="1019908" y="46892"/>
                  <a:pt x="806548" y="0"/>
                  <a:pt x="649459" y="7034"/>
                </a:cubicBezTo>
                <a:cubicBezTo>
                  <a:pt x="492370" y="14068"/>
                  <a:pt x="295422" y="46892"/>
                  <a:pt x="199293" y="91440"/>
                </a:cubicBezTo>
                <a:close/>
              </a:path>
            </a:pathLst>
          </a:custGeom>
          <a:noFill/>
          <a:ln>
            <a:solidFill>
              <a:srgbClr val="2B4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1200" y="1295400"/>
          <a:ext cx="6096000" cy="2820447"/>
        </p:xfrm>
        <a:graphic>
          <a:graphicData uri="http://schemas.openxmlformats.org/drawingml/2006/table">
            <a:tbl>
              <a:tblPr/>
              <a:tblGrid>
                <a:gridCol w="959693"/>
                <a:gridCol w="1210829"/>
                <a:gridCol w="1533717"/>
                <a:gridCol w="1566603"/>
                <a:gridCol w="825158"/>
              </a:tblGrid>
              <a:tr h="619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Pacijent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Glavobolja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Bolovi u mišićima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Grip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p3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p4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p5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p6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7693025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IND(</a:t>
            </a:r>
            <a:r>
              <a:rPr lang="en-US" altLang="zh-TW" sz="2400" dirty="0" smtClean="0"/>
              <a:t>MP</a:t>
            </a:r>
            <a:r>
              <a:rPr lang="sr-Latn-RS" altLang="zh-TW" sz="2400" dirty="0" smtClean="0"/>
              <a:t>)</a:t>
            </a:r>
            <a:r>
              <a:rPr lang="en-US" altLang="zh-TW" sz="2400" dirty="0" smtClean="0"/>
              <a:t>={{p1, p3, p4, p6}, {p2, p5}</a:t>
            </a:r>
            <a:endParaRPr lang="sr-Latn-RS" altLang="zh-TW" sz="2400" dirty="0" smtClean="0"/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57200" y="4953000"/>
            <a:ext cx="373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95400" y="53340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p2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5400" y="580286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p3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400" y="55626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p5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5334000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p1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14600" y="587906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p6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97708" y="55626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p4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59655" y="4951828"/>
            <a:ext cx="2264899" cy="1674055"/>
          </a:xfrm>
          <a:custGeom>
            <a:avLst/>
            <a:gdLst>
              <a:gd name="connsiteX0" fmla="*/ 2264899 w 2264899"/>
              <a:gd name="connsiteY0" fmla="*/ 0 h 1674055"/>
              <a:gd name="connsiteX1" fmla="*/ 1744394 w 2264899"/>
              <a:gd name="connsiteY1" fmla="*/ 253218 h 1674055"/>
              <a:gd name="connsiteX2" fmla="*/ 1392702 w 2264899"/>
              <a:gd name="connsiteY2" fmla="*/ 604910 h 1674055"/>
              <a:gd name="connsiteX3" fmla="*/ 1041010 w 2264899"/>
              <a:gd name="connsiteY3" fmla="*/ 759655 h 1674055"/>
              <a:gd name="connsiteX4" fmla="*/ 773723 w 2264899"/>
              <a:gd name="connsiteY4" fmla="*/ 787790 h 1674055"/>
              <a:gd name="connsiteX5" fmla="*/ 422031 w 2264899"/>
              <a:gd name="connsiteY5" fmla="*/ 900332 h 1674055"/>
              <a:gd name="connsiteX6" fmla="*/ 196948 w 2264899"/>
              <a:gd name="connsiteY6" fmla="*/ 1097280 h 1674055"/>
              <a:gd name="connsiteX7" fmla="*/ 0 w 2264899"/>
              <a:gd name="connsiteY7" fmla="*/ 1674055 h 167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4899" h="1674055">
                <a:moveTo>
                  <a:pt x="2264899" y="0"/>
                </a:moveTo>
                <a:cubicBezTo>
                  <a:pt x="2077329" y="76200"/>
                  <a:pt x="1889760" y="152400"/>
                  <a:pt x="1744394" y="253218"/>
                </a:cubicBezTo>
                <a:cubicBezTo>
                  <a:pt x="1599028" y="354036"/>
                  <a:pt x="1509933" y="520504"/>
                  <a:pt x="1392702" y="604910"/>
                </a:cubicBezTo>
                <a:cubicBezTo>
                  <a:pt x="1275471" y="689316"/>
                  <a:pt x="1144173" y="729175"/>
                  <a:pt x="1041010" y="759655"/>
                </a:cubicBezTo>
                <a:cubicBezTo>
                  <a:pt x="937847" y="790135"/>
                  <a:pt x="876886" y="764344"/>
                  <a:pt x="773723" y="787790"/>
                </a:cubicBezTo>
                <a:cubicBezTo>
                  <a:pt x="670560" y="811236"/>
                  <a:pt x="518160" y="848750"/>
                  <a:pt x="422031" y="900332"/>
                </a:cubicBezTo>
                <a:cubicBezTo>
                  <a:pt x="325902" y="951914"/>
                  <a:pt x="267286" y="968326"/>
                  <a:pt x="196948" y="1097280"/>
                </a:cubicBezTo>
                <a:cubicBezTo>
                  <a:pt x="126610" y="1226234"/>
                  <a:pt x="63305" y="1450144"/>
                  <a:pt x="0" y="16740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118381" y="5198012"/>
            <a:ext cx="2018714" cy="1266092"/>
          </a:xfrm>
          <a:custGeom>
            <a:avLst/>
            <a:gdLst>
              <a:gd name="connsiteX0" fmla="*/ 199293 w 2018714"/>
              <a:gd name="connsiteY0" fmla="*/ 91440 h 1266092"/>
              <a:gd name="connsiteX1" fmla="*/ 72684 w 2018714"/>
              <a:gd name="connsiteY1" fmla="*/ 274320 h 1266092"/>
              <a:gd name="connsiteX2" fmla="*/ 2345 w 2018714"/>
              <a:gd name="connsiteY2" fmla="*/ 724486 h 1266092"/>
              <a:gd name="connsiteX3" fmla="*/ 58616 w 2018714"/>
              <a:gd name="connsiteY3" fmla="*/ 963637 h 1266092"/>
              <a:gd name="connsiteX4" fmla="*/ 255564 w 2018714"/>
              <a:gd name="connsiteY4" fmla="*/ 1104314 h 1266092"/>
              <a:gd name="connsiteX5" fmla="*/ 705730 w 2018714"/>
              <a:gd name="connsiteY5" fmla="*/ 1132450 h 1266092"/>
              <a:gd name="connsiteX6" fmla="*/ 1296573 w 2018714"/>
              <a:gd name="connsiteY6" fmla="*/ 1216856 h 1266092"/>
              <a:gd name="connsiteX7" fmla="*/ 1718604 w 2018714"/>
              <a:gd name="connsiteY7" fmla="*/ 1230923 h 1266092"/>
              <a:gd name="connsiteX8" fmla="*/ 1943687 w 2018714"/>
              <a:gd name="connsiteY8" fmla="*/ 1005840 h 1266092"/>
              <a:gd name="connsiteX9" fmla="*/ 1999957 w 2018714"/>
              <a:gd name="connsiteY9" fmla="*/ 513471 h 1266092"/>
              <a:gd name="connsiteX10" fmla="*/ 1929619 w 2018714"/>
              <a:gd name="connsiteY10" fmla="*/ 119576 h 1266092"/>
              <a:gd name="connsiteX11" fmla="*/ 1465385 w 2018714"/>
              <a:gd name="connsiteY11" fmla="*/ 21102 h 1266092"/>
              <a:gd name="connsiteX12" fmla="*/ 1155896 w 2018714"/>
              <a:gd name="connsiteY12" fmla="*/ 49237 h 1266092"/>
              <a:gd name="connsiteX13" fmla="*/ 649459 w 2018714"/>
              <a:gd name="connsiteY13" fmla="*/ 7034 h 1266092"/>
              <a:gd name="connsiteX14" fmla="*/ 199293 w 2018714"/>
              <a:gd name="connsiteY14" fmla="*/ 91440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8714" h="1266092">
                <a:moveTo>
                  <a:pt x="199293" y="91440"/>
                </a:moveTo>
                <a:cubicBezTo>
                  <a:pt x="103164" y="135988"/>
                  <a:pt x="105509" y="168812"/>
                  <a:pt x="72684" y="274320"/>
                </a:cubicBezTo>
                <a:cubicBezTo>
                  <a:pt x="39859" y="379828"/>
                  <a:pt x="4690" y="609600"/>
                  <a:pt x="2345" y="724486"/>
                </a:cubicBezTo>
                <a:cubicBezTo>
                  <a:pt x="0" y="839372"/>
                  <a:pt x="16413" y="900332"/>
                  <a:pt x="58616" y="963637"/>
                </a:cubicBezTo>
                <a:cubicBezTo>
                  <a:pt x="100819" y="1026942"/>
                  <a:pt x="147712" y="1076179"/>
                  <a:pt x="255564" y="1104314"/>
                </a:cubicBezTo>
                <a:cubicBezTo>
                  <a:pt x="363416" y="1132449"/>
                  <a:pt x="532229" y="1113693"/>
                  <a:pt x="705730" y="1132450"/>
                </a:cubicBezTo>
                <a:cubicBezTo>
                  <a:pt x="879231" y="1151207"/>
                  <a:pt x="1127761" y="1200444"/>
                  <a:pt x="1296573" y="1216856"/>
                </a:cubicBezTo>
                <a:cubicBezTo>
                  <a:pt x="1465385" y="1233268"/>
                  <a:pt x="1610752" y="1266092"/>
                  <a:pt x="1718604" y="1230923"/>
                </a:cubicBezTo>
                <a:cubicBezTo>
                  <a:pt x="1826456" y="1195754"/>
                  <a:pt x="1896795" y="1125415"/>
                  <a:pt x="1943687" y="1005840"/>
                </a:cubicBezTo>
                <a:cubicBezTo>
                  <a:pt x="1990579" y="886265"/>
                  <a:pt x="2002302" y="661182"/>
                  <a:pt x="1999957" y="513471"/>
                </a:cubicBezTo>
                <a:cubicBezTo>
                  <a:pt x="1997612" y="365760"/>
                  <a:pt x="2018714" y="201637"/>
                  <a:pt x="1929619" y="119576"/>
                </a:cubicBezTo>
                <a:cubicBezTo>
                  <a:pt x="1840524" y="37515"/>
                  <a:pt x="1594339" y="32825"/>
                  <a:pt x="1465385" y="21102"/>
                </a:cubicBezTo>
                <a:cubicBezTo>
                  <a:pt x="1336431" y="9379"/>
                  <a:pt x="1291884" y="51582"/>
                  <a:pt x="1155896" y="49237"/>
                </a:cubicBezTo>
                <a:cubicBezTo>
                  <a:pt x="1019908" y="46892"/>
                  <a:pt x="806548" y="0"/>
                  <a:pt x="649459" y="7034"/>
                </a:cubicBezTo>
                <a:cubicBezTo>
                  <a:pt x="492370" y="14068"/>
                  <a:pt x="295422" y="46892"/>
                  <a:pt x="199293" y="91440"/>
                </a:cubicBezTo>
                <a:close/>
              </a:path>
            </a:pathLst>
          </a:custGeom>
          <a:noFill/>
          <a:ln>
            <a:solidFill>
              <a:srgbClr val="2B4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1200" y="1295400"/>
          <a:ext cx="6096000" cy="2820447"/>
        </p:xfrm>
        <a:graphic>
          <a:graphicData uri="http://schemas.openxmlformats.org/drawingml/2006/table">
            <a:tbl>
              <a:tblPr/>
              <a:tblGrid>
                <a:gridCol w="959693"/>
                <a:gridCol w="1210829"/>
                <a:gridCol w="1533717"/>
                <a:gridCol w="1566603"/>
                <a:gridCol w="825158"/>
              </a:tblGrid>
              <a:tr h="619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Pacijent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Glavobolja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Bolovi u mišićima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Grip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p3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p4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p5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p6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7693025" cy="685800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IND(</a:t>
            </a:r>
            <a:r>
              <a:rPr lang="en-US" altLang="zh-TW" sz="2400" dirty="0" smtClean="0"/>
              <a:t>H, MP, T</a:t>
            </a:r>
            <a:r>
              <a:rPr lang="sr-Latn-RS" altLang="zh-TW" sz="2400" dirty="0" smtClean="0"/>
              <a:t>)</a:t>
            </a:r>
            <a:r>
              <a:rPr lang="en-US" altLang="zh-TW" sz="2400" dirty="0" smtClean="0"/>
              <a:t>={{p1}, {p2, p5}, {p3}, {p4}, {p6}}</a:t>
            </a:r>
            <a:endParaRPr lang="sr-Latn-RS" altLang="zh-TW" sz="2400" dirty="0" smtClean="0"/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57200" y="4953000"/>
            <a:ext cx="373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95400" y="53340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p2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5400" y="580286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p3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400" y="55626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p5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5334000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p1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14600" y="587906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p6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97708" y="55626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dirty="0" smtClean="0">
                <a:latin typeface="Comic Sans MS" pitchFamily="66" charset="0"/>
              </a:rPr>
              <a:t>p4</a:t>
            </a:r>
            <a:endParaRPr lang="sr-Latn-RS" altLang="zh-TW" dirty="0" smtClean="0">
              <a:latin typeface="Comic Sans MS" pitchFamily="66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59655" y="4951828"/>
            <a:ext cx="2264899" cy="1674055"/>
          </a:xfrm>
          <a:custGeom>
            <a:avLst/>
            <a:gdLst>
              <a:gd name="connsiteX0" fmla="*/ 2264899 w 2264899"/>
              <a:gd name="connsiteY0" fmla="*/ 0 h 1674055"/>
              <a:gd name="connsiteX1" fmla="*/ 1744394 w 2264899"/>
              <a:gd name="connsiteY1" fmla="*/ 253218 h 1674055"/>
              <a:gd name="connsiteX2" fmla="*/ 1392702 w 2264899"/>
              <a:gd name="connsiteY2" fmla="*/ 604910 h 1674055"/>
              <a:gd name="connsiteX3" fmla="*/ 1041010 w 2264899"/>
              <a:gd name="connsiteY3" fmla="*/ 759655 h 1674055"/>
              <a:gd name="connsiteX4" fmla="*/ 773723 w 2264899"/>
              <a:gd name="connsiteY4" fmla="*/ 787790 h 1674055"/>
              <a:gd name="connsiteX5" fmla="*/ 422031 w 2264899"/>
              <a:gd name="connsiteY5" fmla="*/ 900332 h 1674055"/>
              <a:gd name="connsiteX6" fmla="*/ 196948 w 2264899"/>
              <a:gd name="connsiteY6" fmla="*/ 1097280 h 1674055"/>
              <a:gd name="connsiteX7" fmla="*/ 0 w 2264899"/>
              <a:gd name="connsiteY7" fmla="*/ 1674055 h 167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4899" h="1674055">
                <a:moveTo>
                  <a:pt x="2264899" y="0"/>
                </a:moveTo>
                <a:cubicBezTo>
                  <a:pt x="2077329" y="76200"/>
                  <a:pt x="1889760" y="152400"/>
                  <a:pt x="1744394" y="253218"/>
                </a:cubicBezTo>
                <a:cubicBezTo>
                  <a:pt x="1599028" y="354036"/>
                  <a:pt x="1509933" y="520504"/>
                  <a:pt x="1392702" y="604910"/>
                </a:cubicBezTo>
                <a:cubicBezTo>
                  <a:pt x="1275471" y="689316"/>
                  <a:pt x="1144173" y="729175"/>
                  <a:pt x="1041010" y="759655"/>
                </a:cubicBezTo>
                <a:cubicBezTo>
                  <a:pt x="937847" y="790135"/>
                  <a:pt x="876886" y="764344"/>
                  <a:pt x="773723" y="787790"/>
                </a:cubicBezTo>
                <a:cubicBezTo>
                  <a:pt x="670560" y="811236"/>
                  <a:pt x="518160" y="848750"/>
                  <a:pt x="422031" y="900332"/>
                </a:cubicBezTo>
                <a:cubicBezTo>
                  <a:pt x="325902" y="951914"/>
                  <a:pt x="267286" y="968326"/>
                  <a:pt x="196948" y="1097280"/>
                </a:cubicBezTo>
                <a:cubicBezTo>
                  <a:pt x="126610" y="1226234"/>
                  <a:pt x="63305" y="1450144"/>
                  <a:pt x="0" y="16740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118381" y="5198012"/>
            <a:ext cx="2018714" cy="1266092"/>
          </a:xfrm>
          <a:custGeom>
            <a:avLst/>
            <a:gdLst>
              <a:gd name="connsiteX0" fmla="*/ 199293 w 2018714"/>
              <a:gd name="connsiteY0" fmla="*/ 91440 h 1266092"/>
              <a:gd name="connsiteX1" fmla="*/ 72684 w 2018714"/>
              <a:gd name="connsiteY1" fmla="*/ 274320 h 1266092"/>
              <a:gd name="connsiteX2" fmla="*/ 2345 w 2018714"/>
              <a:gd name="connsiteY2" fmla="*/ 724486 h 1266092"/>
              <a:gd name="connsiteX3" fmla="*/ 58616 w 2018714"/>
              <a:gd name="connsiteY3" fmla="*/ 963637 h 1266092"/>
              <a:gd name="connsiteX4" fmla="*/ 255564 w 2018714"/>
              <a:gd name="connsiteY4" fmla="*/ 1104314 h 1266092"/>
              <a:gd name="connsiteX5" fmla="*/ 705730 w 2018714"/>
              <a:gd name="connsiteY5" fmla="*/ 1132450 h 1266092"/>
              <a:gd name="connsiteX6" fmla="*/ 1296573 w 2018714"/>
              <a:gd name="connsiteY6" fmla="*/ 1216856 h 1266092"/>
              <a:gd name="connsiteX7" fmla="*/ 1718604 w 2018714"/>
              <a:gd name="connsiteY7" fmla="*/ 1230923 h 1266092"/>
              <a:gd name="connsiteX8" fmla="*/ 1943687 w 2018714"/>
              <a:gd name="connsiteY8" fmla="*/ 1005840 h 1266092"/>
              <a:gd name="connsiteX9" fmla="*/ 1999957 w 2018714"/>
              <a:gd name="connsiteY9" fmla="*/ 513471 h 1266092"/>
              <a:gd name="connsiteX10" fmla="*/ 1929619 w 2018714"/>
              <a:gd name="connsiteY10" fmla="*/ 119576 h 1266092"/>
              <a:gd name="connsiteX11" fmla="*/ 1465385 w 2018714"/>
              <a:gd name="connsiteY11" fmla="*/ 21102 h 1266092"/>
              <a:gd name="connsiteX12" fmla="*/ 1155896 w 2018714"/>
              <a:gd name="connsiteY12" fmla="*/ 49237 h 1266092"/>
              <a:gd name="connsiteX13" fmla="*/ 649459 w 2018714"/>
              <a:gd name="connsiteY13" fmla="*/ 7034 h 1266092"/>
              <a:gd name="connsiteX14" fmla="*/ 199293 w 2018714"/>
              <a:gd name="connsiteY14" fmla="*/ 91440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8714" h="1266092">
                <a:moveTo>
                  <a:pt x="199293" y="91440"/>
                </a:moveTo>
                <a:cubicBezTo>
                  <a:pt x="103164" y="135988"/>
                  <a:pt x="105509" y="168812"/>
                  <a:pt x="72684" y="274320"/>
                </a:cubicBezTo>
                <a:cubicBezTo>
                  <a:pt x="39859" y="379828"/>
                  <a:pt x="4690" y="609600"/>
                  <a:pt x="2345" y="724486"/>
                </a:cubicBezTo>
                <a:cubicBezTo>
                  <a:pt x="0" y="839372"/>
                  <a:pt x="16413" y="900332"/>
                  <a:pt x="58616" y="963637"/>
                </a:cubicBezTo>
                <a:cubicBezTo>
                  <a:pt x="100819" y="1026942"/>
                  <a:pt x="147712" y="1076179"/>
                  <a:pt x="255564" y="1104314"/>
                </a:cubicBezTo>
                <a:cubicBezTo>
                  <a:pt x="363416" y="1132449"/>
                  <a:pt x="532229" y="1113693"/>
                  <a:pt x="705730" y="1132450"/>
                </a:cubicBezTo>
                <a:cubicBezTo>
                  <a:pt x="879231" y="1151207"/>
                  <a:pt x="1127761" y="1200444"/>
                  <a:pt x="1296573" y="1216856"/>
                </a:cubicBezTo>
                <a:cubicBezTo>
                  <a:pt x="1465385" y="1233268"/>
                  <a:pt x="1610752" y="1266092"/>
                  <a:pt x="1718604" y="1230923"/>
                </a:cubicBezTo>
                <a:cubicBezTo>
                  <a:pt x="1826456" y="1195754"/>
                  <a:pt x="1896795" y="1125415"/>
                  <a:pt x="1943687" y="1005840"/>
                </a:cubicBezTo>
                <a:cubicBezTo>
                  <a:pt x="1990579" y="886265"/>
                  <a:pt x="2002302" y="661182"/>
                  <a:pt x="1999957" y="513471"/>
                </a:cubicBezTo>
                <a:cubicBezTo>
                  <a:pt x="1997612" y="365760"/>
                  <a:pt x="2018714" y="201637"/>
                  <a:pt x="1929619" y="119576"/>
                </a:cubicBezTo>
                <a:cubicBezTo>
                  <a:pt x="1840524" y="37515"/>
                  <a:pt x="1594339" y="32825"/>
                  <a:pt x="1465385" y="21102"/>
                </a:cubicBezTo>
                <a:cubicBezTo>
                  <a:pt x="1336431" y="9379"/>
                  <a:pt x="1291884" y="51582"/>
                  <a:pt x="1155896" y="49237"/>
                </a:cubicBezTo>
                <a:cubicBezTo>
                  <a:pt x="1019908" y="46892"/>
                  <a:pt x="806548" y="0"/>
                  <a:pt x="649459" y="7034"/>
                </a:cubicBezTo>
                <a:cubicBezTo>
                  <a:pt x="492370" y="14068"/>
                  <a:pt x="295422" y="46892"/>
                  <a:pt x="199293" y="91440"/>
                </a:cubicBezTo>
                <a:close/>
              </a:path>
            </a:pathLst>
          </a:custGeom>
          <a:noFill/>
          <a:ln>
            <a:solidFill>
              <a:srgbClr val="2B4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983545" y="5655212"/>
            <a:ext cx="675249" cy="970671"/>
          </a:xfrm>
          <a:custGeom>
            <a:avLst/>
            <a:gdLst>
              <a:gd name="connsiteX0" fmla="*/ 0 w 675249"/>
              <a:gd name="connsiteY0" fmla="*/ 0 h 970671"/>
              <a:gd name="connsiteX1" fmla="*/ 126609 w 675249"/>
              <a:gd name="connsiteY1" fmla="*/ 309490 h 970671"/>
              <a:gd name="connsiteX2" fmla="*/ 281353 w 675249"/>
              <a:gd name="connsiteY2" fmla="*/ 562708 h 970671"/>
              <a:gd name="connsiteX3" fmla="*/ 675249 w 675249"/>
              <a:gd name="connsiteY3" fmla="*/ 970671 h 97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249" h="970671">
                <a:moveTo>
                  <a:pt x="0" y="0"/>
                </a:moveTo>
                <a:cubicBezTo>
                  <a:pt x="39858" y="107852"/>
                  <a:pt x="79717" y="215705"/>
                  <a:pt x="126609" y="309490"/>
                </a:cubicBezTo>
                <a:cubicBezTo>
                  <a:pt x="173501" y="403275"/>
                  <a:pt x="189913" y="452511"/>
                  <a:pt x="281353" y="562708"/>
                </a:cubicBezTo>
                <a:cubicBezTo>
                  <a:pt x="372793" y="672905"/>
                  <a:pt x="524021" y="821788"/>
                  <a:pt x="675249" y="9706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278966" y="5458265"/>
            <a:ext cx="1294228" cy="1167618"/>
          </a:xfrm>
          <a:custGeom>
            <a:avLst/>
            <a:gdLst>
              <a:gd name="connsiteX0" fmla="*/ 0 w 1294228"/>
              <a:gd name="connsiteY0" fmla="*/ 0 h 1167618"/>
              <a:gd name="connsiteX1" fmla="*/ 182880 w 1294228"/>
              <a:gd name="connsiteY1" fmla="*/ 211015 h 1167618"/>
              <a:gd name="connsiteX2" fmla="*/ 647114 w 1294228"/>
              <a:gd name="connsiteY2" fmla="*/ 393895 h 1167618"/>
              <a:gd name="connsiteX3" fmla="*/ 1097280 w 1294228"/>
              <a:gd name="connsiteY3" fmla="*/ 604910 h 1167618"/>
              <a:gd name="connsiteX4" fmla="*/ 1294228 w 1294228"/>
              <a:gd name="connsiteY4" fmla="*/ 1167618 h 116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228" h="1167618">
                <a:moveTo>
                  <a:pt x="0" y="0"/>
                </a:moveTo>
                <a:cubicBezTo>
                  <a:pt x="37514" y="72683"/>
                  <a:pt x="75028" y="145366"/>
                  <a:pt x="182880" y="211015"/>
                </a:cubicBezTo>
                <a:cubicBezTo>
                  <a:pt x="290732" y="276664"/>
                  <a:pt x="494714" y="328246"/>
                  <a:pt x="647114" y="393895"/>
                </a:cubicBezTo>
                <a:cubicBezTo>
                  <a:pt x="799514" y="459544"/>
                  <a:pt x="989428" y="475956"/>
                  <a:pt x="1097280" y="604910"/>
                </a:cubicBezTo>
                <a:cubicBezTo>
                  <a:pt x="1205132" y="733864"/>
                  <a:pt x="1249680" y="950741"/>
                  <a:pt x="1294228" y="116761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253154" y="5015132"/>
            <a:ext cx="633046" cy="928468"/>
          </a:xfrm>
          <a:custGeom>
            <a:avLst/>
            <a:gdLst>
              <a:gd name="connsiteX0" fmla="*/ 0 w 633046"/>
              <a:gd name="connsiteY0" fmla="*/ 928468 h 928468"/>
              <a:gd name="connsiteX1" fmla="*/ 253218 w 633046"/>
              <a:gd name="connsiteY1" fmla="*/ 337625 h 928468"/>
              <a:gd name="connsiteX2" fmla="*/ 548640 w 633046"/>
              <a:gd name="connsiteY2" fmla="*/ 182880 h 928468"/>
              <a:gd name="connsiteX3" fmla="*/ 633046 w 633046"/>
              <a:gd name="connsiteY3" fmla="*/ 0 h 9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046" h="928468">
                <a:moveTo>
                  <a:pt x="0" y="928468"/>
                </a:moveTo>
                <a:cubicBezTo>
                  <a:pt x="80889" y="695179"/>
                  <a:pt x="161778" y="461890"/>
                  <a:pt x="253218" y="337625"/>
                </a:cubicBezTo>
                <a:cubicBezTo>
                  <a:pt x="344658" y="213360"/>
                  <a:pt x="485335" y="239151"/>
                  <a:pt x="548640" y="182880"/>
                </a:cubicBezTo>
                <a:cubicBezTo>
                  <a:pt x="611945" y="126609"/>
                  <a:pt x="622495" y="63304"/>
                  <a:pt x="63304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1200" y="1295400"/>
          <a:ext cx="6096000" cy="2820447"/>
        </p:xfrm>
        <a:graphic>
          <a:graphicData uri="http://schemas.openxmlformats.org/drawingml/2006/table">
            <a:tbl>
              <a:tblPr/>
              <a:tblGrid>
                <a:gridCol w="959693"/>
                <a:gridCol w="1210829"/>
                <a:gridCol w="1533717"/>
                <a:gridCol w="1566603"/>
                <a:gridCol w="825158"/>
              </a:tblGrid>
              <a:tr h="619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Pacijent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Glavobolja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Bolovi u mišićima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Grip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p3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p4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p5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p6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343400"/>
            <a:ext cx="8305800" cy="2133600"/>
          </a:xfrm>
          <a:noFill/>
        </p:spPr>
        <p:txBody>
          <a:bodyPr/>
          <a:lstStyle/>
          <a:p>
            <a:pPr>
              <a:buNone/>
            </a:pPr>
            <a:r>
              <a:rPr lang="en-US" altLang="zh-TW" dirty="0" err="1" smtClean="0"/>
              <a:t>Donja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aproksimacija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skupa</a:t>
            </a:r>
            <a:r>
              <a:rPr lang="en-US" altLang="zh-TW" dirty="0" smtClean="0"/>
              <a:t> F=1 </a:t>
            </a:r>
            <a:r>
              <a:rPr lang="en-US" altLang="zh-TW" dirty="0" err="1" smtClean="0"/>
              <a:t>sadr</a:t>
            </a:r>
            <a:r>
              <a:rPr lang="sr-Latn-RS" altLang="zh-TW" dirty="0" smtClean="0"/>
              <a:t>ži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                                                </a:t>
            </a:r>
            <a:r>
              <a:rPr lang="sr-Latn-RS" altLang="zh-TW" dirty="0" smtClean="0"/>
              <a:t>p1, p3, p6</a:t>
            </a:r>
          </a:p>
          <a:p>
            <a:pPr>
              <a:buNone/>
            </a:pPr>
            <a:r>
              <a:rPr lang="sr-Latn-RS" altLang="zh-TW" dirty="0" smtClean="0"/>
              <a:t>Gornja aproksimacija skupa F</a:t>
            </a:r>
            <a:r>
              <a:rPr lang="en-US" altLang="zh-TW" dirty="0" smtClean="0"/>
              <a:t>=1</a:t>
            </a:r>
          </a:p>
          <a:p>
            <a:pPr>
              <a:buNone/>
            </a:pPr>
            <a:r>
              <a:rPr lang="en-US" altLang="zh-TW" dirty="0" smtClean="0"/>
              <a:t>                                                  p1, </a:t>
            </a:r>
            <a:r>
              <a:rPr lang="en-US" altLang="zh-TW" dirty="0" smtClean="0">
                <a:solidFill>
                  <a:srgbClr val="FF0000"/>
                </a:solidFill>
              </a:rPr>
              <a:t>p2, p5</a:t>
            </a:r>
            <a:r>
              <a:rPr lang="en-US" altLang="zh-TW" dirty="0" smtClean="0"/>
              <a:t>, p3, p6</a:t>
            </a:r>
            <a:endParaRPr lang="sr-Latn-R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1200" y="1295400"/>
          <a:ext cx="6096000" cy="2820447"/>
        </p:xfrm>
        <a:graphic>
          <a:graphicData uri="http://schemas.openxmlformats.org/drawingml/2006/table">
            <a:tbl>
              <a:tblPr/>
              <a:tblGrid>
                <a:gridCol w="959693"/>
                <a:gridCol w="1210829"/>
                <a:gridCol w="1533717"/>
                <a:gridCol w="1566603"/>
                <a:gridCol w="825158"/>
              </a:tblGrid>
              <a:tr h="619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Pacijent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Glavobolja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Bolovi u mišićima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Temperatura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Grip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MP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p3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p4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p5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</a:tr>
              <a:tr h="314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p6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982" marR="8982" marT="8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7693025" cy="2133600"/>
          </a:xfrm>
        </p:spPr>
        <p:txBody>
          <a:bodyPr/>
          <a:lstStyle/>
          <a:p>
            <a:pPr>
              <a:buNone/>
            </a:pPr>
            <a:r>
              <a:rPr lang="en-US" altLang="zh-TW" sz="2400" dirty="0" smtClean="0"/>
              <a:t>p2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p5 </a:t>
            </a:r>
            <a:r>
              <a:rPr lang="en-US" altLang="zh-TW" sz="2400" dirty="0" err="1" smtClean="0"/>
              <a:t>istovremeno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pripadaju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skupu</a:t>
            </a:r>
            <a:r>
              <a:rPr lang="en-US" altLang="zh-TW" sz="2400" dirty="0" smtClean="0"/>
              <a:t> </a:t>
            </a:r>
          </a:p>
          <a:p>
            <a:pPr>
              <a:buNone/>
            </a:pPr>
            <a:r>
              <a:rPr lang="en-US" altLang="zh-TW" sz="2400" dirty="0" smtClean="0"/>
              <a:t>                                                      F=1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skupu</a:t>
            </a:r>
            <a:r>
              <a:rPr lang="en-US" altLang="zh-TW" sz="2400" dirty="0" smtClean="0"/>
              <a:t> F=0</a:t>
            </a:r>
            <a:endParaRPr lang="sr-Latn-RS" altLang="zh-TW" sz="2400" dirty="0" smtClean="0"/>
          </a:p>
          <a:p>
            <a:pPr>
              <a:buNone/>
            </a:pPr>
            <a:r>
              <a:rPr lang="en-US" altLang="zh-TW" dirty="0" smtClean="0"/>
              <a:t>u </a:t>
            </a:r>
            <a:r>
              <a:rPr lang="en-US" altLang="zh-TW" dirty="0" err="1" smtClean="0"/>
              <a:t>odnosu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particiju</a:t>
            </a:r>
            <a:r>
              <a:rPr lang="en-US" altLang="zh-TW" dirty="0" smtClean="0"/>
              <a:t> H, MP, T</a:t>
            </a:r>
            <a:endParaRPr lang="sr-Latn-R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05000"/>
          <a:ext cx="4726673" cy="4064005"/>
        </p:xfrm>
        <a:graphic>
          <a:graphicData uri="http://schemas.openxmlformats.org/drawingml/2006/table">
            <a:tbl>
              <a:tblPr/>
              <a:tblGrid>
                <a:gridCol w="562629"/>
                <a:gridCol w="1254195"/>
                <a:gridCol w="1441738"/>
                <a:gridCol w="1468111"/>
              </a:tblGrid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a3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2209800"/>
            <a:ext cx="327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mic Sans MS" pitchFamily="66" charset="0"/>
              </a:rPr>
              <a:t>IS=(U,A)</a:t>
            </a:r>
          </a:p>
          <a:p>
            <a:endParaRPr lang="en-US" altLang="zh-TW" i="1" dirty="0" smtClean="0">
              <a:latin typeface="Comic Sans MS" pitchFamily="66" charset="0"/>
            </a:endParaRPr>
          </a:p>
          <a:p>
            <a:endParaRPr lang="en-US" altLang="zh-TW" i="1" dirty="0" smtClean="0">
              <a:latin typeface="Comic Sans MS" pitchFamily="66" charset="0"/>
            </a:endParaRPr>
          </a:p>
          <a:p>
            <a:endParaRPr lang="en-US" altLang="zh-TW" i="1" dirty="0" smtClean="0">
              <a:latin typeface="Comic Sans MS" pitchFamily="66" charset="0"/>
            </a:endParaRPr>
          </a:p>
          <a:p>
            <a:r>
              <a:rPr lang="en-US" altLang="zh-TW" i="1" dirty="0" smtClean="0">
                <a:latin typeface="Comic Sans MS" pitchFamily="66" charset="0"/>
              </a:rPr>
              <a:t>U</a:t>
            </a:r>
            <a:r>
              <a:rPr lang="en-US" altLang="zh-TW" dirty="0" smtClean="0">
                <a:latin typeface="Comic Sans MS" pitchFamily="66" charset="0"/>
              </a:rPr>
              <a:t>={x</a:t>
            </a:r>
            <a:r>
              <a:rPr lang="en-US" altLang="zh-TW" baseline="-25000" dirty="0" smtClean="0">
                <a:latin typeface="Comic Sans MS" pitchFamily="66" charset="0"/>
              </a:rPr>
              <a:t>1</a:t>
            </a:r>
            <a:r>
              <a:rPr lang="en-US" altLang="zh-TW" dirty="0" smtClean="0">
                <a:latin typeface="Comic Sans MS" pitchFamily="66" charset="0"/>
              </a:rPr>
              <a:t>,x</a:t>
            </a:r>
            <a:r>
              <a:rPr lang="en-US" altLang="zh-TW" baseline="-25000" dirty="0" smtClean="0">
                <a:latin typeface="Comic Sans MS" pitchFamily="66" charset="0"/>
              </a:rPr>
              <a:t>2</a:t>
            </a:r>
            <a:r>
              <a:rPr lang="en-US" altLang="zh-TW" dirty="0" smtClean="0">
                <a:latin typeface="Comic Sans MS" pitchFamily="66" charset="0"/>
              </a:rPr>
              <a:t>,x</a:t>
            </a:r>
            <a:r>
              <a:rPr lang="en-US" altLang="zh-TW" baseline="-25000" dirty="0" smtClean="0">
                <a:latin typeface="Comic Sans MS" pitchFamily="66" charset="0"/>
              </a:rPr>
              <a:t>3</a:t>
            </a:r>
            <a:r>
              <a:rPr lang="en-US" altLang="zh-TW" dirty="0" smtClean="0">
                <a:latin typeface="Comic Sans MS" pitchFamily="66" charset="0"/>
              </a:rPr>
              <a:t>,x</a:t>
            </a:r>
            <a:r>
              <a:rPr lang="en-US" altLang="zh-TW" baseline="-25000" dirty="0" smtClean="0">
                <a:latin typeface="Comic Sans MS" pitchFamily="66" charset="0"/>
              </a:rPr>
              <a:t>4</a:t>
            </a:r>
            <a:r>
              <a:rPr lang="en-US" altLang="zh-TW" dirty="0" smtClean="0">
                <a:latin typeface="Comic Sans MS" pitchFamily="66" charset="0"/>
              </a:rPr>
              <a:t>,x</a:t>
            </a:r>
            <a:r>
              <a:rPr lang="en-US" altLang="zh-TW" baseline="-25000" dirty="0" smtClean="0">
                <a:latin typeface="Comic Sans MS" pitchFamily="66" charset="0"/>
              </a:rPr>
              <a:t>5</a:t>
            </a:r>
            <a:r>
              <a:rPr lang="en-US" altLang="zh-TW" dirty="0" smtClean="0">
                <a:latin typeface="Comic Sans MS" pitchFamily="66" charset="0"/>
              </a:rPr>
              <a:t>,x</a:t>
            </a:r>
            <a:r>
              <a:rPr lang="en-US" altLang="zh-TW" baseline="-25000" dirty="0" smtClean="0">
                <a:latin typeface="Comic Sans MS" pitchFamily="66" charset="0"/>
              </a:rPr>
              <a:t>6</a:t>
            </a:r>
            <a:r>
              <a:rPr lang="en-US" altLang="zh-TW" dirty="0" smtClean="0">
                <a:latin typeface="Comic Sans MS" pitchFamily="66" charset="0"/>
              </a:rPr>
              <a:t>….., x</a:t>
            </a:r>
            <a:r>
              <a:rPr lang="en-US" altLang="zh-TW" baseline="-25000" dirty="0" smtClean="0">
                <a:latin typeface="Comic Sans MS" pitchFamily="66" charset="0"/>
              </a:rPr>
              <a:t>10</a:t>
            </a:r>
            <a:r>
              <a:rPr lang="en-US" altLang="zh-TW" dirty="0" smtClean="0">
                <a:latin typeface="Comic Sans MS" pitchFamily="66" charset="0"/>
              </a:rPr>
              <a:t>}</a:t>
            </a:r>
          </a:p>
          <a:p>
            <a:r>
              <a:rPr lang="en-US" altLang="zh-TW" i="1" dirty="0" smtClean="0">
                <a:latin typeface="Comic Sans MS" pitchFamily="66" charset="0"/>
              </a:rPr>
              <a:t>A</a:t>
            </a:r>
            <a:r>
              <a:rPr lang="en-US" altLang="zh-TW" dirty="0" smtClean="0">
                <a:latin typeface="Comic Sans MS" pitchFamily="66" charset="0"/>
              </a:rPr>
              <a:t>={a</a:t>
            </a:r>
            <a:r>
              <a:rPr lang="en-US" altLang="zh-TW" baseline="-25000" dirty="0" smtClean="0">
                <a:latin typeface="Comic Sans MS" pitchFamily="66" charset="0"/>
              </a:rPr>
              <a:t>1</a:t>
            </a:r>
            <a:r>
              <a:rPr lang="en-US" altLang="zh-TW" dirty="0" smtClean="0">
                <a:latin typeface="Comic Sans MS" pitchFamily="66" charset="0"/>
              </a:rPr>
              <a:t>,a</a:t>
            </a:r>
            <a:r>
              <a:rPr lang="en-US" altLang="zh-TW" baseline="-25000" dirty="0" smtClean="0">
                <a:latin typeface="Comic Sans MS" pitchFamily="66" charset="0"/>
              </a:rPr>
              <a:t>2</a:t>
            </a:r>
            <a:r>
              <a:rPr lang="en-US" altLang="zh-TW" dirty="0" smtClean="0">
                <a:latin typeface="Comic Sans MS" pitchFamily="66" charset="0"/>
              </a:rPr>
              <a:t>,a</a:t>
            </a:r>
            <a:r>
              <a:rPr lang="en-US" altLang="zh-TW" baseline="-25000" dirty="0" smtClean="0">
                <a:latin typeface="Comic Sans MS" pitchFamily="66" charset="0"/>
              </a:rPr>
              <a:t>3</a:t>
            </a:r>
            <a:r>
              <a:rPr lang="en-US" altLang="zh-TW" dirty="0" smtClean="0">
                <a:latin typeface="Comic Sans MS" pitchFamily="66" charset="0"/>
              </a:rPr>
              <a:t>}</a:t>
            </a:r>
          </a:p>
          <a:p>
            <a:pPr>
              <a:buFontTx/>
              <a:buNone/>
            </a:pPr>
            <a:endParaRPr lang="en-US" altLang="zh-TW" dirty="0" smtClean="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zh-TW" dirty="0" smtClean="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zh-TW" dirty="0" smtClean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zh-TW" dirty="0" smtClean="0">
                <a:latin typeface="Comic Sans MS" pitchFamily="66" charset="0"/>
              </a:rPr>
              <a:t>V</a:t>
            </a:r>
            <a:r>
              <a:rPr lang="en-US" altLang="zh-TW" baseline="-25000" dirty="0" smtClean="0">
                <a:latin typeface="Comic Sans MS" pitchFamily="66" charset="0"/>
              </a:rPr>
              <a:t>1</a:t>
            </a:r>
            <a:r>
              <a:rPr lang="en-US" altLang="zh-TW" dirty="0" smtClean="0">
                <a:latin typeface="Comic Sans MS" pitchFamily="66" charset="0"/>
              </a:rPr>
              <a:t>={1,2,3}</a:t>
            </a:r>
          </a:p>
          <a:p>
            <a:pPr>
              <a:buFontTx/>
              <a:buNone/>
            </a:pPr>
            <a:r>
              <a:rPr lang="en-US" altLang="zh-TW" dirty="0" smtClean="0">
                <a:latin typeface="Comic Sans MS" pitchFamily="66" charset="0"/>
              </a:rPr>
              <a:t>V</a:t>
            </a:r>
            <a:r>
              <a:rPr lang="en-US" altLang="zh-TW" baseline="-25000" dirty="0" smtClean="0">
                <a:latin typeface="Comic Sans MS" pitchFamily="66" charset="0"/>
              </a:rPr>
              <a:t>2</a:t>
            </a:r>
            <a:r>
              <a:rPr lang="en-US" altLang="zh-TW" dirty="0" smtClean="0">
                <a:latin typeface="Comic Sans MS" pitchFamily="66" charset="0"/>
              </a:rPr>
              <a:t>={1,2}</a:t>
            </a:r>
          </a:p>
          <a:p>
            <a:pPr>
              <a:buFontTx/>
              <a:buNone/>
            </a:pPr>
            <a:r>
              <a:rPr lang="en-US" altLang="zh-TW" dirty="0" smtClean="0">
                <a:latin typeface="Comic Sans MS" pitchFamily="66" charset="0"/>
              </a:rPr>
              <a:t>V</a:t>
            </a:r>
            <a:r>
              <a:rPr lang="en-US" altLang="zh-TW" baseline="-25000" dirty="0" smtClean="0">
                <a:latin typeface="Comic Sans MS" pitchFamily="66" charset="0"/>
              </a:rPr>
              <a:t>3</a:t>
            </a:r>
            <a:r>
              <a:rPr lang="en-US" altLang="zh-TW" dirty="0" smtClean="0">
                <a:latin typeface="Comic Sans MS" pitchFamily="66" charset="0"/>
              </a:rPr>
              <a:t>={1,2,3,4}</a:t>
            </a:r>
            <a:endParaRPr lang="en-US" altLang="zh-TW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odlu</a:t>
            </a:r>
            <a:r>
              <a:rPr lang="sr-Latn-RS" dirty="0" smtClean="0"/>
              <a:t>čivanja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sz="2000" dirty="0" smtClean="0">
                <a:solidFill>
                  <a:srgbClr val="1C1C1C"/>
                </a:solidFill>
                <a:effectLst/>
              </a:rPr>
              <a:t>Algoritam služi za minimizaciju broja osobina koje se koriste u pravilima odlučivanja.  </a:t>
            </a:r>
            <a:endParaRPr lang="en-US" sz="2000" dirty="0">
              <a:solidFill>
                <a:srgbClr val="1C1C1C"/>
              </a:solidFill>
              <a:effectLst/>
            </a:endParaRPr>
          </a:p>
        </p:txBody>
      </p:sp>
      <p:graphicFrame>
        <p:nvGraphicFramePr>
          <p:cNvPr id="23" name="Group 292"/>
          <p:cNvGraphicFramePr>
            <a:graphicFrameLocks/>
          </p:cNvGraphicFramePr>
          <p:nvPr/>
        </p:nvGraphicFramePr>
        <p:xfrm>
          <a:off x="304800" y="2362200"/>
          <a:ext cx="4800599" cy="2107552"/>
        </p:xfrm>
        <a:graphic>
          <a:graphicData uri="http://schemas.openxmlformats.org/drawingml/2006/table">
            <a:tbl>
              <a:tblPr/>
              <a:tblGrid>
                <a:gridCol w="653653"/>
                <a:gridCol w="653653"/>
                <a:gridCol w="653653"/>
                <a:gridCol w="651868"/>
                <a:gridCol w="655438"/>
                <a:gridCol w="592931"/>
                <a:gridCol w="939403"/>
              </a:tblGrid>
              <a:tr h="431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R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Pravilo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0" y="4038600"/>
            <a:ext cx="2667000" cy="533400"/>
          </a:xfrm>
        </p:spPr>
        <p:txBody>
          <a:bodyPr/>
          <a:lstStyle/>
          <a:p>
            <a:pPr>
              <a:buNone/>
            </a:pPr>
            <a:r>
              <a:rPr lang="en-US" altLang="zh-TW" sz="2400" dirty="0" err="1" smtClean="0"/>
              <a:t>Matrica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razlika</a:t>
            </a:r>
            <a:endParaRPr lang="sr-Latn-RS" altLang="zh-TW" dirty="0" smtClean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343400" y="4876800"/>
          <a:ext cx="4495800" cy="1537334"/>
        </p:xfrm>
        <a:graphic>
          <a:graphicData uri="http://schemas.openxmlformats.org/drawingml/2006/table">
            <a:tbl>
              <a:tblPr/>
              <a:tblGrid>
                <a:gridCol w="899160"/>
                <a:gridCol w="899160"/>
                <a:gridCol w="899160"/>
                <a:gridCol w="899160"/>
                <a:gridCol w="899160"/>
              </a:tblGrid>
              <a:tr h="323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1, 3, 4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odlu</a:t>
            </a:r>
            <a:r>
              <a:rPr lang="sr-Latn-RS" dirty="0" smtClean="0"/>
              <a:t>čivanja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sz="2000" dirty="0" smtClean="0">
                <a:solidFill>
                  <a:srgbClr val="1C1C1C"/>
                </a:solidFill>
                <a:effectLst/>
              </a:rPr>
              <a:t>Algoritam služi za minimizaciju broja osobina koje se koriste u pravilima odlučivanja.  </a:t>
            </a:r>
            <a:endParaRPr lang="en-US" sz="2000" dirty="0">
              <a:solidFill>
                <a:srgbClr val="1C1C1C"/>
              </a:solidFill>
              <a:effectLst/>
            </a:endParaRPr>
          </a:p>
        </p:txBody>
      </p:sp>
      <p:graphicFrame>
        <p:nvGraphicFramePr>
          <p:cNvPr id="23" name="Group 292"/>
          <p:cNvGraphicFramePr>
            <a:graphicFrameLocks/>
          </p:cNvGraphicFramePr>
          <p:nvPr/>
        </p:nvGraphicFramePr>
        <p:xfrm>
          <a:off x="304800" y="2362200"/>
          <a:ext cx="4800599" cy="2107552"/>
        </p:xfrm>
        <a:graphic>
          <a:graphicData uri="http://schemas.openxmlformats.org/drawingml/2006/table">
            <a:tbl>
              <a:tblPr/>
              <a:tblGrid>
                <a:gridCol w="653653"/>
                <a:gridCol w="653653"/>
                <a:gridCol w="653653"/>
                <a:gridCol w="651868"/>
                <a:gridCol w="655438"/>
                <a:gridCol w="592931"/>
                <a:gridCol w="939403"/>
              </a:tblGrid>
              <a:tr h="431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R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Pravilo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343400" y="4876800"/>
          <a:ext cx="4495800" cy="1537334"/>
        </p:xfrm>
        <a:graphic>
          <a:graphicData uri="http://schemas.openxmlformats.org/drawingml/2006/table">
            <a:tbl>
              <a:tblPr/>
              <a:tblGrid>
                <a:gridCol w="899160"/>
                <a:gridCol w="899160"/>
                <a:gridCol w="899160"/>
                <a:gridCol w="899160"/>
                <a:gridCol w="899160"/>
              </a:tblGrid>
              <a:tr h="323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2, 3, 4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1, 2, 3, 4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1, 3, 4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0" y="4038600"/>
            <a:ext cx="2667000" cy="533400"/>
          </a:xfrm>
        </p:spPr>
        <p:txBody>
          <a:bodyPr/>
          <a:lstStyle/>
          <a:p>
            <a:pPr>
              <a:buNone/>
            </a:pPr>
            <a:r>
              <a:rPr lang="en-US" altLang="zh-TW" sz="2400" dirty="0" err="1" smtClean="0"/>
              <a:t>Matrica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razlika</a:t>
            </a:r>
            <a:endParaRPr lang="sr-Latn-RS" altLang="zh-TW" dirty="0" smtClean="0"/>
          </a:p>
        </p:txBody>
      </p:sp>
      <p:sp>
        <p:nvSpPr>
          <p:cNvPr id="27" name="Text Box 293"/>
          <p:cNvSpPr txBox="1">
            <a:spLocks noChangeArrowheads="1"/>
          </p:cNvSpPr>
          <p:nvPr/>
        </p:nvSpPr>
        <p:spPr bwMode="auto">
          <a:xfrm>
            <a:off x="304800" y="4953000"/>
            <a:ext cx="411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000066"/>
                </a:solidFill>
                <a:latin typeface="Comic Sans MS" pitchFamily="66" charset="0"/>
              </a:rPr>
              <a:t>R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1  </a:t>
            </a:r>
            <a:r>
              <a:rPr lang="sr-Latn-RS" sz="2000" dirty="0" smtClean="0">
                <a:solidFill>
                  <a:srgbClr val="000066"/>
                </a:solidFill>
                <a:latin typeface="Comic Sans MS" pitchFamily="66" charset="0"/>
              </a:rPr>
              <a:t>  i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f </a:t>
            </a:r>
            <a:r>
              <a:rPr lang="en-US" sz="2000" dirty="0">
                <a:solidFill>
                  <a:srgbClr val="000066"/>
                </a:solidFill>
                <a:latin typeface="Comic Sans MS" pitchFamily="66" charset="0"/>
              </a:rPr>
              <a:t>(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F1=1) </a:t>
            </a:r>
            <a:r>
              <a:rPr lang="en-US" sz="2000" dirty="0">
                <a:solidFill>
                  <a:srgbClr val="000066"/>
                </a:solidFill>
                <a:latin typeface="Comic Sans MS" pitchFamily="66" charset="0"/>
              </a:rPr>
              <a:t>then (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D=H)</a:t>
            </a:r>
            <a:endParaRPr lang="en-US" sz="2000" dirty="0">
              <a:solidFill>
                <a:srgbClr val="00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odlu</a:t>
            </a:r>
            <a:r>
              <a:rPr lang="sr-Latn-RS" dirty="0" smtClean="0"/>
              <a:t>čivanja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sz="2000" dirty="0" smtClean="0">
                <a:solidFill>
                  <a:srgbClr val="1C1C1C"/>
                </a:solidFill>
                <a:effectLst/>
              </a:rPr>
              <a:t>Algoritam služi za minimizaciju broja osobina koje se koriste u pravilima odlučivanja.  </a:t>
            </a:r>
            <a:endParaRPr lang="en-US" sz="2000" dirty="0">
              <a:solidFill>
                <a:srgbClr val="1C1C1C"/>
              </a:solidFill>
              <a:effectLst/>
            </a:endParaRPr>
          </a:p>
        </p:txBody>
      </p:sp>
      <p:graphicFrame>
        <p:nvGraphicFramePr>
          <p:cNvPr id="23" name="Group 292"/>
          <p:cNvGraphicFramePr>
            <a:graphicFrameLocks/>
          </p:cNvGraphicFramePr>
          <p:nvPr/>
        </p:nvGraphicFramePr>
        <p:xfrm>
          <a:off x="304800" y="2362200"/>
          <a:ext cx="4800599" cy="2107552"/>
        </p:xfrm>
        <a:graphic>
          <a:graphicData uri="http://schemas.openxmlformats.org/drawingml/2006/table">
            <a:tbl>
              <a:tblPr/>
              <a:tblGrid>
                <a:gridCol w="653653"/>
                <a:gridCol w="653653"/>
                <a:gridCol w="653653"/>
                <a:gridCol w="651868"/>
                <a:gridCol w="655438"/>
                <a:gridCol w="592931"/>
                <a:gridCol w="939403"/>
              </a:tblGrid>
              <a:tr h="431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R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Pravilo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343400" y="4876800"/>
          <a:ext cx="4495800" cy="1537334"/>
        </p:xfrm>
        <a:graphic>
          <a:graphicData uri="http://schemas.openxmlformats.org/drawingml/2006/table">
            <a:tbl>
              <a:tblPr/>
              <a:tblGrid>
                <a:gridCol w="899160"/>
                <a:gridCol w="899160"/>
                <a:gridCol w="899160"/>
                <a:gridCol w="899160"/>
                <a:gridCol w="899160"/>
              </a:tblGrid>
              <a:tr h="323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2, 3,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2,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2, 3,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3,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0" y="4038600"/>
            <a:ext cx="2667000" cy="533400"/>
          </a:xfrm>
        </p:spPr>
        <p:txBody>
          <a:bodyPr/>
          <a:lstStyle/>
          <a:p>
            <a:pPr>
              <a:buNone/>
            </a:pPr>
            <a:r>
              <a:rPr lang="en-US" altLang="zh-TW" sz="2400" dirty="0" err="1" smtClean="0"/>
              <a:t>Matrica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razlika</a:t>
            </a:r>
            <a:endParaRPr lang="sr-Latn-RS" altLang="zh-TW" dirty="0" smtClean="0"/>
          </a:p>
        </p:txBody>
      </p:sp>
      <p:sp>
        <p:nvSpPr>
          <p:cNvPr id="27" name="Text Box 293"/>
          <p:cNvSpPr txBox="1">
            <a:spLocks noChangeArrowheads="1"/>
          </p:cNvSpPr>
          <p:nvPr/>
        </p:nvSpPr>
        <p:spPr bwMode="auto">
          <a:xfrm>
            <a:off x="304800" y="4953000"/>
            <a:ext cx="411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000066"/>
                </a:solidFill>
                <a:latin typeface="Comic Sans MS" pitchFamily="66" charset="0"/>
              </a:rPr>
              <a:t>R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1  </a:t>
            </a:r>
            <a:r>
              <a:rPr lang="sr-Latn-RS" sz="2000" dirty="0" smtClean="0">
                <a:solidFill>
                  <a:srgbClr val="000066"/>
                </a:solidFill>
                <a:latin typeface="Comic Sans MS" pitchFamily="66" charset="0"/>
              </a:rPr>
              <a:t>  i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f </a:t>
            </a:r>
            <a:r>
              <a:rPr lang="en-US" sz="2000" dirty="0">
                <a:solidFill>
                  <a:srgbClr val="000066"/>
                </a:solidFill>
                <a:latin typeface="Comic Sans MS" pitchFamily="66" charset="0"/>
              </a:rPr>
              <a:t>(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F1=1) </a:t>
            </a:r>
            <a:r>
              <a:rPr lang="en-US" sz="2000" dirty="0">
                <a:solidFill>
                  <a:srgbClr val="000066"/>
                </a:solidFill>
                <a:latin typeface="Comic Sans MS" pitchFamily="66" charset="0"/>
              </a:rPr>
              <a:t>then (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D=H)</a:t>
            </a:r>
          </a:p>
          <a:p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R2    if (F4=0) then (D=M)</a:t>
            </a:r>
            <a:endParaRPr lang="en-US" sz="2000" dirty="0">
              <a:solidFill>
                <a:srgbClr val="00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odlu</a:t>
            </a:r>
            <a:r>
              <a:rPr lang="sr-Latn-RS" dirty="0" smtClean="0"/>
              <a:t>čivanja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sz="2000" dirty="0" smtClean="0">
                <a:solidFill>
                  <a:srgbClr val="1C1C1C"/>
                </a:solidFill>
                <a:effectLst/>
              </a:rPr>
              <a:t>Algoritam služi za minimizaciju broja osobina koje se koriste u pravilima odlučivanja.  </a:t>
            </a:r>
            <a:endParaRPr lang="en-US" sz="2000" dirty="0">
              <a:solidFill>
                <a:srgbClr val="1C1C1C"/>
              </a:solidFill>
              <a:effectLst/>
            </a:endParaRPr>
          </a:p>
        </p:txBody>
      </p:sp>
      <p:graphicFrame>
        <p:nvGraphicFramePr>
          <p:cNvPr id="23" name="Group 292"/>
          <p:cNvGraphicFramePr>
            <a:graphicFrameLocks/>
          </p:cNvGraphicFramePr>
          <p:nvPr/>
        </p:nvGraphicFramePr>
        <p:xfrm>
          <a:off x="304800" y="2362200"/>
          <a:ext cx="4800599" cy="2107552"/>
        </p:xfrm>
        <a:graphic>
          <a:graphicData uri="http://schemas.openxmlformats.org/drawingml/2006/table">
            <a:tbl>
              <a:tblPr/>
              <a:tblGrid>
                <a:gridCol w="653653"/>
                <a:gridCol w="653653"/>
                <a:gridCol w="653653"/>
                <a:gridCol w="651868"/>
                <a:gridCol w="655438"/>
                <a:gridCol w="592931"/>
                <a:gridCol w="939403"/>
              </a:tblGrid>
              <a:tr h="431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R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Pravilo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947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343400" y="4876800"/>
          <a:ext cx="4495800" cy="1537334"/>
        </p:xfrm>
        <a:graphic>
          <a:graphicData uri="http://schemas.openxmlformats.org/drawingml/2006/table">
            <a:tbl>
              <a:tblPr/>
              <a:tblGrid>
                <a:gridCol w="899160"/>
                <a:gridCol w="899160"/>
                <a:gridCol w="899160"/>
                <a:gridCol w="899160"/>
                <a:gridCol w="899160"/>
              </a:tblGrid>
              <a:tr h="323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3, </a:t>
                      </a:r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 </a:t>
                      </a:r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3, </a:t>
                      </a:r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0" y="4038600"/>
            <a:ext cx="2667000" cy="533400"/>
          </a:xfrm>
        </p:spPr>
        <p:txBody>
          <a:bodyPr/>
          <a:lstStyle/>
          <a:p>
            <a:pPr>
              <a:buNone/>
            </a:pPr>
            <a:r>
              <a:rPr lang="en-US" altLang="zh-TW" sz="2400" dirty="0" err="1" smtClean="0"/>
              <a:t>Matrica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razlika</a:t>
            </a:r>
            <a:endParaRPr lang="sr-Latn-RS" altLang="zh-TW" dirty="0" smtClean="0"/>
          </a:p>
        </p:txBody>
      </p:sp>
      <p:sp>
        <p:nvSpPr>
          <p:cNvPr id="27" name="Text Box 293"/>
          <p:cNvSpPr txBox="1">
            <a:spLocks noChangeArrowheads="1"/>
          </p:cNvSpPr>
          <p:nvPr/>
        </p:nvSpPr>
        <p:spPr bwMode="auto">
          <a:xfrm>
            <a:off x="304800" y="4953000"/>
            <a:ext cx="4114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000066"/>
                </a:solidFill>
                <a:latin typeface="Comic Sans MS" pitchFamily="66" charset="0"/>
              </a:rPr>
              <a:t>R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1  </a:t>
            </a:r>
            <a:r>
              <a:rPr lang="sr-Latn-RS" sz="2000" dirty="0" smtClean="0">
                <a:solidFill>
                  <a:srgbClr val="000066"/>
                </a:solidFill>
                <a:latin typeface="Comic Sans MS" pitchFamily="66" charset="0"/>
              </a:rPr>
              <a:t>  i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f </a:t>
            </a:r>
            <a:r>
              <a:rPr lang="en-US" sz="2000" dirty="0">
                <a:solidFill>
                  <a:srgbClr val="000066"/>
                </a:solidFill>
                <a:latin typeface="Comic Sans MS" pitchFamily="66" charset="0"/>
              </a:rPr>
              <a:t>(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F1=1) </a:t>
            </a:r>
            <a:r>
              <a:rPr lang="en-US" sz="2000" dirty="0">
                <a:solidFill>
                  <a:srgbClr val="000066"/>
                </a:solidFill>
                <a:latin typeface="Comic Sans MS" pitchFamily="66" charset="0"/>
              </a:rPr>
              <a:t>then (</a:t>
            </a:r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D=H)</a:t>
            </a:r>
          </a:p>
          <a:p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R2    if (F4=0) then (D=M)</a:t>
            </a:r>
          </a:p>
          <a:p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R3    if(F2=0) then (D=L)</a:t>
            </a:r>
          </a:p>
          <a:p>
            <a:r>
              <a:rPr lang="en-US" sz="2000" dirty="0" smtClean="0">
                <a:solidFill>
                  <a:srgbClr val="000066"/>
                </a:solidFill>
                <a:latin typeface="Comic Sans MS" pitchFamily="66" charset="0"/>
              </a:rPr>
              <a:t>R4    if(F1=0) then (D=L)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05000"/>
          <a:ext cx="4726673" cy="4064005"/>
        </p:xfrm>
        <a:graphic>
          <a:graphicData uri="http://schemas.openxmlformats.org/drawingml/2006/table">
            <a:tbl>
              <a:tblPr/>
              <a:tblGrid>
                <a:gridCol w="562629"/>
                <a:gridCol w="1254195"/>
                <a:gridCol w="1441738"/>
                <a:gridCol w="1468111"/>
              </a:tblGrid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a3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22098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mic Sans MS" pitchFamily="66" charset="0"/>
              </a:rPr>
              <a:t>Me</a:t>
            </a:r>
            <a:r>
              <a:rPr lang="sr-Latn-RS" altLang="zh-TW" dirty="0" smtClean="0">
                <a:latin typeface="Comic Sans MS" pitchFamily="66" charset="0"/>
              </a:rPr>
              <a:t>đu podacima ima istih!</a:t>
            </a:r>
            <a:endParaRPr lang="en-US" altLang="zh-TW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Elementarni skupovi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0" y="4038600"/>
          <a:ext cx="6096000" cy="2395308"/>
        </p:xfrm>
        <a:graphic>
          <a:graphicData uri="http://schemas.openxmlformats.org/drawingml/2006/table">
            <a:tbl>
              <a:tblPr/>
              <a:tblGrid>
                <a:gridCol w="1596044"/>
                <a:gridCol w="1355370"/>
                <a:gridCol w="1558043"/>
                <a:gridCol w="1586543"/>
              </a:tblGrid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a3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x1, x3, x9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ADD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ADD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ADDE1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x2, x7, x10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CEEF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x5, x8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99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1" y="1905001"/>
          <a:ext cx="2743199" cy="2057396"/>
        </p:xfrm>
        <a:graphic>
          <a:graphicData uri="http://schemas.openxmlformats.org/drawingml/2006/table">
            <a:tbl>
              <a:tblPr/>
              <a:tblGrid>
                <a:gridCol w="326531"/>
                <a:gridCol w="727892"/>
                <a:gridCol w="836735"/>
                <a:gridCol w="852041"/>
              </a:tblGrid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a3</a:t>
                      </a:r>
                    </a:p>
                  </a:txBody>
                  <a:tcPr marL="8797" marR="8797" marT="87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7036"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7" marR="8797" marT="87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97" marR="8797" marT="87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981200"/>
          <a:ext cx="4521200" cy="3981450"/>
        </p:xfrm>
        <a:graphic>
          <a:graphicData uri="http://schemas.openxmlformats.org/drawingml/2006/table">
            <a:tbl>
              <a:tblPr/>
              <a:tblGrid>
                <a:gridCol w="1600200"/>
                <a:gridCol w="1358900"/>
                <a:gridCol w="1562100"/>
              </a:tblGrid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410200" y="19050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altLang="zh-TW" dirty="0" smtClean="0">
                <a:latin typeface="Comic Sans MS" pitchFamily="66" charset="0"/>
              </a:rPr>
              <a:t>Šta ako nas nteresuju samo </a:t>
            </a:r>
          </a:p>
          <a:p>
            <a:endParaRPr lang="sr-Latn-RS" altLang="zh-TW" dirty="0" smtClean="0">
              <a:latin typeface="Comic Sans MS" pitchFamily="66" charset="0"/>
            </a:endParaRPr>
          </a:p>
          <a:p>
            <a:r>
              <a:rPr lang="sr-Latn-RS" altLang="zh-TW" dirty="0" smtClean="0">
                <a:latin typeface="Comic Sans MS" pitchFamily="66" charset="0"/>
              </a:rPr>
              <a:t>        B</a:t>
            </a:r>
            <a:r>
              <a:rPr lang="en-US" altLang="zh-TW" dirty="0" smtClean="0">
                <a:latin typeface="Comic Sans MS" pitchFamily="66" charset="0"/>
              </a:rPr>
              <a:t> = {</a:t>
            </a:r>
            <a:r>
              <a:rPr lang="sr-Latn-RS" altLang="zh-TW" dirty="0" smtClean="0">
                <a:latin typeface="Comic Sans MS" pitchFamily="66" charset="0"/>
              </a:rPr>
              <a:t> a1</a:t>
            </a:r>
            <a:r>
              <a:rPr lang="en-US" altLang="zh-TW" dirty="0" smtClean="0">
                <a:latin typeface="Comic Sans MS" pitchFamily="66" charset="0"/>
              </a:rPr>
              <a:t>,</a:t>
            </a:r>
            <a:r>
              <a:rPr lang="sr-Latn-RS" altLang="zh-TW" dirty="0" smtClean="0">
                <a:latin typeface="Comic Sans MS" pitchFamily="66" charset="0"/>
              </a:rPr>
              <a:t> a2</a:t>
            </a:r>
            <a:r>
              <a:rPr lang="en-US" altLang="zh-TW" dirty="0" smtClean="0">
                <a:latin typeface="Comic Sans MS" pitchFamily="66" charset="0"/>
              </a:rPr>
              <a:t> }</a:t>
            </a:r>
            <a:endParaRPr lang="en-US" altLang="zh-TW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14412</TotalTime>
  <Words>4052</Words>
  <Application>Microsoft Office PowerPoint</Application>
  <PresentationFormat>On-screen Show (4:3)</PresentationFormat>
  <Paragraphs>2555</Paragraphs>
  <Slides>63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Default Design</vt:lpstr>
      <vt:lpstr>Custom Design</vt:lpstr>
      <vt:lpstr>Equation</vt:lpstr>
      <vt:lpstr>Grubi skupovi -Rough sets- </vt:lpstr>
      <vt:lpstr>Reprezentacije znanja u uslovima neodređenosti</vt:lpstr>
      <vt:lpstr>Uvod</vt:lpstr>
      <vt:lpstr>Uvod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Relacija ekvivalencije</vt:lpstr>
      <vt:lpstr>Particija skupa</vt:lpstr>
      <vt:lpstr>Teorija grubih skupova</vt:lpstr>
      <vt:lpstr>IND relacija</vt:lpstr>
      <vt:lpstr>Donja R aproksimacija</vt:lpstr>
      <vt:lpstr>Gornja R aproksimacija</vt:lpstr>
      <vt:lpstr>R granica skupa X</vt:lpstr>
      <vt:lpstr>Reprezentacija</vt:lpstr>
      <vt:lpstr>Klasa odluke</vt:lpstr>
      <vt:lpstr>Klasa odluke</vt:lpstr>
      <vt:lpstr>Teorija grubih skupova</vt:lpstr>
      <vt:lpstr>Teorija grubih skupova</vt:lpstr>
      <vt:lpstr>Teorija grubih skupova</vt:lpstr>
      <vt:lpstr>Teorija grubih skupova</vt:lpstr>
      <vt:lpstr>Teorija grubih skupova</vt:lpstr>
      <vt:lpstr>Osobine R aproksimacija</vt:lpstr>
      <vt:lpstr>Osobine R aproksimacija</vt:lpstr>
      <vt:lpstr>Pozitivni region i redukcija</vt:lpstr>
      <vt:lpstr>Koeficient zavisnosti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Matrica razlika</vt:lpstr>
      <vt:lpstr>Relacija sličnosti</vt:lpstr>
      <vt:lpstr>Redukcija atributa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Pravila odlučivanja</vt:lpstr>
      <vt:lpstr>Pravila odlučivanja</vt:lpstr>
      <vt:lpstr>Pravila odlučivanja</vt:lpstr>
      <vt:lpstr>Pravila odlučivanja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 Obradovic</cp:lastModifiedBy>
  <cp:revision>1432</cp:revision>
  <dcterms:created xsi:type="dcterms:W3CDTF">2005-12-27T21:54:02Z</dcterms:created>
  <dcterms:modified xsi:type="dcterms:W3CDTF">2014-11-25T08:05:17Z</dcterms:modified>
</cp:coreProperties>
</file>