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8" r:id="rId31"/>
    <p:sldId id="289" r:id="rId32"/>
    <p:sldId id="286" r:id="rId33"/>
    <p:sldId id="287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scatterChart>
        <c:scatterStyle val="smoothMarker"/>
        <c:ser>
          <c:idx val="0"/>
          <c:order val="0"/>
          <c:tx>
            <c:strRef>
              <c:f>Sheet1!$B$1</c:f>
              <c:strCache>
                <c:ptCount val="1"/>
                <c:pt idx="0">
                  <c:v>Tačnost</c:v>
                </c:pt>
              </c:strCache>
            </c:strRef>
          </c:tx>
          <c:spPr>
            <a:ln w="50800"/>
          </c:spPr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5000</c:v>
                </c:pt>
                <c:pt idx="2">
                  <c:v>10000</c:v>
                </c:pt>
                <c:pt idx="3">
                  <c:v>25000</c:v>
                </c:pt>
                <c:pt idx="4">
                  <c:v>30000</c:v>
                </c:pt>
                <c:pt idx="5">
                  <c:v>60000</c:v>
                </c:pt>
                <c:pt idx="6">
                  <c:v>70000</c:v>
                </c:pt>
              </c:numCache>
            </c:numRef>
          </c:xVal>
          <c:yVal>
            <c:numRef>
              <c:f>Sheet1!$B$2:$B$8</c:f>
              <c:numCache>
                <c:formatCode>0%</c:formatCode>
                <c:ptCount val="7"/>
                <c:pt idx="0">
                  <c:v>0</c:v>
                </c:pt>
                <c:pt idx="1">
                  <c:v>0.30000000000000004</c:v>
                </c:pt>
                <c:pt idx="2">
                  <c:v>0.47000000000000003</c:v>
                </c:pt>
                <c:pt idx="3">
                  <c:v>0.52</c:v>
                </c:pt>
                <c:pt idx="4">
                  <c:v>0.62000000000000011</c:v>
                </c:pt>
                <c:pt idx="5">
                  <c:v>0.68000000000000016</c:v>
                </c:pt>
                <c:pt idx="6">
                  <c:v>0.82000000000000006</c:v>
                </c:pt>
              </c:numCache>
            </c:numRef>
          </c:yVal>
          <c:smooth val="1"/>
        </c:ser>
        <c:axId val="54312320"/>
        <c:axId val="54150272"/>
      </c:scatterChart>
      <c:valAx>
        <c:axId val="54312320"/>
        <c:scaling>
          <c:orientation val="minMax"/>
          <c:max val="70000"/>
        </c:scaling>
        <c:axPos val="b"/>
        <c:numFmt formatCode="General" sourceLinked="1"/>
        <c:tickLblPos val="nextTo"/>
        <c:crossAx val="54150272"/>
        <c:crosses val="autoZero"/>
        <c:crossBetween val="midCat"/>
      </c:valAx>
      <c:valAx>
        <c:axId val="54150272"/>
        <c:scaling>
          <c:orientation val="minMax"/>
        </c:scaling>
        <c:axPos val="l"/>
        <c:majorGridlines/>
        <c:numFmt formatCode="0%" sourceLinked="1"/>
        <c:tickLblPos val="nextTo"/>
        <c:crossAx val="54312320"/>
        <c:crosses val="autoZero"/>
        <c:crossBetween val="midCat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scatterChart>
        <c:scatterStyle val="smoothMarker"/>
        <c:ser>
          <c:idx val="0"/>
          <c:order val="0"/>
          <c:tx>
            <c:strRef>
              <c:f>Sheet1!$B$1</c:f>
              <c:strCache>
                <c:ptCount val="1"/>
                <c:pt idx="0">
                  <c:v>Tačnost</c:v>
                </c:pt>
              </c:strCache>
            </c:strRef>
          </c:tx>
          <c:spPr>
            <a:ln w="50800"/>
          </c:spPr>
          <c:xVal>
            <c:numRef>
              <c:f>Sheet1!$A$2:$A$11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10</c:v>
                </c:pt>
                <c:pt idx="5">
                  <c:v>15</c:v>
                </c:pt>
                <c:pt idx="6">
                  <c:v>20</c:v>
                </c:pt>
                <c:pt idx="7">
                  <c:v>25</c:v>
                </c:pt>
                <c:pt idx="8">
                  <c:v>125</c:v>
                </c:pt>
                <c:pt idx="9">
                  <c:v>165</c:v>
                </c:pt>
              </c:numCache>
            </c:numRef>
          </c:xVal>
          <c:yVal>
            <c:numRef>
              <c:f>Sheet1!$B$2:$B$11</c:f>
              <c:numCache>
                <c:formatCode>0%</c:formatCode>
                <c:ptCount val="10"/>
                <c:pt idx="0">
                  <c:v>0</c:v>
                </c:pt>
                <c:pt idx="1">
                  <c:v>0.39000000000000007</c:v>
                </c:pt>
                <c:pt idx="2">
                  <c:v>0.52</c:v>
                </c:pt>
                <c:pt idx="3">
                  <c:v>0.64000000000000012</c:v>
                </c:pt>
                <c:pt idx="4">
                  <c:v>0.83000000000000007</c:v>
                </c:pt>
                <c:pt idx="5">
                  <c:v>0.7400000000000001</c:v>
                </c:pt>
                <c:pt idx="6">
                  <c:v>0.83000000000000007</c:v>
                </c:pt>
                <c:pt idx="7">
                  <c:v>0.88</c:v>
                </c:pt>
                <c:pt idx="8">
                  <c:v>0.92</c:v>
                </c:pt>
                <c:pt idx="9">
                  <c:v>0.87000000000000011</c:v>
                </c:pt>
              </c:numCache>
            </c:numRef>
          </c:yVal>
          <c:smooth val="1"/>
        </c:ser>
        <c:axId val="54191616"/>
        <c:axId val="54193152"/>
      </c:scatterChart>
      <c:valAx>
        <c:axId val="54191616"/>
        <c:scaling>
          <c:orientation val="minMax"/>
          <c:max val="165"/>
          <c:min val="0"/>
        </c:scaling>
        <c:axPos val="b"/>
        <c:numFmt formatCode="General" sourceLinked="1"/>
        <c:tickLblPos val="nextTo"/>
        <c:crossAx val="54193152"/>
        <c:crosses val="autoZero"/>
        <c:crossBetween val="midCat"/>
        <c:majorUnit val="15"/>
      </c:valAx>
      <c:valAx>
        <c:axId val="54193152"/>
        <c:scaling>
          <c:orientation val="minMax"/>
        </c:scaling>
        <c:axPos val="l"/>
        <c:majorGridlines/>
        <c:numFmt formatCode="0%" sourceLinked="1"/>
        <c:tickLblPos val="nextTo"/>
        <c:crossAx val="54191616"/>
        <c:crosses val="autoZero"/>
        <c:crossBetween val="midCat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1734-FE2D-42C4-9142-DEA5F5E63D72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577E-76A1-4245-A007-85F21FAAF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1734-FE2D-42C4-9142-DEA5F5E63D72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577E-76A1-4245-A007-85F21FAAF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1734-FE2D-42C4-9142-DEA5F5E63D72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577E-76A1-4245-A007-85F21FAAF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1734-FE2D-42C4-9142-DEA5F5E63D72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577E-76A1-4245-A007-85F21FAAF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1734-FE2D-42C4-9142-DEA5F5E63D72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577E-76A1-4245-A007-85F21FAAF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1734-FE2D-42C4-9142-DEA5F5E63D72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577E-76A1-4245-A007-85F21FAAF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1734-FE2D-42C4-9142-DEA5F5E63D72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577E-76A1-4245-A007-85F21FAAF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1734-FE2D-42C4-9142-DEA5F5E63D72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577E-76A1-4245-A007-85F21FAAF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1734-FE2D-42C4-9142-DEA5F5E63D72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577E-76A1-4245-A007-85F21FAAF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1734-FE2D-42C4-9142-DEA5F5E63D72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577E-76A1-4245-A007-85F21FAAF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1734-FE2D-42C4-9142-DEA5F5E63D72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577E-76A1-4245-A007-85F21FAAF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F1734-FE2D-42C4-9142-DEA5F5E63D72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2577E-76A1-4245-A007-85F21FAAF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"/>
            <a:ext cx="8077200" cy="1470025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Sabiranje brojeva na slikama uz korišćenje veštačkih neuronskih mreža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19481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52400" y="61722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 smtClean="0"/>
              <a:t>Autor: Marko Vještica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6172200"/>
            <a:ext cx="3936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800" dirty="0" smtClean="0"/>
              <a:t>Predmet: Soft kompjuting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</a:t>
            </a:r>
            <a:r>
              <a:rPr lang="sr-Latn-RS" dirty="0" smtClean="0"/>
              <a:t> uklanjanje brojeva</a:t>
            </a:r>
            <a:endParaRPr 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2066" y="1600200"/>
            <a:ext cx="60598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5181600" y="2819400"/>
            <a:ext cx="533400" cy="4572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Razlog: Opening</a:t>
            </a:r>
            <a:br>
              <a:rPr lang="sr-Latn-RS" dirty="0" smtClean="0"/>
            </a:br>
            <a:r>
              <a:rPr lang="sr-Latn-RS" dirty="0" smtClean="0"/>
              <a:t>square(3)</a:t>
            </a:r>
            <a:endParaRPr lang="en-US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2066" y="1600200"/>
            <a:ext cx="60598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5181600" y="2819400"/>
            <a:ext cx="533400" cy="4572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Opening</a:t>
            </a:r>
            <a:br>
              <a:rPr lang="sr-Latn-RS" dirty="0" smtClean="0"/>
            </a:br>
            <a:r>
              <a:rPr lang="sr-Latn-RS" dirty="0" smtClean="0"/>
              <a:t>square(2)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2066" y="1600200"/>
            <a:ext cx="60598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Rešeno: uklanjanje brojeva</a:t>
            </a:r>
            <a:br>
              <a:rPr lang="sr-Latn-RS" dirty="0" smtClean="0"/>
            </a:br>
            <a:r>
              <a:rPr lang="sr-Latn-RS" dirty="0" smtClean="0"/>
              <a:t>Problem: ostaju tačke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2066" y="1600200"/>
            <a:ext cx="60598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3276600" y="4191000"/>
            <a:ext cx="533400" cy="4572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Uklanjanje zelene boje: </a:t>
            </a:r>
            <a:r>
              <a:rPr lang="en-US" dirty="0" err="1" smtClean="0"/>
              <a:t>img</a:t>
            </a:r>
            <a:r>
              <a:rPr lang="en-US" dirty="0" smtClean="0"/>
              <a:t>[:, :, 1] = 0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>Možda ne treba opening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2066" y="1600200"/>
            <a:ext cx="60598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Problem: ostaju tačke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2066" y="1600200"/>
            <a:ext cx="60598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Problem: ostaju tačke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2066" y="1600200"/>
            <a:ext cx="60598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Ostaju nijanse plave i crvene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2066" y="1600200"/>
            <a:ext cx="60598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Rešenje: povećanje threshold-a</a:t>
            </a:r>
            <a:br>
              <a:rPr lang="sr-Latn-RS" dirty="0" smtClean="0"/>
            </a:br>
            <a:r>
              <a:rPr lang="sr-Latn-RS" dirty="0" smtClean="0"/>
              <a:t>Problem: uništava brojeve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2066" y="1600200"/>
            <a:ext cx="60598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Rešenje 2: opening</a:t>
            </a:r>
            <a:br>
              <a:rPr lang="sr-Latn-RS" dirty="0" smtClean="0"/>
            </a:br>
            <a:r>
              <a:rPr lang="sr-Latn-RS" dirty="0" smtClean="0"/>
              <a:t>square(2)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2066" y="1600200"/>
            <a:ext cx="60598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Ideja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Pretražiti ceo prostor slike</a:t>
            </a:r>
          </a:p>
          <a:p>
            <a:pPr marL="914400" lvl="1" indent="-514350"/>
            <a:r>
              <a:rPr lang="sr-Latn-RS" dirty="0" smtClean="0"/>
              <a:t>Potrebno svaki deo slike proveriti</a:t>
            </a:r>
          </a:p>
          <a:p>
            <a:pPr marL="914400" lvl="1" indent="-514350"/>
            <a:r>
              <a:rPr lang="sr-Latn-RS" dirty="0" smtClean="0"/>
              <a:t>Moguće lošije prepoznavanje brojeva na slici</a:t>
            </a:r>
          </a:p>
          <a:p>
            <a:pPr marL="914400" lvl="1" indent="-514350"/>
            <a:r>
              <a:rPr lang="sr-Latn-RS" dirty="0" smtClean="0"/>
              <a:t>Performanse računara 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Pretražiti odeđene regione slike</a:t>
            </a:r>
          </a:p>
          <a:p>
            <a:pPr marL="914400" lvl="1" indent="-514350"/>
            <a:r>
              <a:rPr lang="sr-Latn-RS" dirty="0" smtClean="0"/>
              <a:t>Potrebno pronaći regione</a:t>
            </a:r>
          </a:p>
          <a:p>
            <a:pPr marL="914400" lvl="1" indent="-514350"/>
            <a:r>
              <a:rPr lang="sr-Latn-RS" dirty="0" smtClean="0"/>
              <a:t>Performanse računara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Tačnost: 58%</a:t>
            </a:r>
            <a:br>
              <a:rPr lang="sr-Latn-RS" dirty="0" smtClean="0"/>
            </a:br>
            <a:r>
              <a:rPr lang="sr-Latn-RS" dirty="0" smtClean="0"/>
              <a:t>Da li može da se poboljša?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2066" y="1600200"/>
            <a:ext cx="60598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Prethodno: Dilation - disk(15)</a:t>
            </a:r>
            <a:br>
              <a:rPr lang="sr-Latn-RS" dirty="0" smtClean="0"/>
            </a:br>
            <a:r>
              <a:rPr lang="sr-Latn-RS" dirty="0" smtClean="0"/>
              <a:t>Da li se može poboljati određivanje centra?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2066" y="1600200"/>
            <a:ext cx="60598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Problem: Dilation</a:t>
            </a:r>
            <a:br>
              <a:rPr lang="sr-Latn-RS" dirty="0" smtClean="0"/>
            </a:br>
            <a:r>
              <a:rPr lang="sr-Latn-RS" dirty="0" smtClean="0"/>
              <a:t>disk(25)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2066" y="1600200"/>
            <a:ext cx="60598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4419600" y="4038600"/>
            <a:ext cx="914400" cy="76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Problem: Dilation - disk(25)</a:t>
            </a:r>
            <a:br>
              <a:rPr lang="sr-Latn-RS" dirty="0" smtClean="0"/>
            </a:br>
            <a:r>
              <a:rPr lang="sr-Latn-RS" dirty="0" smtClean="0"/>
              <a:t>Tačnost: 13%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2066" y="1600200"/>
            <a:ext cx="60598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Problem: Dilation</a:t>
            </a:r>
            <a:br>
              <a:rPr lang="sr-Latn-RS" dirty="0" smtClean="0"/>
            </a:br>
            <a:r>
              <a:rPr lang="sr-Latn-RS" dirty="0" smtClean="0"/>
              <a:t>disk(1)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2066" y="1600200"/>
            <a:ext cx="60598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5181600" y="2819400"/>
            <a:ext cx="533400" cy="4572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Problem: Dilation - disk(1)</a:t>
            </a:r>
            <a:br>
              <a:rPr lang="sr-Latn-RS" dirty="0" smtClean="0"/>
            </a:br>
            <a:r>
              <a:rPr lang="sr-Latn-RS" dirty="0" smtClean="0"/>
              <a:t>Tačnost: 48%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2066" y="1600200"/>
            <a:ext cx="60598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Rešenje: Dilation</a:t>
            </a:r>
            <a:br>
              <a:rPr lang="sr-Latn-RS" dirty="0" smtClean="0"/>
            </a:br>
            <a:r>
              <a:rPr lang="sr-Latn-RS" dirty="0" smtClean="0"/>
              <a:t>diamond(5)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2066" y="1600200"/>
            <a:ext cx="60598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Razlog: oblik brojeva</a:t>
            </a:r>
            <a:br>
              <a:rPr lang="sr-Latn-RS" dirty="0" smtClean="0"/>
            </a:br>
            <a:r>
              <a:rPr lang="sr-Latn-RS" dirty="0" smtClean="0"/>
              <a:t>Tačnost: 65%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2066" y="1600200"/>
            <a:ext cx="60598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Poboljšanje: Erosion</a:t>
            </a:r>
            <a:br>
              <a:rPr lang="sr-Latn-RS" dirty="0" smtClean="0"/>
            </a:br>
            <a:r>
              <a:rPr lang="sr-Latn-RS" dirty="0" smtClean="0"/>
              <a:t>disk(2)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2066" y="1600200"/>
            <a:ext cx="60598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Tačnost: 66%</a:t>
            </a:r>
            <a:br>
              <a:rPr lang="sr-Latn-RS" dirty="0" smtClean="0"/>
            </a:br>
            <a:r>
              <a:rPr lang="sr-Latn-RS" dirty="0" smtClean="0"/>
              <a:t>Šta ako se promeni threshold?</a:t>
            </a:r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2066" y="1600200"/>
            <a:ext cx="60598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Razvoj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r-Latn-RS" dirty="0" smtClean="0"/>
              <a:t>Paralelno se razvija:</a:t>
            </a:r>
          </a:p>
          <a:p>
            <a:r>
              <a:rPr lang="sr-Latn-RS" dirty="0" smtClean="0"/>
              <a:t>Algoritam za određivanje regiona:</a:t>
            </a:r>
          </a:p>
          <a:p>
            <a:pPr lvl="1"/>
            <a:r>
              <a:rPr lang="sr-Latn-RS" dirty="0" smtClean="0"/>
              <a:t>Uklanjanje šuma</a:t>
            </a:r>
          </a:p>
          <a:p>
            <a:pPr lvl="1"/>
            <a:r>
              <a:rPr lang="sr-Latn-RS" dirty="0" smtClean="0"/>
              <a:t>Pronalaženje brojeva</a:t>
            </a:r>
          </a:p>
          <a:p>
            <a:pPr lvl="1"/>
            <a:r>
              <a:rPr lang="sr-Latn-RS" dirty="0" smtClean="0"/>
              <a:t>Centriranje regiona</a:t>
            </a:r>
          </a:p>
          <a:p>
            <a:r>
              <a:rPr lang="sr-Latn-RS" dirty="0" smtClean="0"/>
              <a:t>Model neuronske mreže:</a:t>
            </a:r>
          </a:p>
          <a:p>
            <a:pPr lvl="1"/>
            <a:r>
              <a:rPr lang="sr-Latn-RS" dirty="0" smtClean="0"/>
              <a:t>Obučavajući skup</a:t>
            </a:r>
          </a:p>
          <a:p>
            <a:pPr lvl="1"/>
            <a:r>
              <a:rPr lang="sr-Latn-RS" dirty="0" smtClean="0"/>
              <a:t>Broj epoha</a:t>
            </a:r>
          </a:p>
          <a:p>
            <a:pPr lvl="1"/>
            <a:r>
              <a:rPr lang="sr-Latn-RS" dirty="0" smtClean="0"/>
              <a:t>Aktivaciona funkcija</a:t>
            </a:r>
          </a:p>
          <a:p>
            <a:pPr lvl="1"/>
            <a:r>
              <a:rPr lang="sr-Latn-RS" dirty="0" smtClean="0"/>
              <a:t>Broj slojeva neuronske mreže</a:t>
            </a:r>
          </a:p>
          <a:p>
            <a:pPr lvl="1"/>
            <a:r>
              <a:rPr lang="sr-Latn-RS" dirty="0" smtClean="0"/>
              <a:t>...</a:t>
            </a:r>
          </a:p>
          <a:p>
            <a:pPr lvl="1"/>
            <a:endParaRPr lang="sr-Latn-RS" dirty="0" smtClean="0"/>
          </a:p>
          <a:p>
            <a:endParaRPr lang="sr-Latn-RS" dirty="0" smtClean="0"/>
          </a:p>
          <a:p>
            <a:pPr lvl="1"/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</a:t>
            </a:r>
            <a:r>
              <a:rPr lang="sr-Latn-RS" dirty="0" smtClean="0"/>
              <a:t>hreshold </a:t>
            </a:r>
            <a:r>
              <a:rPr lang="en-US" dirty="0" smtClean="0"/>
              <a:t>&gt; 0.0</a:t>
            </a:r>
            <a:r>
              <a:rPr lang="sr-Latn-RS" dirty="0" smtClean="0"/>
              <a:t>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</a:t>
            </a:r>
            <a:r>
              <a:rPr lang="sr-Latn-RS" dirty="0" smtClean="0"/>
              <a:t>čnost: 63%</a:t>
            </a:r>
            <a:endParaRPr 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2066" y="1600200"/>
            <a:ext cx="60598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</a:t>
            </a:r>
            <a:r>
              <a:rPr lang="sr-Latn-RS" dirty="0" smtClean="0"/>
              <a:t>hreshold </a:t>
            </a:r>
            <a:r>
              <a:rPr lang="en-US" dirty="0" smtClean="0"/>
              <a:t>&gt; 0.</a:t>
            </a:r>
            <a:r>
              <a:rPr lang="sr-Latn-RS" dirty="0" smtClean="0"/>
              <a:t>13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</a:t>
            </a:r>
            <a:r>
              <a:rPr lang="sr-Latn-RS" dirty="0" smtClean="0"/>
              <a:t>čnost: 49%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2066" y="1600200"/>
            <a:ext cx="60598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Poboljšanja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Za threshold eksperimentalno određeno da bude </a:t>
            </a:r>
            <a:r>
              <a:rPr lang="en-US" dirty="0" smtClean="0"/>
              <a:t>&gt; 0.054</a:t>
            </a:r>
          </a:p>
          <a:p>
            <a:r>
              <a:rPr lang="en-US" dirty="0" smtClean="0"/>
              <a:t>Ta</a:t>
            </a:r>
            <a:r>
              <a:rPr lang="sr-Latn-RS" dirty="0" smtClean="0"/>
              <a:t>čnost </a:t>
            </a:r>
            <a:r>
              <a:rPr lang="en-US" dirty="0" smtClean="0"/>
              <a:t>&gt; 66%</a:t>
            </a:r>
            <a:endParaRPr lang="sr-Latn-RS" dirty="0" smtClean="0"/>
          </a:p>
          <a:p>
            <a:endParaRPr lang="en-US" dirty="0" smtClean="0"/>
          </a:p>
          <a:p>
            <a:r>
              <a:rPr lang="sr-Latn-RS" dirty="0" smtClean="0"/>
              <a:t>Koja još poboljšanja da se unesu?</a:t>
            </a:r>
          </a:p>
          <a:p>
            <a:r>
              <a:rPr lang="sr-Latn-RS" dirty="0" smtClean="0"/>
              <a:t>Nije pomeran okvir oko brojeva</a:t>
            </a:r>
          </a:p>
          <a:p>
            <a:r>
              <a:rPr lang="sr-Latn-RS" dirty="0" smtClean="0"/>
              <a:t>Potrebno testirati tačnost za pomeranje</a:t>
            </a:r>
          </a:p>
          <a:p>
            <a:r>
              <a:rPr lang="sr-Latn-RS" dirty="0" smtClean="0"/>
              <a:t>Da li zavisi koliko se pomera okvir?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Pomeranje okvira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Pomeranje za 2 piksela u svim pravcima daje lošije rezultate od predhodnih: od 4% do 10%</a:t>
            </a:r>
          </a:p>
          <a:p>
            <a:r>
              <a:rPr lang="sr-Latn-RS" dirty="0" smtClean="0"/>
              <a:t>Pomeranje za 3 piksela u svim pravcima daje još lošije rezultate</a:t>
            </a:r>
          </a:p>
          <a:p>
            <a:endParaRPr lang="sr-Latn-RS" dirty="0" smtClean="0"/>
          </a:p>
          <a:p>
            <a:r>
              <a:rPr lang="sr-Latn-RS" dirty="0" smtClean="0"/>
              <a:t>Pomeranje za 1 piksel?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Pomeranje za 1 piksel u svim pravcima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57600" y="2895600"/>
            <a:ext cx="1828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28800" y="1219200"/>
            <a:ext cx="1828800" cy="1676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86400" y="4572000"/>
            <a:ext cx="1828800" cy="1676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86400" y="1219200"/>
            <a:ext cx="1828800" cy="1676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28800" y="2895600"/>
            <a:ext cx="1828800" cy="1676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28800" y="4572000"/>
            <a:ext cx="1828800" cy="1676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86400" y="2895600"/>
            <a:ext cx="1828800" cy="1676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57600" y="1219200"/>
            <a:ext cx="1828800" cy="1676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57600" y="4572000"/>
            <a:ext cx="1828800" cy="1676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3696494" y="2856706"/>
            <a:ext cx="17526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3696494" y="4609306"/>
            <a:ext cx="17526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2743200" y="3733800"/>
            <a:ext cx="18288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2000" y="3733800"/>
            <a:ext cx="18288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2743200" y="3733800"/>
            <a:ext cx="1828800" cy="16764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2743200" y="2057400"/>
            <a:ext cx="1828800" cy="16764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572000" y="2057400"/>
            <a:ext cx="1905000" cy="16764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572000" y="3733800"/>
            <a:ext cx="1828800" cy="16764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Tačnost: 60%-85%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zavisnosti od neuronske mreže, dobija se uglavnom veća tačnost.</a:t>
            </a:r>
          </a:p>
          <a:p>
            <a:r>
              <a:rPr lang="sr-Latn-RS" dirty="0" smtClean="0"/>
              <a:t>Korišćen algoritam:</a:t>
            </a:r>
          </a:p>
          <a:p>
            <a:pPr lvl="1"/>
            <a:r>
              <a:rPr lang="sr-Latn-RS" dirty="0" smtClean="0"/>
              <a:t>Traži se najveća verovatnoća broja kod svih slika  pomeraja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327666"/>
            <a:ext cx="8240623" cy="170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0" y="2133600"/>
            <a:ext cx="1828800" cy="1676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Pomeranje za 1 piksel dole-desno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3200" y="2133600"/>
            <a:ext cx="1828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3810000"/>
            <a:ext cx="1828800" cy="1676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3810000"/>
            <a:ext cx="1828800" cy="1676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657600" y="2971800"/>
            <a:ext cx="19050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2781300" y="3848100"/>
            <a:ext cx="17526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657600" y="2971800"/>
            <a:ext cx="1905000" cy="16764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Tačnost: 92%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Najveća tačnost dobijena je predstavljenom metodom.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Drugi algoritam za određivanje verovatnoće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Sabiranje svih verovatnoća kod slika pomeraja</a:t>
            </a:r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r>
              <a:rPr lang="sr-Latn-RS" dirty="0" smtClean="0"/>
              <a:t>Tačnost: 86%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19401"/>
            <a:ext cx="8245929" cy="1311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Rezime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Uklanjanje</a:t>
            </a:r>
            <a:r>
              <a:rPr lang="en-US" dirty="0" smtClean="0"/>
              <a:t> </a:t>
            </a:r>
            <a:r>
              <a:rPr lang="en-US" dirty="0" err="1" smtClean="0"/>
              <a:t>zelene</a:t>
            </a:r>
            <a:r>
              <a:rPr lang="en-US" dirty="0" smtClean="0"/>
              <a:t> </a:t>
            </a:r>
            <a:r>
              <a:rPr lang="en-US" dirty="0" err="1" smtClean="0"/>
              <a:t>boje</a:t>
            </a:r>
            <a:endParaRPr lang="en-US" dirty="0" smtClean="0"/>
          </a:p>
          <a:p>
            <a:r>
              <a:rPr lang="en-US" dirty="0" smtClean="0"/>
              <a:t>T</a:t>
            </a:r>
            <a:r>
              <a:rPr lang="sr-Latn-RS" dirty="0" smtClean="0"/>
              <a:t>hreshold </a:t>
            </a:r>
            <a:r>
              <a:rPr lang="en-US" dirty="0" smtClean="0"/>
              <a:t>&gt; 0.054</a:t>
            </a:r>
          </a:p>
          <a:p>
            <a:r>
              <a:rPr lang="en-US" dirty="0" smtClean="0"/>
              <a:t>Opening – square(2)</a:t>
            </a:r>
          </a:p>
          <a:p>
            <a:r>
              <a:rPr lang="en-US" dirty="0" smtClean="0"/>
              <a:t>Dilation – diamond(5)</a:t>
            </a:r>
          </a:p>
          <a:p>
            <a:r>
              <a:rPr lang="en-US" dirty="0" smtClean="0"/>
              <a:t>Erosion – disk(2)</a:t>
            </a:r>
          </a:p>
          <a:p>
            <a:r>
              <a:rPr lang="en-US" dirty="0" err="1" smtClean="0"/>
              <a:t>Odre</a:t>
            </a:r>
            <a:r>
              <a:rPr lang="sr-Latn-RS" dirty="0" smtClean="0"/>
              <a:t>đivanje regiona</a:t>
            </a:r>
          </a:p>
          <a:p>
            <a:r>
              <a:rPr lang="sr-Latn-RS" dirty="0" smtClean="0"/>
              <a:t>Pomeraj okvira za 1 piskel dole-desno</a:t>
            </a:r>
          </a:p>
          <a:p>
            <a:r>
              <a:rPr lang="sr-Latn-RS" dirty="0" smtClean="0"/>
              <a:t>Traži se najveća verovatnoća broja kod svih slika pomeraja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Algoritam za određivanje regiona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2066" y="1600200"/>
            <a:ext cx="60598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Model neuronske mreže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438400" y="1981200"/>
            <a:ext cx="1066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8400" y="3429000"/>
            <a:ext cx="1066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38400" y="4876800"/>
            <a:ext cx="1066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86400" y="2590800"/>
            <a:ext cx="1066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6400" y="4114800"/>
            <a:ext cx="1066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66800" y="2438400"/>
            <a:ext cx="13716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66800" y="5334000"/>
            <a:ext cx="13716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66800" y="3886200"/>
            <a:ext cx="13716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7" idx="2"/>
          </p:cNvCxnSpPr>
          <p:nvPr/>
        </p:nvCxnSpPr>
        <p:spPr>
          <a:xfrm>
            <a:off x="3505200" y="2438400"/>
            <a:ext cx="1981200" cy="60960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8" idx="2"/>
          </p:cNvCxnSpPr>
          <p:nvPr/>
        </p:nvCxnSpPr>
        <p:spPr>
          <a:xfrm>
            <a:off x="3505200" y="2438400"/>
            <a:ext cx="1981200" cy="213360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2"/>
          </p:cNvCxnSpPr>
          <p:nvPr/>
        </p:nvCxnSpPr>
        <p:spPr>
          <a:xfrm flipV="1">
            <a:off x="3505200" y="3048000"/>
            <a:ext cx="1981200" cy="83820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2"/>
          </p:cNvCxnSpPr>
          <p:nvPr/>
        </p:nvCxnSpPr>
        <p:spPr>
          <a:xfrm>
            <a:off x="3505200" y="3886200"/>
            <a:ext cx="1981200" cy="68580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2"/>
          </p:cNvCxnSpPr>
          <p:nvPr/>
        </p:nvCxnSpPr>
        <p:spPr>
          <a:xfrm rot="5400000" flipH="1" flipV="1">
            <a:off x="3352800" y="3200400"/>
            <a:ext cx="2286000" cy="198120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8" idx="2"/>
          </p:cNvCxnSpPr>
          <p:nvPr/>
        </p:nvCxnSpPr>
        <p:spPr>
          <a:xfrm flipV="1">
            <a:off x="3505200" y="4572000"/>
            <a:ext cx="1981200" cy="76200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553200" y="3048000"/>
            <a:ext cx="13716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553200" y="4572000"/>
            <a:ext cx="13716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Model neuronske mreže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Korišćeni model u prethodnim primerima:</a:t>
            </a:r>
          </a:p>
          <a:p>
            <a:pPr lvl="1"/>
            <a:r>
              <a:rPr lang="sr-Latn-RS" dirty="0" smtClean="0"/>
              <a:t>Ulaz i izlaz u 1. sloj 784, aktivaciona funckija “relu” (Ractifier)</a:t>
            </a:r>
          </a:p>
          <a:p>
            <a:pPr lvl="1"/>
            <a:r>
              <a:rPr lang="sr-Latn-RS" dirty="0" smtClean="0"/>
              <a:t>Ulaz u 2. sloj 784, a izlaz 10, aktivaciona funkcija “softmax” (Sigmoidal)</a:t>
            </a:r>
          </a:p>
          <a:p>
            <a:pPr lvl="1"/>
            <a:r>
              <a:rPr lang="sr-Latn-RS" dirty="0" smtClean="0"/>
              <a:t>125 epoha</a:t>
            </a:r>
            <a:endParaRPr lang="en-US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191000"/>
            <a:ext cx="835419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" y="59436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http://machinelearningmastery.com/handwritten-digit-recognition-using-convolutional-neural-networks-python-keras/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Model neuronske mreže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Testirana rešenja:</a:t>
            </a:r>
          </a:p>
          <a:p>
            <a:pPr lvl="1"/>
            <a:r>
              <a:rPr lang="sr-Latn-RS" dirty="0" smtClean="0"/>
              <a:t>Model sa drugim aktivacionim funkcijama – manja tačnost</a:t>
            </a:r>
          </a:p>
          <a:p>
            <a:pPr lvl="1"/>
            <a:r>
              <a:rPr lang="sr-Latn-RS" dirty="0" smtClean="0"/>
              <a:t>Model sa više slojeva – manja tačnost</a:t>
            </a:r>
          </a:p>
          <a:p>
            <a:pPr lvl="1"/>
            <a:r>
              <a:rPr lang="sr-Latn-RS" dirty="0" smtClean="0"/>
              <a:t>Model sa različitim izlazima za 1. sloj – manja tačnost</a:t>
            </a:r>
          </a:p>
          <a:p>
            <a:pPr lvl="1"/>
            <a:r>
              <a:rPr lang="sr-Latn-RS" dirty="0" smtClean="0"/>
              <a:t>Razne kombinacije prethodno navedenog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Model sa 25 epoha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Obučavajući skup:</a:t>
            </a:r>
          </a:p>
          <a:p>
            <a:pPr lvl="1"/>
            <a:r>
              <a:rPr lang="sr-Latn-RS" dirty="0" smtClean="0"/>
              <a:t>  5.000 MNIST slika:		tačnost: 30%</a:t>
            </a:r>
          </a:p>
          <a:p>
            <a:pPr lvl="1"/>
            <a:r>
              <a:rPr lang="sr-Latn-RS" dirty="0" smtClean="0"/>
              <a:t>10.000 MNIST slika:		tačnost: 47%</a:t>
            </a:r>
          </a:p>
          <a:p>
            <a:pPr lvl="1"/>
            <a:r>
              <a:rPr lang="sr-Latn-RS" dirty="0" smtClean="0"/>
              <a:t>20.000 MNIST slika:		tačnost: 52%</a:t>
            </a:r>
          </a:p>
          <a:p>
            <a:pPr lvl="1"/>
            <a:r>
              <a:rPr lang="sr-Latn-RS" dirty="0" smtClean="0"/>
              <a:t>35.000 MNIST slika:		tačnost: 62%</a:t>
            </a:r>
          </a:p>
          <a:p>
            <a:pPr lvl="1"/>
            <a:r>
              <a:rPr lang="sr-Latn-RS" dirty="0" smtClean="0"/>
              <a:t>60.000 MNIST slika:		tačnost: 68%</a:t>
            </a:r>
          </a:p>
          <a:p>
            <a:pPr lvl="1"/>
            <a:r>
              <a:rPr lang="sr-Latn-RS" dirty="0" smtClean="0"/>
              <a:t>70.000 MNIST slika:		tačnost: 82%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Model sa 25 epoha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Model sa 70.000 MNIST slika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Broj epoha:</a:t>
            </a:r>
          </a:p>
          <a:p>
            <a:pPr lvl="1"/>
            <a:r>
              <a:rPr lang="sr-Latn-RS" dirty="0" smtClean="0"/>
              <a:t>    1 epoha:		tačnost: 39%</a:t>
            </a:r>
          </a:p>
          <a:p>
            <a:pPr lvl="1"/>
            <a:r>
              <a:rPr lang="sr-Latn-RS" dirty="0" smtClean="0"/>
              <a:t>    2 epohe:		tačnost: 52%</a:t>
            </a:r>
          </a:p>
          <a:p>
            <a:pPr lvl="1"/>
            <a:r>
              <a:rPr lang="sr-Latn-RS" dirty="0" smtClean="0"/>
              <a:t>    5 epoha:		tačnost: 64%</a:t>
            </a:r>
          </a:p>
          <a:p>
            <a:pPr lvl="1"/>
            <a:r>
              <a:rPr lang="sr-Latn-RS" dirty="0" smtClean="0"/>
              <a:t>  10 epoha:		tačnost: 83%</a:t>
            </a:r>
          </a:p>
          <a:p>
            <a:pPr lvl="1"/>
            <a:r>
              <a:rPr lang="sr-Latn-RS" dirty="0" smtClean="0"/>
              <a:t>  15 epoha:		tačnost: 74%</a:t>
            </a:r>
          </a:p>
          <a:p>
            <a:pPr lvl="1"/>
            <a:r>
              <a:rPr lang="sr-Latn-RS" dirty="0" smtClean="0"/>
              <a:t>  20 epoha:		tačnost: 83%</a:t>
            </a:r>
          </a:p>
          <a:p>
            <a:pPr lvl="1"/>
            <a:r>
              <a:rPr lang="sr-Latn-RS" dirty="0" smtClean="0"/>
              <a:t>  25 epoha:		tačnost: 88%</a:t>
            </a:r>
          </a:p>
          <a:p>
            <a:pPr lvl="1"/>
            <a:r>
              <a:rPr lang="sr-Latn-RS" dirty="0" smtClean="0"/>
              <a:t>125 epoha:		tačnost: 92%</a:t>
            </a:r>
          </a:p>
          <a:p>
            <a:pPr lvl="1"/>
            <a:r>
              <a:rPr lang="sr-Latn-RS" dirty="0" smtClean="0"/>
              <a:t>165 epoha: 		tačnost: 87%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5105400"/>
            <a:ext cx="533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Model sa 70.000 MNIST slika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Napomena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Dve različite obuke sa istim karakteristikama:</a:t>
            </a:r>
          </a:p>
          <a:p>
            <a:pPr lvl="1"/>
            <a:r>
              <a:rPr lang="sr-Latn-RS" dirty="0" smtClean="0"/>
              <a:t>70.000 MNIST slika i 25 epoha</a:t>
            </a:r>
          </a:p>
          <a:p>
            <a:pPr lvl="1"/>
            <a:r>
              <a:rPr lang="en-US" dirty="0" smtClean="0"/>
              <a:t>D</a:t>
            </a:r>
            <a:r>
              <a:rPr lang="sr-Latn-RS" dirty="0" smtClean="0"/>
              <a:t>obijene tačnosti: 82% i 88%</a:t>
            </a:r>
          </a:p>
          <a:p>
            <a:pPr lvl="1"/>
            <a:r>
              <a:rPr lang="sr-Latn-RS" dirty="0" smtClean="0"/>
              <a:t>Ne moraju uvek iste vrednosti da se dobiju, zavisi od obuke neuronske mreže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Grayscale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2066" y="1600200"/>
            <a:ext cx="60598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Globalni threshold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img_gray</a:t>
            </a:r>
            <a:r>
              <a:rPr lang="en-US" dirty="0" smtClean="0"/>
              <a:t> &gt; 0.</a:t>
            </a:r>
            <a:r>
              <a:rPr lang="sr-Latn-RS" dirty="0" smtClean="0"/>
              <a:t>05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2066" y="1600200"/>
            <a:ext cx="60598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Opening</a:t>
            </a:r>
            <a:r>
              <a:rPr lang="sr-Latn-RS" dirty="0" smtClean="0"/>
              <a:t> – uništavanje tačaka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square(3)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2066" y="1600200"/>
            <a:ext cx="60598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Dilation</a:t>
            </a:r>
            <a:r>
              <a:rPr lang="sr-Latn-RS" dirty="0" smtClean="0"/>
              <a:t> – lakše određivanje regiona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disk(15)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2066" y="1600200"/>
            <a:ext cx="60598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Tačnost: 23%</a:t>
            </a:r>
            <a:br>
              <a:rPr lang="sr-Latn-RS" dirty="0" smtClean="0"/>
            </a:br>
            <a:r>
              <a:rPr lang="sr-Latn-RS" dirty="0" smtClean="0"/>
              <a:t>Da li dobro detektuje sve brojeve?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2066" y="1600200"/>
            <a:ext cx="60598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535</Words>
  <Application>Microsoft Office PowerPoint</Application>
  <PresentationFormat>On-screen Show (4:3)</PresentationFormat>
  <Paragraphs>130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Sabiranje brojeva na slikama uz korišćenje veštačkih neuronskih mreža</vt:lpstr>
      <vt:lpstr>Ideja</vt:lpstr>
      <vt:lpstr>Razvoj</vt:lpstr>
      <vt:lpstr>Algoritam za određivanje regiona</vt:lpstr>
      <vt:lpstr>Grayscale</vt:lpstr>
      <vt:lpstr>Globalni threshold  img_gray &gt; 0.05</vt:lpstr>
      <vt:lpstr>Opening – uništavanje tačaka square(3)</vt:lpstr>
      <vt:lpstr>Dilation – lakše određivanje regiona disk(15)</vt:lpstr>
      <vt:lpstr>Tačnost: 23% Da li dobro detektuje sve brojeve?</vt:lpstr>
      <vt:lpstr>Problem: uklanjanje brojeva</vt:lpstr>
      <vt:lpstr>Razlog: Opening square(3)</vt:lpstr>
      <vt:lpstr>Opening square(2)</vt:lpstr>
      <vt:lpstr>Rešeno: uklanjanje brojeva Problem: ostaju tačke</vt:lpstr>
      <vt:lpstr>Uklanjanje zelene boje: img[:, :, 1] = 0 Možda ne treba opening</vt:lpstr>
      <vt:lpstr>Problem: ostaju tačke</vt:lpstr>
      <vt:lpstr>Problem: ostaju tačke</vt:lpstr>
      <vt:lpstr>Ostaju nijanse plave i crvene</vt:lpstr>
      <vt:lpstr>Rešenje: povećanje threshold-a Problem: uništava brojeve</vt:lpstr>
      <vt:lpstr>Rešenje 2: opening square(2)</vt:lpstr>
      <vt:lpstr>Tačnost: 58% Da li može da se poboljša?</vt:lpstr>
      <vt:lpstr>Prethodno: Dilation - disk(15) Da li se može poboljati određivanje centra?</vt:lpstr>
      <vt:lpstr>Problem: Dilation disk(25)</vt:lpstr>
      <vt:lpstr>Problem: Dilation - disk(25) Tačnost: 13%</vt:lpstr>
      <vt:lpstr>Problem: Dilation disk(1)</vt:lpstr>
      <vt:lpstr>Problem: Dilation - disk(1) Tačnost: 48%</vt:lpstr>
      <vt:lpstr>Rešenje: Dilation diamond(5)</vt:lpstr>
      <vt:lpstr>Razlog: oblik brojeva Tačnost: 65%</vt:lpstr>
      <vt:lpstr>Poboljšanje: Erosion disk(2)</vt:lpstr>
      <vt:lpstr>Tačnost: 66% Šta ako se promeni threshold?</vt:lpstr>
      <vt:lpstr>Threshold &gt; 0.03 Tačnost: 63%</vt:lpstr>
      <vt:lpstr>Threshold &gt; 0.13 Tačnost: 49%</vt:lpstr>
      <vt:lpstr>Poboljšanja</vt:lpstr>
      <vt:lpstr>Pomeranje okvira</vt:lpstr>
      <vt:lpstr>Pomeranje za 1 piksel u svim pravcima</vt:lpstr>
      <vt:lpstr>Tačnost: 60%-85%</vt:lpstr>
      <vt:lpstr>Pomeranje za 1 piksel dole-desno</vt:lpstr>
      <vt:lpstr>Tačnost: 92%</vt:lpstr>
      <vt:lpstr>Drugi algoritam za određivanje verovatnoće</vt:lpstr>
      <vt:lpstr>Rezime</vt:lpstr>
      <vt:lpstr>Model neuronske mreže</vt:lpstr>
      <vt:lpstr>Model neuronske mreže</vt:lpstr>
      <vt:lpstr>Model neuronske mreže</vt:lpstr>
      <vt:lpstr>Model sa 25 epoha</vt:lpstr>
      <vt:lpstr>Model sa 25 epoha</vt:lpstr>
      <vt:lpstr>Model sa 70.000 MNIST slika</vt:lpstr>
      <vt:lpstr>Model sa 70.000 MNIST slika</vt:lpstr>
      <vt:lpstr>Napomena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Sabiranje brojeva na slikama uz korišćenje veštačkih neuronskih mreža</dc:title>
  <dc:creator>Marko</dc:creator>
  <cp:lastModifiedBy>Marko</cp:lastModifiedBy>
  <cp:revision>52</cp:revision>
  <dcterms:created xsi:type="dcterms:W3CDTF">2016-11-21T16:17:41Z</dcterms:created>
  <dcterms:modified xsi:type="dcterms:W3CDTF">2016-12-09T13:41:41Z</dcterms:modified>
</cp:coreProperties>
</file>