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Medium" panose="020F050202020403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ED83D6-0412-40D4-903B-40A0C94B7C00}" v="23" dt="2021-04-28T19:59:53.898"/>
    <p1510:client id="{C0CF17B1-8B23-4EC4-9D54-BD70C3036AD6}" v="6" dt="2021-04-29T14:41:15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57ED83D6-0412-40D4-903B-40A0C94B7C00}"/>
    <pc:docChg chg="modSld">
      <pc:chgData name="Guest User" userId="" providerId="Windows Live" clId="Web-{57ED83D6-0412-40D4-903B-40A0C94B7C00}" dt="2021-04-28T19:59:53.226" v="21" actId="20577"/>
      <pc:docMkLst>
        <pc:docMk/>
      </pc:docMkLst>
      <pc:sldChg chg="modSp">
        <pc:chgData name="Guest User" userId="" providerId="Windows Live" clId="Web-{57ED83D6-0412-40D4-903B-40A0C94B7C00}" dt="2021-04-28T19:59:38.320" v="17" actId="20577"/>
        <pc:sldMkLst>
          <pc:docMk/>
          <pc:sldMk cId="0" sldId="256"/>
        </pc:sldMkLst>
        <pc:spChg chg="mod">
          <ac:chgData name="Guest User" userId="" providerId="Windows Live" clId="Web-{57ED83D6-0412-40D4-903B-40A0C94B7C00}" dt="2021-04-28T19:59:38.320" v="17" actId="20577"/>
          <ac:spMkLst>
            <pc:docMk/>
            <pc:sldMk cId="0" sldId="256"/>
            <ac:spMk id="148" creationId="{00000000-0000-0000-0000-000000000000}"/>
          </ac:spMkLst>
        </pc:spChg>
      </pc:sldChg>
      <pc:sldChg chg="modSp">
        <pc:chgData name="Guest User" userId="" providerId="Windows Live" clId="Web-{57ED83D6-0412-40D4-903B-40A0C94B7C00}" dt="2021-04-28T19:59:53.226" v="21" actId="20577"/>
        <pc:sldMkLst>
          <pc:docMk/>
          <pc:sldMk cId="0" sldId="266"/>
        </pc:sldMkLst>
        <pc:spChg chg="mod">
          <ac:chgData name="Guest User" userId="" providerId="Windows Live" clId="Web-{57ED83D6-0412-40D4-903B-40A0C94B7C00}" dt="2021-04-28T19:59:53.226" v="21" actId="20577"/>
          <ac:spMkLst>
            <pc:docMk/>
            <pc:sldMk cId="0" sldId="266"/>
            <ac:spMk id="218" creationId="{00000000-0000-0000-0000-000000000000}"/>
          </ac:spMkLst>
        </pc:spChg>
      </pc:sldChg>
    </pc:docChg>
  </pc:docChgLst>
  <pc:docChgLst>
    <pc:chgData name="Viktor Jakovlev" userId="813b59ad7f2d7696" providerId="Windows Live" clId="Web-{C0CF17B1-8B23-4EC4-9D54-BD70C3036AD6}"/>
    <pc:docChg chg="modSld">
      <pc:chgData name="Viktor Jakovlev" userId="813b59ad7f2d7696" providerId="Windows Live" clId="Web-{C0CF17B1-8B23-4EC4-9D54-BD70C3036AD6}" dt="2021-04-29T14:41:13.847" v="3" actId="20577"/>
      <pc:docMkLst>
        <pc:docMk/>
      </pc:docMkLst>
      <pc:sldChg chg="modSp">
        <pc:chgData name="Viktor Jakovlev" userId="813b59ad7f2d7696" providerId="Windows Live" clId="Web-{C0CF17B1-8B23-4EC4-9D54-BD70C3036AD6}" dt="2021-04-29T14:41:05.097" v="1" actId="20577"/>
        <pc:sldMkLst>
          <pc:docMk/>
          <pc:sldMk cId="0" sldId="256"/>
        </pc:sldMkLst>
        <pc:spChg chg="mod">
          <ac:chgData name="Viktor Jakovlev" userId="813b59ad7f2d7696" providerId="Windows Live" clId="Web-{C0CF17B1-8B23-4EC4-9D54-BD70C3036AD6}" dt="2021-04-29T14:41:05.097" v="1" actId="20577"/>
          <ac:spMkLst>
            <pc:docMk/>
            <pc:sldMk cId="0" sldId="256"/>
            <ac:spMk id="148" creationId="{00000000-0000-0000-0000-000000000000}"/>
          </ac:spMkLst>
        </pc:spChg>
      </pc:sldChg>
      <pc:sldChg chg="modSp">
        <pc:chgData name="Viktor Jakovlev" userId="813b59ad7f2d7696" providerId="Windows Live" clId="Web-{C0CF17B1-8B23-4EC4-9D54-BD70C3036AD6}" dt="2021-04-29T14:41:13.847" v="3" actId="20577"/>
        <pc:sldMkLst>
          <pc:docMk/>
          <pc:sldMk cId="0" sldId="266"/>
        </pc:sldMkLst>
        <pc:spChg chg="mod">
          <ac:chgData name="Viktor Jakovlev" userId="813b59ad7f2d7696" providerId="Windows Live" clId="Web-{C0CF17B1-8B23-4EC4-9D54-BD70C3036AD6}" dt="2021-04-29T14:41:13.847" v="3" actId="20577"/>
          <ac:spMkLst>
            <pc:docMk/>
            <pc:sldMk cId="0" sldId="266"/>
            <ac:spMk id="2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e1ca1c087_0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7e1ca1c08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e24b9fb81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7e24b9fb81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7e24b9fb81_0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760754f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8760754fa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8760754fa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60754fa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8760754fa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760754fa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e24b9fb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7e24b9fb81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7e24b9fb81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e24b9fb8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7e24b9fb81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7e24b9fb81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e24b9fb8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7e24b9fb81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e24b9fb81_0_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87d42eee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87d42eeed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87d42eee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d42eee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87d42eeed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87d42eeed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f1ff4710e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f1ff4710e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6FA8D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rgbClr val="9FC5E8"/>
                </a:solidFill>
              </a:defRPr>
            </a:lvl1pPr>
            <a:lvl2pPr lvl="1" rtl="0">
              <a:buNone/>
              <a:defRPr>
                <a:solidFill>
                  <a:srgbClr val="9FC5E8"/>
                </a:solidFill>
              </a:defRPr>
            </a:lvl2pPr>
            <a:lvl3pPr lvl="2" rtl="0">
              <a:buNone/>
              <a:defRPr>
                <a:solidFill>
                  <a:srgbClr val="9FC5E8"/>
                </a:solidFill>
              </a:defRPr>
            </a:lvl3pPr>
            <a:lvl4pPr lvl="3" rtl="0">
              <a:buNone/>
              <a:defRPr>
                <a:solidFill>
                  <a:srgbClr val="9FC5E8"/>
                </a:solidFill>
              </a:defRPr>
            </a:lvl4pPr>
            <a:lvl5pPr lvl="4" rtl="0">
              <a:buNone/>
              <a:defRPr>
                <a:solidFill>
                  <a:srgbClr val="9FC5E8"/>
                </a:solidFill>
              </a:defRPr>
            </a:lvl5pPr>
            <a:lvl6pPr lvl="5" rtl="0">
              <a:buNone/>
              <a:defRPr>
                <a:solidFill>
                  <a:srgbClr val="9FC5E8"/>
                </a:solidFill>
              </a:defRPr>
            </a:lvl6pPr>
            <a:lvl7pPr lvl="6" rtl="0">
              <a:buNone/>
              <a:defRPr>
                <a:solidFill>
                  <a:srgbClr val="9FC5E8"/>
                </a:solidFill>
              </a:defRPr>
            </a:lvl7pPr>
            <a:lvl8pPr lvl="7" rtl="0">
              <a:buNone/>
              <a:defRPr>
                <a:solidFill>
                  <a:srgbClr val="9FC5E8"/>
                </a:solidFill>
              </a:defRPr>
            </a:lvl8pPr>
            <a:lvl9pPr lvl="8" rtl="0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rgbClr val="6FA8DC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623888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8723" y="-21283"/>
            <a:ext cx="9253056" cy="5181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4800"/>
              <a:buNone/>
              <a:defRPr sz="4800">
                <a:solidFill>
                  <a:srgbClr val="073763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6FA8DC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6FA8DC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None/>
              <a:defRPr sz="2400">
                <a:solidFill>
                  <a:srgbClr val="6FA8DC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 rot="5400000">
            <a:off x="5350051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178" y="0"/>
            <a:ext cx="919118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rgbClr val="6FA8DC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rgbClr val="6FA8DC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rgbClr val="6FA8DC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6FA8D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9FC5E8"/>
                </a:solidFill>
              </a:defRPr>
            </a:lvl1pPr>
            <a:lvl2pPr lvl="1">
              <a:buNone/>
              <a:defRPr>
                <a:solidFill>
                  <a:srgbClr val="9FC5E8"/>
                </a:solidFill>
              </a:defRPr>
            </a:lvl2pPr>
            <a:lvl3pPr lvl="2">
              <a:buNone/>
              <a:defRPr>
                <a:solidFill>
                  <a:srgbClr val="9FC5E8"/>
                </a:solidFill>
              </a:defRPr>
            </a:lvl3pPr>
            <a:lvl4pPr lvl="3">
              <a:buNone/>
              <a:defRPr>
                <a:solidFill>
                  <a:srgbClr val="9FC5E8"/>
                </a:solidFill>
              </a:defRPr>
            </a:lvl4pPr>
            <a:lvl5pPr lvl="4">
              <a:buNone/>
              <a:defRPr>
                <a:solidFill>
                  <a:srgbClr val="9FC5E8"/>
                </a:solidFill>
              </a:defRPr>
            </a:lvl5pPr>
            <a:lvl6pPr lvl="5">
              <a:buNone/>
              <a:defRPr>
                <a:solidFill>
                  <a:srgbClr val="9FC5E8"/>
                </a:solidFill>
              </a:defRPr>
            </a:lvl6pPr>
            <a:lvl7pPr lvl="6">
              <a:buNone/>
              <a:defRPr>
                <a:solidFill>
                  <a:srgbClr val="9FC5E8"/>
                </a:solidFill>
              </a:defRPr>
            </a:lvl7pPr>
            <a:lvl8pPr lvl="7">
              <a:buNone/>
              <a:defRPr>
                <a:solidFill>
                  <a:srgbClr val="9FC5E8"/>
                </a:solidFill>
              </a:defRPr>
            </a:lvl8pPr>
            <a:lvl9pPr lvl="8">
              <a:buNone/>
              <a:defRPr>
                <a:solidFill>
                  <a:srgbClr val="9FC5E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rgbClr val="073763">
              <a:alpha val="1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Font typeface="Roboto"/>
              <a:buChar char="▸"/>
              <a:defRPr sz="3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▹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Font typeface="Roboto"/>
              <a:buChar char="■"/>
              <a:defRPr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●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○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Font typeface="Roboto"/>
              <a:buChar char="■"/>
              <a:defRPr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 sz="9600" b="1">
                <a:solidFill>
                  <a:srgbClr val="0B539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None/>
              <a:defRPr sz="1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ssistant@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edc-codecademy/skwd10-net-06-csharpad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1417950" y="1307300"/>
            <a:ext cx="6308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</a:pPr>
            <a:r>
              <a:rPr lang="en" sz="4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Static classes and polymorphism</a:t>
            </a:r>
            <a:endParaRPr sz="48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2099C-3FF4-8E42-84DD-6D7A9F590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K"/>
          </a:p>
        </p:txBody>
      </p:sp>
      <p:sp>
        <p:nvSpPr>
          <p:cNvPr id="6" name="Google Shape;148;p25">
            <a:extLst>
              <a:ext uri="{FF2B5EF4-FFF2-40B4-BE49-F238E27FC236}">
                <a16:creationId xmlns:a16="http://schemas.microsoft.com/office/drawing/2014/main" id="{FE0A702E-28AE-B840-9CDE-B6A53D9676DF}"/>
              </a:ext>
            </a:extLst>
          </p:cNvPr>
          <p:cNvSpPr txBox="1">
            <a:spLocks/>
          </p:cNvSpPr>
          <p:nvPr/>
        </p:nvSpPr>
        <p:spPr>
          <a:xfrm>
            <a:off x="195220" y="4153682"/>
            <a:ext cx="3610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</a:pPr>
            <a:r>
              <a:rPr lang="en">
                <a:solidFill>
                  <a:schemeClr val="lt1"/>
                </a:solidFill>
                <a:ea typeface="Roboto"/>
                <a:sym typeface="Roboto"/>
              </a:rPr>
              <a:t>Trainer – Ivan Dzikovski</a:t>
            </a:r>
            <a:endParaRPr lang="en-US">
              <a:solidFill>
                <a:schemeClr val="lt1"/>
              </a:solidFill>
              <a:ea typeface="Roboto"/>
            </a:endParaRPr>
          </a:p>
          <a:p>
            <a:pPr marL="0" indent="0" algn="l">
              <a:spcBef>
                <a:spcPts val="0"/>
              </a:spcBef>
            </a:pPr>
            <a:r>
              <a:rPr lang="en">
                <a:solidFill>
                  <a:schemeClr val="lt1"/>
                </a:solidFill>
                <a:ea typeface="Roboto"/>
                <a:sym typeface="Roboto"/>
              </a:rPr>
              <a:t>Assistant – Vlatko Tasevski</a:t>
            </a:r>
            <a:endParaRPr lang="en-US" dirty="0">
              <a:ea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211;p34">
            <a:extLst>
              <a:ext uri="{FF2B5EF4-FFF2-40B4-BE49-F238E27FC236}">
                <a16:creationId xmlns:a16="http://schemas.microsoft.com/office/drawing/2014/main" id="{B734AA2C-3EEE-9148-92AB-8F3AFCAEDD27}"/>
              </a:ext>
            </a:extLst>
          </p:cNvPr>
          <p:cNvSpPr txBox="1">
            <a:spLocks/>
          </p:cNvSpPr>
          <p:nvPr/>
        </p:nvSpPr>
        <p:spPr>
          <a:xfrm>
            <a:off x="789250" y="1294250"/>
            <a:ext cx="5571300" cy="29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You can find us at</a:t>
            </a:r>
          </a:p>
          <a:p>
            <a:pPr indent="-381000">
              <a:spcBef>
                <a:spcPts val="100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ivan.dzikovski@gmail.com</a:t>
            </a:r>
          </a:p>
          <a:p>
            <a:pPr indent="-381000">
              <a:spcBef>
                <a:spcPts val="0"/>
              </a:spcBef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>
                <a:latin typeface="Roboto"/>
                <a:ea typeface="Roboto"/>
                <a:sym typeface="Roboto"/>
              </a:rPr>
              <a:t>vlatko.tasevskii@gmail.com</a:t>
            </a:r>
            <a:endParaRPr lang="en-GB" sz="2400">
              <a:latin typeface="Roboto"/>
              <a:ea typeface="Roboto"/>
              <a:sym typeface="Roboto"/>
              <a:hlinkClick r:id="rId3"/>
            </a:endParaRPr>
          </a:p>
          <a:p>
            <a:pPr marL="0" indent="0">
              <a:spcBef>
                <a:spcPts val="1000"/>
              </a:spcBef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You can find the code at</a:t>
            </a:r>
          </a:p>
          <a:p>
            <a:pPr indent="-381000">
              <a:spcBef>
                <a:spcPts val="1000"/>
              </a:spcBef>
              <a:spcAft>
                <a:spcPts val="1000"/>
              </a:spcAft>
              <a:buClr>
                <a:srgbClr val="5E85B9"/>
              </a:buClr>
              <a:buSzPts val="2400"/>
              <a:buFont typeface="Roboto"/>
              <a:buChar char="•"/>
            </a:pPr>
            <a:r>
              <a:rPr lang="en-GB" sz="2400">
                <a:latin typeface="Roboto"/>
                <a:ea typeface="Roboto"/>
                <a:cs typeface="Roboto"/>
                <a:sym typeface="Roboto"/>
                <a:hlinkClick r:id="rId4"/>
              </a:rPr>
              <a:t>Repository with the code Link</a:t>
            </a:r>
            <a:endParaRPr lang="en-GB" sz="2400">
              <a:latin typeface="Roboto"/>
              <a:ea typeface="Roboto"/>
              <a:cs typeface="Roboto"/>
              <a:sym typeface="Roboto"/>
            </a:endParaRPr>
          </a:p>
          <a:p>
            <a:pPr marL="76200" indent="0">
              <a:spcBef>
                <a:spcPts val="0"/>
              </a:spcBef>
              <a:buClr>
                <a:srgbClr val="5E85B9"/>
              </a:buClr>
              <a:buSzPts val="2400"/>
              <a:buFont typeface="Arial"/>
              <a:buNone/>
            </a:pPr>
            <a:endParaRPr lang="en-GB" sz="2400" dirty="0"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LOOKING BACK</a:t>
            </a: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 AT...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What are abstract classes?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Why would we use abstract classes?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What is an interface?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What’s the difference between an abstract class and an interface?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AGENDA 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Static classes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Static class members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Simulating DB with a static class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Introduction to polymorphism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STATIC </a:t>
            </a: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CLASSES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Static classes cannot be instantiated 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Static classes are loaded when the program starts and static constructor is called only once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Static classes lifetime is until the program is closed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There can’t be multiple instances of a static class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Can only contain static members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 MEMBERS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Non-static classes can have static members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Static members can only be accessed from the class itself as it was static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An instance of a class can’t use the static members of that class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INTRODUCTION TO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POLYMORPHISM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One of the main pillar concepts of object-oriented programming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 concept that represents the ability to have one thing have more than one forms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Compile time polymorphism - Methods that share the same name, but different signature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Runtime polymorphism - Methods that share the same name, but are on a different level on the inheritance tree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CUSTOM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GETTERS/SETTERS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532649" y="94005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700"/>
              <a:buFont typeface="Roboto"/>
              <a:buChar char="●"/>
            </a:pPr>
            <a:r>
              <a:rPr lang="en" sz="23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{ get; set; }</a:t>
            </a:r>
            <a:r>
              <a:rPr lang="en" sz="23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is a shorthand for the getter and setter methods</a:t>
            </a:r>
            <a:endParaRPr sz="23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700"/>
              <a:buFont typeface="Roboto"/>
              <a:buChar char="●"/>
            </a:pPr>
            <a:r>
              <a:rPr lang="en" sz="23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Getter method or </a:t>
            </a:r>
            <a:r>
              <a:rPr lang="en" sz="23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get </a:t>
            </a:r>
            <a:r>
              <a:rPr lang="en" sz="23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is the method that is called every time we want to access and get the value from a property</a:t>
            </a:r>
            <a:endParaRPr sz="23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700"/>
              <a:buFont typeface="Roboto"/>
              <a:buChar char="●"/>
            </a:pPr>
            <a:r>
              <a:rPr lang="en" sz="23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Setter method or </a:t>
            </a:r>
            <a:r>
              <a:rPr lang="en" sz="23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set </a:t>
            </a:r>
            <a:r>
              <a:rPr lang="en" sz="23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is the method that is called every time we want to add a new value or change the value of a property</a:t>
            </a:r>
            <a:endParaRPr sz="23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3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It is possible to write custom implementations for these methods</a:t>
            </a: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628654" y="432825"/>
            <a:ext cx="76947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latin typeface="Roboto"/>
                <a:ea typeface="Roboto"/>
                <a:cs typeface="Roboto"/>
                <a:sym typeface="Roboto"/>
              </a:rPr>
              <a:t>WHAT ARE </a:t>
            </a:r>
            <a:r>
              <a:rPr lang="en" sz="3000" b="1">
                <a:solidFill>
                  <a:srgbClr val="7030A0"/>
                </a:solidFill>
                <a:latin typeface="Roboto"/>
                <a:ea typeface="Roboto"/>
                <a:cs typeface="Roboto"/>
                <a:sym typeface="Roboto"/>
              </a:rPr>
              <a:t>STRUCTS</a:t>
            </a:r>
            <a:endParaRPr sz="3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628649" y="11783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Structures in C# are group of values combined in one variable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They look like classes and they might sound like they do the same thing, but they are different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Structures are value types ( classes are reference types )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Structures do not support inheritance, and can’t use keyword such as abstract, virtual or protected</a:t>
            </a:r>
            <a:endParaRPr sz="24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ctrTitle"/>
          </p:nvPr>
        </p:nvSpPr>
        <p:spPr>
          <a:xfrm>
            <a:off x="1712300" y="239025"/>
            <a:ext cx="3881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EXERCISE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30A0"/>
                </a:solidFill>
              </a:rPr>
              <a:t>01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4294967295"/>
          </p:nvPr>
        </p:nvSpPr>
        <p:spPr>
          <a:xfrm>
            <a:off x="238700" y="1540575"/>
            <a:ext cx="87624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5E85B9"/>
              </a:buClr>
              <a:buSzPts val="1800"/>
              <a:buChar char="●"/>
            </a:pPr>
            <a:r>
              <a:rPr lang="en" sz="2200">
                <a:solidFill>
                  <a:schemeClr val="dk1"/>
                </a:solidFill>
              </a:rPr>
              <a:t>Create a class called Dog that has:</a:t>
            </a:r>
            <a:endParaRPr sz="22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</a:rPr>
              <a:t>Id, Name, Color, Bark() - Prints “Bark Bark”</a:t>
            </a:r>
            <a:endParaRPr sz="22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</a:rPr>
              <a:t>A static method Validate() - Checks if dog has all 3 properties, if Id is not less than 0 and Name is 2 characters or longer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Char char="●"/>
            </a:pPr>
            <a:r>
              <a:rPr lang="en" sz="2200">
                <a:solidFill>
                  <a:schemeClr val="dk1"/>
                </a:solidFill>
              </a:rPr>
              <a:t>Create a static class called DogShelter that has:</a:t>
            </a:r>
            <a:endParaRPr sz="22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</a:rPr>
              <a:t>List of Dogs</a:t>
            </a:r>
            <a:endParaRPr sz="2200">
              <a:solidFill>
                <a:schemeClr val="dk1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 sz="2200">
                <a:solidFill>
                  <a:schemeClr val="dk1"/>
                </a:solidFill>
              </a:rPr>
              <a:t>PrintAll() - prints all dogs from List of Dogs</a:t>
            </a:r>
            <a:endParaRPr sz="22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E85B9"/>
              </a:buClr>
              <a:buSzPts val="1800"/>
              <a:buChar char="●"/>
            </a:pPr>
            <a:r>
              <a:rPr lang="en" sz="2200">
                <a:solidFill>
                  <a:schemeClr val="dk1"/>
                </a:solidFill>
              </a:rPr>
              <a:t>Create 3 Dog objects, call validate on them to see if they are okay, add them in the List of Dogs and call PrintAll()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480</Words>
  <Application>Microsoft Macintosh PowerPoint</Application>
  <PresentationFormat>On-screen Show (16:9)</PresentationFormat>
  <Paragraphs>61</Paragraphs>
  <Slides>10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Roboto</vt:lpstr>
      <vt:lpstr>Roboto Medium</vt:lpstr>
      <vt:lpstr>Montserrat</vt:lpstr>
      <vt:lpstr>Arial Black</vt:lpstr>
      <vt:lpstr>Calibri</vt:lpstr>
      <vt:lpstr>Aemelia template</vt:lpstr>
      <vt:lpstr>Office Theme</vt:lpstr>
      <vt:lpstr>Static classes and polymorphism</vt:lpstr>
      <vt:lpstr>LOOKING BACK AT...</vt:lpstr>
      <vt:lpstr>AGENDA </vt:lpstr>
      <vt:lpstr>STATIC CLASSES</vt:lpstr>
      <vt:lpstr>STATIC MEMBERS</vt:lpstr>
      <vt:lpstr>INTRODUCTION TO POLYMORPHISM</vt:lpstr>
      <vt:lpstr>CUSTOM GETTERS/SETTERS</vt:lpstr>
      <vt:lpstr>WHAT ARE STRUCTS</vt:lpstr>
      <vt:lpstr>EXERCISE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classes and polymorphism</dc:title>
  <cp:lastModifiedBy>Ivan Djikovski</cp:lastModifiedBy>
  <cp:revision>17</cp:revision>
  <dcterms:modified xsi:type="dcterms:W3CDTF">2022-04-09T05:41:12Z</dcterms:modified>
</cp:coreProperties>
</file>