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9" r:id="rId10"/>
    <p:sldId id="268" r:id="rId11"/>
    <p:sldId id="267" r:id="rId12"/>
    <p:sldId id="262" r:id="rId13"/>
    <p:sldId id="270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1"/>
    <a:srgbClr val="FFA630"/>
    <a:srgbClr val="FFA161"/>
    <a:srgbClr val="FF6A00"/>
    <a:srgbClr val="4E8098"/>
    <a:srgbClr val="90C2E7"/>
    <a:srgbClr val="62B6CB"/>
    <a:srgbClr val="3E4E50"/>
    <a:srgbClr val="4F4F4F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303" autoAdjust="0"/>
  </p:normalViewPr>
  <p:slideViewPr>
    <p:cSldViewPr snapToGrid="0">
      <p:cViewPr varScale="1">
        <p:scale>
          <a:sx n="109" d="100"/>
          <a:sy n="109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EA60-A591-44F6-9F11-4791ABA5716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6066-D6A3-4C80-8781-30F360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Здравейте Колеги, днес ще ви представа работата ми по проекта за калибриране на </a:t>
            </a:r>
            <a:r>
              <a:rPr lang="en-US" dirty="0"/>
              <a:t>MEMS</a:t>
            </a:r>
            <a:r>
              <a:rPr lang="bg-BG" dirty="0"/>
              <a:t> </a:t>
            </a:r>
            <a:r>
              <a:rPr lang="bg-BG" dirty="0" err="1"/>
              <a:t>акселерометри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Векторите в оранжево са векторите преди </a:t>
            </a:r>
            <a:r>
              <a:rPr lang="bg-BG" dirty="0" err="1"/>
              <a:t>калибрация</a:t>
            </a:r>
            <a:r>
              <a:rPr lang="bg-BG" dirty="0"/>
              <a:t>, тези с червено са векторите след </a:t>
            </a:r>
            <a:r>
              <a:rPr lang="bg-BG" dirty="0" err="1"/>
              <a:t>калибрация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Бъдещето развитие на проекта се състои  от създаване на собствена функция за минимизация която да използвам в метода на най-малките  квадрати.</a:t>
            </a:r>
          </a:p>
          <a:p>
            <a:endParaRPr lang="bg-BG" dirty="0"/>
          </a:p>
          <a:p>
            <a:r>
              <a:rPr lang="bg-BG" dirty="0"/>
              <a:t>Искам и да извлече добри данни от моя сензор за да го калибрирам. (Извадил съм едни данни, но те са само в изправено положение, а  трябва да са в няколко различни позиции)</a:t>
            </a:r>
          </a:p>
          <a:p>
            <a:endParaRPr lang="bg-BG" dirty="0"/>
          </a:p>
          <a:p>
            <a:r>
              <a:rPr lang="bg-BG" dirty="0"/>
              <a:t>След като </a:t>
            </a:r>
            <a:r>
              <a:rPr lang="bg-BG" dirty="0" err="1"/>
              <a:t>калибрацията</a:t>
            </a:r>
            <a:r>
              <a:rPr lang="bg-BG" dirty="0"/>
              <a:t> е направена искам да използвам сензора в робот за да следя как се движи и да го управлявам.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Основните неща които ще покрия са:</a:t>
            </a:r>
          </a:p>
          <a:p>
            <a:r>
              <a:rPr lang="bg-BG" dirty="0"/>
              <a:t>Бързо въведение в </a:t>
            </a:r>
            <a:r>
              <a:rPr lang="bg-BG" dirty="0" err="1"/>
              <a:t>акслерометрите</a:t>
            </a:r>
            <a:endParaRPr lang="bg-BG" dirty="0"/>
          </a:p>
          <a:p>
            <a:r>
              <a:rPr lang="bg-BG" dirty="0"/>
              <a:t>Малко повече </a:t>
            </a:r>
            <a:r>
              <a:rPr lang="bg-BG" dirty="0" err="1"/>
              <a:t>информмация</a:t>
            </a:r>
            <a:r>
              <a:rPr lang="bg-BG" dirty="0"/>
              <a:t> за </a:t>
            </a:r>
            <a:r>
              <a:rPr lang="bg-BG" dirty="0" err="1"/>
              <a:t>мемс</a:t>
            </a:r>
            <a:r>
              <a:rPr lang="bg-BG" dirty="0"/>
              <a:t> </a:t>
            </a:r>
            <a:r>
              <a:rPr lang="bg-BG" dirty="0" err="1"/>
              <a:t>акселерометрите</a:t>
            </a:r>
            <a:endParaRPr lang="bg-BG" dirty="0"/>
          </a:p>
          <a:p>
            <a:r>
              <a:rPr lang="bg-BG" dirty="0"/>
              <a:t>Грешки които наблюдаваме по време на </a:t>
            </a:r>
            <a:r>
              <a:rPr lang="bg-BG" dirty="0" err="1"/>
              <a:t>калибрацията</a:t>
            </a:r>
            <a:r>
              <a:rPr lang="bg-BG" dirty="0"/>
              <a:t> </a:t>
            </a:r>
          </a:p>
          <a:p>
            <a:r>
              <a:rPr lang="bg-BG" dirty="0"/>
              <a:t>Решението което използвам за да калибрирам готови данни</a:t>
            </a:r>
          </a:p>
          <a:p>
            <a:endParaRPr lang="bg-BG" dirty="0"/>
          </a:p>
          <a:p>
            <a:r>
              <a:rPr lang="bg-BG" dirty="0"/>
              <a:t>Както и бъдещото развитие на проекта.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започна с кратко представяне на различните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Акселерометрите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 уреди за измерване на ускорение и  има различни начини по които работят.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accelerometer types: (a) piezoelectric; (b) piezoresistive; and (c) capacitive accelerometers.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 - micro-electromechanical system</a:t>
            </a:r>
          </a:p>
          <a:p>
            <a:endParaRPr lang="en-US" dirty="0"/>
          </a:p>
          <a:p>
            <a:r>
              <a:rPr lang="bg-BG" dirty="0"/>
              <a:t>Картинката в дясно показва хоби </a:t>
            </a:r>
            <a:r>
              <a:rPr lang="bg-BG" dirty="0" err="1"/>
              <a:t>акселерометър</a:t>
            </a:r>
            <a:r>
              <a:rPr lang="bg-BG" dirty="0"/>
              <a:t>. А вдясно се показва още един начин по който работят този вид сензори.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Акселерометрите</a:t>
            </a:r>
            <a:r>
              <a:rPr lang="bg-BG" dirty="0"/>
              <a:t> имат различни видове грешки, като тези които разглеждам в този проект са Грешки като постоянно отклонение , отклонения в мерните единици и грешки които идват от не-</a:t>
            </a:r>
            <a:r>
              <a:rPr lang="bg-BG" dirty="0" err="1"/>
              <a:t>орт</a:t>
            </a:r>
            <a:r>
              <a:rPr lang="bg-BG" dirty="0"/>
              <a:t>-о-го-</a:t>
            </a:r>
            <a:r>
              <a:rPr lang="bg-BG" dirty="0" err="1"/>
              <a:t>налността</a:t>
            </a:r>
            <a:r>
              <a:rPr lang="bg-BG" dirty="0"/>
              <a:t> на осите на сензорите 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От сензора очакваме данните в  спокойно положение успоредно на равнината</a:t>
            </a:r>
            <a:r>
              <a:rPr lang="en-US" dirty="0"/>
              <a:t> XY</a:t>
            </a:r>
            <a:r>
              <a:rPr lang="bg-BG" dirty="0"/>
              <a:t> да бъде нула по Х, нула по У и 9.8 по </a:t>
            </a:r>
            <a:r>
              <a:rPr lang="en-US" dirty="0"/>
              <a:t>Z </a:t>
            </a:r>
            <a:r>
              <a:rPr lang="bg-BG" dirty="0"/>
              <a:t>(0,0,9.8)</a:t>
            </a:r>
            <a:r>
              <a:rPr lang="en-US" dirty="0"/>
              <a:t> </a:t>
            </a:r>
            <a:r>
              <a:rPr lang="bg-BG" dirty="0"/>
              <a:t>или нормата да е 9.8.</a:t>
            </a:r>
          </a:p>
          <a:p>
            <a:r>
              <a:rPr lang="bg-BG" dirty="0"/>
              <a:t>На таблиците на слайда са показани суровите данни с които разполагам и се вижда че  без </a:t>
            </a:r>
            <a:r>
              <a:rPr lang="bg-BG" dirty="0" err="1"/>
              <a:t>калибрация</a:t>
            </a:r>
            <a:r>
              <a:rPr lang="bg-BG" dirty="0"/>
              <a:t> нормата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Добави означения за да се </a:t>
            </a:r>
            <a:r>
              <a:rPr lang="bg-BG"/>
              <a:t>ползват по-надолу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да може да получим калибрирани данни , трябва да направим следните изчисления. В уравнението вектора без шапките са калибрираните а тези с за суровите данни Матрицата М се грижи за </a:t>
            </a:r>
            <a:r>
              <a:rPr lang="bg-BG" dirty="0" err="1"/>
              <a:t>ортогоналността</a:t>
            </a:r>
            <a:r>
              <a:rPr lang="bg-BG" dirty="0"/>
              <a:t> на осите </a:t>
            </a:r>
            <a:r>
              <a:rPr lang="en-US" dirty="0"/>
              <a:t>XYZ</a:t>
            </a:r>
            <a:r>
              <a:rPr lang="bg-BG" dirty="0"/>
              <a:t>,  и за мащаба, а вектора </a:t>
            </a:r>
            <a:r>
              <a:rPr lang="en-US" dirty="0"/>
              <a:t>B</a:t>
            </a:r>
            <a:r>
              <a:rPr lang="bg-BG" dirty="0"/>
              <a:t> се грижи да офсета. Казваме, че данните са калибрирани когато </a:t>
            </a:r>
            <a:r>
              <a:rPr lang="en-US" dirty="0"/>
              <a:t>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нормата на вектора на ускорението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e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минус в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е приблизително 0. Казвам приблизително, защото заради различни фактор като грешки при изчисление, грешки при измерването както и други външни фактори не е реалистично да очакваме точни резултати.</a:t>
            </a:r>
          </a:p>
          <a:p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Началото приближение се използва във функцията която минимизира грешката.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калибриране на данните  използвам метода на най-малките квадрати</a:t>
            </a:r>
            <a:r>
              <a:rPr lang="en-US" dirty="0"/>
              <a:t> </a:t>
            </a:r>
            <a:r>
              <a:rPr lang="bg-BG" dirty="0"/>
              <a:t>за да минимизираме уравнението което показах на предишния слайд. </a:t>
            </a:r>
            <a:r>
              <a:rPr lang="bg-BG" dirty="0" err="1"/>
              <a:t>Началлното</a:t>
            </a:r>
            <a:r>
              <a:rPr lang="bg-BG" dirty="0"/>
              <a:t> приближение е важно защото </a:t>
            </a:r>
            <a:r>
              <a:rPr lang="bg-BG" dirty="0" err="1"/>
              <a:t>използвавм</a:t>
            </a:r>
            <a:r>
              <a:rPr lang="bg-BG" dirty="0"/>
              <a:t> функцията </a:t>
            </a:r>
            <a:r>
              <a:rPr lang="en-US" dirty="0" err="1"/>
              <a:t>FindMinimum</a:t>
            </a:r>
            <a:r>
              <a:rPr lang="bg-BG" dirty="0"/>
              <a:t>  в </a:t>
            </a:r>
            <a:r>
              <a:rPr lang="en-US" dirty="0"/>
              <a:t>Mathematica</a:t>
            </a:r>
          </a:p>
          <a:p>
            <a:r>
              <a:rPr lang="en-US" dirty="0"/>
              <a:t>Newtons method (describe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 се виждат данните преди и след </a:t>
            </a:r>
            <a:r>
              <a:rPr lang="bg-BG" dirty="0" err="1"/>
              <a:t>калибрация</a:t>
            </a:r>
            <a:r>
              <a:rPr lang="bg-BG" dirty="0"/>
              <a:t>, както и нормите на тези данни. Ясно се вижда, че преди да се </a:t>
            </a:r>
            <a:r>
              <a:rPr lang="bg-BG" dirty="0" err="1"/>
              <a:t>калибрирад</a:t>
            </a:r>
            <a:r>
              <a:rPr lang="bg-BG" dirty="0"/>
              <a:t> данните, нормите са произволни, докато тези след </a:t>
            </a:r>
            <a:r>
              <a:rPr lang="bg-BG" dirty="0" err="1"/>
              <a:t>калибрацията</a:t>
            </a:r>
            <a:r>
              <a:rPr lang="bg-BG" dirty="0"/>
              <a:t> са около 9.8, това показва, че </a:t>
            </a:r>
            <a:r>
              <a:rPr lang="bg-BG" dirty="0" err="1"/>
              <a:t>калибрацията</a:t>
            </a:r>
            <a:r>
              <a:rPr lang="bg-BG" dirty="0"/>
              <a:t> работи.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4D9-108B-44B7-847A-19ED71A7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D1361-24E5-447D-9426-96E4643B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1AB-E4C9-47A5-BC9E-A8A10B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D9A6-C65A-4A3A-96EC-DC9CC71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B2F-390C-4106-9BFE-5CAD5F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2E-85BC-43A5-A070-910947E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4F7D-1BFB-452F-A68B-B2A9BEB8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D54C-7031-4320-A7B7-CB48A5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0FC3-3A44-47BE-8966-27D82B18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40-2279-4E6C-9CAD-7AEF67B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E4B8-039E-435C-8695-5F6DA7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301-E55B-4E6D-829B-5065E9D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DB0-CE6F-449A-85EE-EB7AD57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C71-B32E-462C-8C57-3CA6D06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B01C-7316-4FB0-9C2E-91CFD4C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CC5-21E6-4A85-B63E-BE264D3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E39-6992-47C2-A3BA-196AB06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192-A7CF-4851-A728-71AE90A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2D56-63EB-4165-8B56-BBD3170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555-BD12-4FDB-A192-2E977AE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A0C-68C4-4010-A45E-3037A05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B845-8FCC-48CF-AB85-A99CF1EA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647-0DC6-48AF-A0FA-8442C2A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A31-BBC4-4AD3-8C2B-AEC8A7B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6D0D-D0CC-43D7-AC90-A69C865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6A2-AF3B-4884-97EF-3ED33F1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35E8-A32F-4C75-86FF-358E6FC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240-7482-4E4C-9743-C179D1D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B4AA-A1C6-4DF6-96B6-B4A2F17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B40B-4BAA-43A9-8728-C39E526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9F1-90DF-4972-A859-2B26E5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6EA-6686-4211-9533-4EC377C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CFB8-2F01-4564-BCA2-5B6BB55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39F-03F5-48B3-AD52-63AE2BD6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CFF4-19A5-472B-87C0-1C28006E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AF760-1638-42B7-BAC2-CCB786C4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F5DC-853E-457F-AE61-856039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0D93F-7071-416A-88F7-15D5DE7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4318-5679-4DD5-B47B-D414FE6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43A6-5F91-46DC-A85D-84D87EE5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748C-D1F7-4A0D-8C23-71D315FE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95CE-6641-419A-A1F7-AE3BF793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279A-AAD0-45E4-AF3A-80E0265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E616-63AF-4B1A-9443-D5377537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E2C5-0D0F-4124-B58B-0320E77E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83D8-663A-4C3D-9844-39D8A30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F44-AD8E-4350-9AF2-F12F0E98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8D57-0520-4558-BF6E-A38423F4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6A0-31D5-4884-92DD-8219ECE8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8E17-37CB-4FC1-9EC5-50A6A52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F79E-8AF4-44C8-BE72-2D002FA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7B4-01A7-44BE-BD62-2E3FCAE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8B5-EEEE-4573-A261-B523751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C9FFD-3B99-44CD-888D-DB00C4E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3C63-6133-492F-920D-0EF3FB12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BBE5-C9E5-4C95-878F-8C4EAA3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F9D-B8CF-4805-A218-F44D947D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6C3A-A3A9-4BD8-9F7F-72A18BC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69DA-25FD-44E6-B555-2024854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3DCB-025B-4259-8B1D-7258E1C9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79A3-DBB9-41F7-A90A-30BF27BCC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AF64-6987-4AAD-A506-BDC8B5CCFD58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F891-8C56-45EF-A878-4F0B2891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640C-BE57-42D0-9845-5D6F7A76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911-619A-4331-AE92-F4788CC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3241"/>
            <a:ext cx="9144000" cy="199151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Calibrating MEMS Accelerometers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22BBC-0FDB-4806-8A2C-8106D77236E0}"/>
              </a:ext>
            </a:extLst>
          </p:cNvPr>
          <p:cNvSpPr txBox="1"/>
          <p:nvPr/>
        </p:nvSpPr>
        <p:spPr>
          <a:xfrm>
            <a:off x="1654419" y="5213838"/>
            <a:ext cx="901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Course project of Nikola Totev 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for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Sofia University – Application of mathematics for modelling real processes</a:t>
            </a:r>
          </a:p>
          <a:p>
            <a:pPr algn="ctr"/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i="1" dirty="0">
                <a:solidFill>
                  <a:srgbClr val="FFA161"/>
                </a:solidFill>
                <a:latin typeface="Montserrat" panose="00000500000000000000" pitchFamily="2" charset="0"/>
              </a:rPr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23649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F7C6E-AD07-4A7A-BBBE-D334F971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6" y="2087482"/>
            <a:ext cx="10208908" cy="175042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A9A7E-2A4C-49D4-AA55-92F62D53F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4" y="4286189"/>
            <a:ext cx="8337972" cy="19879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6974EE-9B3D-4AF9-A5DC-912823A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Result Comparison</a:t>
            </a:r>
          </a:p>
        </p:txBody>
      </p:sp>
    </p:spTree>
    <p:extLst>
      <p:ext uri="{BB962C8B-B14F-4D97-AF65-F5344CB8AC3E}">
        <p14:creationId xmlns:p14="http://schemas.microsoft.com/office/powerpoint/2010/main" val="189503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, light, hanging, sitting&#10;&#10;Description automatically generated">
            <a:extLst>
              <a:ext uri="{FF2B5EF4-FFF2-40B4-BE49-F238E27FC236}">
                <a16:creationId xmlns:a16="http://schemas.microsoft.com/office/drawing/2014/main" id="{1553E5AF-4584-41D5-8EEC-A32C0F34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4" y="153265"/>
            <a:ext cx="6562725" cy="65514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BE8A61-16B2-498F-A72C-6E4C108B3C53}"/>
              </a:ext>
            </a:extLst>
          </p:cNvPr>
          <p:cNvSpPr/>
          <p:nvPr/>
        </p:nvSpPr>
        <p:spPr>
          <a:xfrm>
            <a:off x="320430" y="3339124"/>
            <a:ext cx="171938" cy="1797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31780-07ED-4137-BD6C-3460C2239E8C}"/>
              </a:ext>
            </a:extLst>
          </p:cNvPr>
          <p:cNvSpPr/>
          <p:nvPr/>
        </p:nvSpPr>
        <p:spPr>
          <a:xfrm>
            <a:off x="320430" y="3064581"/>
            <a:ext cx="171938" cy="179753"/>
          </a:xfrm>
          <a:prstGeom prst="rect">
            <a:avLst/>
          </a:prstGeom>
          <a:solidFill>
            <a:srgbClr val="FF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A2ECB-770E-44FA-A9F5-70BD085A8B1A}"/>
              </a:ext>
            </a:extLst>
          </p:cNvPr>
          <p:cNvSpPr txBox="1"/>
          <p:nvPr/>
        </p:nvSpPr>
        <p:spPr>
          <a:xfrm>
            <a:off x="580292" y="2969792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Montserrat Black" panose="00000A00000000000000" pitchFamily="2" charset="0"/>
              </a:rPr>
              <a:t>Uncalibrated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A281B-6B5B-4153-BCD6-9A277121920F}"/>
              </a:ext>
            </a:extLst>
          </p:cNvPr>
          <p:cNvSpPr txBox="1"/>
          <p:nvPr/>
        </p:nvSpPr>
        <p:spPr>
          <a:xfrm>
            <a:off x="580292" y="3244334"/>
            <a:ext cx="22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4F4F"/>
                </a:solidFill>
                <a:latin typeface="Montserrat Black" panose="00000A00000000000000" pitchFamily="2" charset="0"/>
              </a:rPr>
              <a:t>Calibrated Data</a:t>
            </a:r>
          </a:p>
        </p:txBody>
      </p:sp>
    </p:spTree>
    <p:extLst>
      <p:ext uri="{BB962C8B-B14F-4D97-AF65-F5344CB8AC3E}">
        <p14:creationId xmlns:p14="http://schemas.microsoft.com/office/powerpoint/2010/main" val="295750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2B1-E2C3-49A5-8CC4-8404AB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E26B-0A4B-4BF1-A021-04068BC6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Sensing applications in industrial settings.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Robotics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Drones/Aircraft</a:t>
            </a:r>
          </a:p>
        </p:txBody>
      </p:sp>
      <p:pic>
        <p:nvPicPr>
          <p:cNvPr id="6" name="Picture 5" descr="A picture containing table, sitting, man, blue&#10;&#10;Description automatically generated">
            <a:extLst>
              <a:ext uri="{FF2B5EF4-FFF2-40B4-BE49-F238E27FC236}">
                <a16:creationId xmlns:a16="http://schemas.microsoft.com/office/drawing/2014/main" id="{BAE16B96-13B4-4B23-A0D6-6EDEA1E51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04" y="639195"/>
            <a:ext cx="3663209" cy="55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35B8-CE26-4B4B-B34F-6D42EF8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079-2A0A-44EB-99CA-F3DCC0EF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&lt;Work in progress&gt;</a:t>
            </a:r>
          </a:p>
        </p:txBody>
      </p:sp>
    </p:spTree>
    <p:extLst>
      <p:ext uri="{BB962C8B-B14F-4D97-AF65-F5344CB8AC3E}">
        <p14:creationId xmlns:p14="http://schemas.microsoft.com/office/powerpoint/2010/main" val="323693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A77-C0D2-4F5E-A008-CBFFC572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FFA161"/>
                </a:solidFill>
                <a:latin typeface="Montserrat Black" panose="00000A00000000000000" pitchFamily="2" charset="0"/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67677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5C1-3090-4B9A-8949-FB47279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7FF-726F-4E5A-B55D-B2E3AE8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684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777-C5F0-416D-A92B-2F9A1EA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Introduction to accelerometers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MEMS Accelerometers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Calibration Errors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Solution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Future project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4190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5FD-A67B-4BBE-A9D2-40CA6FF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A161"/>
                </a:solidFill>
                <a:latin typeface="Montserrat Black" panose="00000A00000000000000" pitchFamily="2" charset="0"/>
              </a:rPr>
              <a:t>Introduction to 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8923-E22C-4DF9-BC00-F57434E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FF8000"/>
                </a:solidFill>
                <a:latin typeface="Montserrat SemiBold" panose="00000700000000000000" pitchFamily="2" charset="0"/>
              </a:rPr>
              <a:t>MEMS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Piezoelectric</a:t>
            </a: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Piezoresistive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Capacitive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79E47A-3C8E-441E-A287-4BA8E30C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04" y="1461226"/>
            <a:ext cx="5509737" cy="2613887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2783687-E4CE-4600-911B-B4573AF9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4210050"/>
            <a:ext cx="6619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F81-CCD5-4D82-94EA-9EA1597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MEMS</a:t>
            </a:r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 </a:t>
            </a:r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3934B5-3073-4CF8-8DEC-8C259725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1" y="1149617"/>
            <a:ext cx="5762776" cy="5347857"/>
          </a:xfr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361F9BE8-E76A-43F6-8C83-4AA5E5F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35" y="680315"/>
            <a:ext cx="3269565" cy="5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253-986E-4007-B112-CE366E3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Calibration Errors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845-7E67-431F-B4F6-D701B500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Constant Bias</a:t>
            </a: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Scaling Errors</a:t>
            </a:r>
          </a:p>
          <a:p>
            <a:pPr marL="0" indent="0">
              <a:buNone/>
            </a:pPr>
            <a:endParaRPr lang="en-US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 Errors due to the non-orthogonality of the axes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Thermo-Mechanical White Noise / Velocity Random Walk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Flicker Noise / Bias Stability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Temperature Effects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88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6C1-D9F7-4D75-ACFD-B5043A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What do we expect from the sensor?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BB1B3-8FD1-4ECE-98AF-6B9B7F84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6"/>
          <a:stretch/>
        </p:blipFill>
        <p:spPr>
          <a:xfrm>
            <a:off x="3800005" y="1690688"/>
            <a:ext cx="4591989" cy="182957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694C6-A209-4C1E-A9E8-CF991B3F1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0"/>
          <a:stretch/>
        </p:blipFill>
        <p:spPr>
          <a:xfrm>
            <a:off x="4148712" y="3911394"/>
            <a:ext cx="3894574" cy="2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F1B-BF63-4F6A-A644-5B9C75A0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Details about data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groupChr>
                            <m:groupChrPr>
                              <m:chr m:val="⏟"/>
                              <m:ctrlPr>
                                <a:rPr lang="en-US" sz="2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00A7E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FFA63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mr>
                    </m:m>
                    <m:r>
                      <a:rPr lang="en-US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bg-BG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bg-BG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bg-B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2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 smtClean="0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groupChr>
                            </m:e>
                          </m:d>
                        </m:e>
                      </m:mr>
                      <m:m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bg-BG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can say that the sensor data is calibrated when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  (the norm of the acceleration vector) –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</m:t>
                    </m:r>
                  </m:oMath>
                </a14:m>
                <a:endParaRPr lang="en-US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need to find for which 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and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4E8098"/>
                    </a:solidFill>
                    <a:latin typeface="Montserrat" panose="00000500000000000000" pitchFamily="2" charset="0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have the smallest error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bg-BG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  <a:blipFill>
                <a:blip r:embed="rId3"/>
                <a:stretch>
                  <a:fillRect l="-554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EA6-7498-44B3-ABF1-E630B6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Data calibration methods</a:t>
            </a:r>
          </a:p>
        </p:txBody>
      </p:sp>
      <p:pic>
        <p:nvPicPr>
          <p:cNvPr id="20" name="Content Placeholder 19" descr="A picture containing sitting, light, table, laptop&#10;&#10;Description automatically generated">
            <a:extLst>
              <a:ext uri="{FF2B5EF4-FFF2-40B4-BE49-F238E27FC236}">
                <a16:creationId xmlns:a16="http://schemas.microsoft.com/office/drawing/2014/main" id="{08AE8A4E-01D5-4E4D-8FD5-1FD82A7D2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31683"/>
            <a:ext cx="5297024" cy="350486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/>
              <p:nvPr/>
            </p:nvSpPr>
            <p:spPr>
              <a:xfrm>
                <a:off x="923925" y="1390650"/>
                <a:ext cx="10325100" cy="3851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Montserrat" panose="00000500000000000000" pitchFamily="2" charset="0"/>
                  </a:rPr>
                  <a:t>I use the least squares method in order to find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8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 sz="28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and</a:t>
                </a:r>
                <a:r>
                  <a:rPr lang="bg-BG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800" i="1">
                        <a:solidFill>
                          <a:srgbClr val="4E809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Montserrat" panose="00000500000000000000" pitchFamily="2" charset="0"/>
                  </a:rPr>
                  <a:t>I have the smallest error for the given data.</a:t>
                </a: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2800" i="1" smtClean="0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sz="2800" i="1" smtClean="0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bg-BG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390650"/>
                <a:ext cx="10325100" cy="3851054"/>
              </a:xfrm>
              <a:prstGeom prst="rect">
                <a:avLst/>
              </a:prstGeom>
              <a:blipFill>
                <a:blip r:embed="rId4"/>
                <a:stretch>
                  <a:fillRect l="-1240" t="-1424" r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2139-7AF8-4758-94C8-E828317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Newtons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3A53-C9FC-40D4-B654-DDF4DE437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3766" cy="4351338"/>
          </a:xfrm>
        </p:spPr>
        <p:txBody>
          <a:bodyPr anchor="ctr"/>
          <a:lstStyle/>
          <a:p>
            <a:r>
              <a:rPr lang="en-US" dirty="0">
                <a:latin typeface="Montserrat" panose="00000500000000000000" pitchFamily="2" charset="0"/>
              </a:rPr>
              <a:t>Popular minimization method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Partial Derivatives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Using it for a system of 12 equations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7C24CA-EA3D-4AC7-A166-6C974EE4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904908"/>
            <a:ext cx="5246452" cy="41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0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787</Words>
  <Application>Microsoft Office PowerPoint</Application>
  <PresentationFormat>Widescreen</PresentationFormat>
  <Paragraphs>119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Montserrat</vt:lpstr>
      <vt:lpstr>Montserrat Black</vt:lpstr>
      <vt:lpstr>Montserrat Light</vt:lpstr>
      <vt:lpstr>Montserrat SemiBold</vt:lpstr>
      <vt:lpstr>Office Theme</vt:lpstr>
      <vt:lpstr>Calibrating MEMS Accelerometers</vt:lpstr>
      <vt:lpstr>PowerPoint Presentation</vt:lpstr>
      <vt:lpstr>Introduction to accelerometers </vt:lpstr>
      <vt:lpstr>MEMS Accelerometers </vt:lpstr>
      <vt:lpstr>Calibration Errors  </vt:lpstr>
      <vt:lpstr>What do we expect from the sensor?</vt:lpstr>
      <vt:lpstr>Details about data calibration</vt:lpstr>
      <vt:lpstr>Data calibration methods</vt:lpstr>
      <vt:lpstr>Newtons Method</vt:lpstr>
      <vt:lpstr>Result Comparison</vt:lpstr>
      <vt:lpstr>PowerPoint Presentation</vt:lpstr>
      <vt:lpstr>Practical Applications</vt:lpstr>
      <vt:lpstr>Demo</vt:lpstr>
      <vt:lpstr>Thank you for the attention!</vt:lpstr>
      <vt:lpstr>Извличане на данни от собствен сензор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MEMS Accelerometers</dc:title>
  <dc:creator>Nikola</dc:creator>
  <cp:lastModifiedBy>Nikola</cp:lastModifiedBy>
  <cp:revision>30</cp:revision>
  <dcterms:created xsi:type="dcterms:W3CDTF">2020-05-08T07:47:45Z</dcterms:created>
  <dcterms:modified xsi:type="dcterms:W3CDTF">2020-06-13T14:16:52Z</dcterms:modified>
</cp:coreProperties>
</file>