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58" r:id="rId5"/>
    <p:sldId id="262" r:id="rId6"/>
    <p:sldId id="259" r:id="rId7"/>
    <p:sldId id="264" r:id="rId8"/>
    <p:sldId id="265" r:id="rId9"/>
    <p:sldId id="260" r:id="rId10"/>
    <p:sldId id="271" r:id="rId11"/>
    <p:sldId id="269" r:id="rId12"/>
    <p:sldId id="272" r:id="rId13"/>
    <p:sldId id="274" r:id="rId14"/>
    <p:sldId id="266" r:id="rId15"/>
    <p:sldId id="26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6E7"/>
    <a:srgbClr val="F4B084"/>
    <a:srgbClr val="4F4F4F"/>
    <a:srgbClr val="4E8098"/>
    <a:srgbClr val="00A7E1"/>
    <a:srgbClr val="FFA630"/>
    <a:srgbClr val="FFA161"/>
    <a:srgbClr val="FF6A00"/>
    <a:srgbClr val="90C2E7"/>
    <a:srgbClr val="62B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86303" autoAdjust="0"/>
  </p:normalViewPr>
  <p:slideViewPr>
    <p:cSldViewPr snapToGrid="0">
      <p:cViewPr>
        <p:scale>
          <a:sx n="75" d="100"/>
          <a:sy n="75" d="100"/>
        </p:scale>
        <p:origin x="1074" y="504"/>
      </p:cViewPr>
      <p:guideLst/>
    </p:cSldViewPr>
  </p:slideViewPr>
  <p:outlineViewPr>
    <p:cViewPr>
      <p:scale>
        <a:sx n="33" d="100"/>
        <a:sy n="33" d="100"/>
      </p:scale>
      <p:origin x="0" y="-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9EA60-A591-44F6-9F11-4791ABA57160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C6066-D6A3-4C80-8781-30F360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Здравейте Колеги, днес ще ви представа работата ми по проекта за калибриране на </a:t>
            </a:r>
            <a:r>
              <a:rPr lang="en-US" dirty="0"/>
              <a:t>MEMS</a:t>
            </a:r>
            <a:r>
              <a:rPr lang="bg-BG" dirty="0"/>
              <a:t> </a:t>
            </a:r>
            <a:r>
              <a:rPr lang="bg-BG" dirty="0" err="1"/>
              <a:t>акселерометри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3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Искам да </a:t>
            </a:r>
            <a:r>
              <a:rPr lang="bg-BG" dirty="0" err="1"/>
              <a:t>минимизивам</a:t>
            </a:r>
            <a:r>
              <a:rPr lang="bg-BG" dirty="0"/>
              <a:t> грешката, това чрез частните производни. Те идват от уравнението в предишния слайд.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Това </a:t>
            </a:r>
            <a:r>
              <a:rPr lang="bg-BG" dirty="0" err="1"/>
              <a:t>флта</a:t>
            </a:r>
            <a:r>
              <a:rPr lang="bg-BG" dirty="0"/>
              <a:t> на метода на нютон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Тук се виждат данните преди и след </a:t>
            </a:r>
            <a:r>
              <a:rPr lang="bg-BG" dirty="0" err="1"/>
              <a:t>калибрация</a:t>
            </a:r>
            <a:r>
              <a:rPr lang="bg-BG" dirty="0"/>
              <a:t>, както и нормите на тези данни. Ясно се вижда, че преди да се </a:t>
            </a:r>
            <a:r>
              <a:rPr lang="bg-BG" dirty="0" err="1"/>
              <a:t>калибрирад</a:t>
            </a:r>
            <a:r>
              <a:rPr lang="bg-BG" dirty="0"/>
              <a:t> данните, нормите са произволни, докато тези след </a:t>
            </a:r>
            <a:r>
              <a:rPr lang="bg-BG" dirty="0" err="1"/>
              <a:t>калибрацията</a:t>
            </a:r>
            <a:r>
              <a:rPr lang="bg-BG" dirty="0"/>
              <a:t> са около 9.8, това показва, че </a:t>
            </a:r>
            <a:r>
              <a:rPr lang="bg-BG" dirty="0" err="1"/>
              <a:t>калибрацията</a:t>
            </a:r>
            <a:r>
              <a:rPr lang="bg-BG" dirty="0"/>
              <a:t> работи.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Основните неща които ще покрия са:</a:t>
            </a:r>
          </a:p>
          <a:p>
            <a:r>
              <a:rPr lang="bg-BG" dirty="0"/>
              <a:t>Бързо въведение в </a:t>
            </a:r>
            <a:r>
              <a:rPr lang="bg-BG" dirty="0" err="1"/>
              <a:t>акслерометрите</a:t>
            </a:r>
            <a:endParaRPr lang="bg-BG" dirty="0"/>
          </a:p>
          <a:p>
            <a:r>
              <a:rPr lang="bg-BG" dirty="0"/>
              <a:t>Малко повече </a:t>
            </a:r>
            <a:r>
              <a:rPr lang="bg-BG" dirty="0" err="1"/>
              <a:t>информмация</a:t>
            </a:r>
            <a:r>
              <a:rPr lang="bg-BG" dirty="0"/>
              <a:t> за </a:t>
            </a:r>
            <a:r>
              <a:rPr lang="bg-BG" dirty="0" err="1"/>
              <a:t>мемс</a:t>
            </a:r>
            <a:r>
              <a:rPr lang="bg-BG" dirty="0"/>
              <a:t> </a:t>
            </a:r>
            <a:r>
              <a:rPr lang="bg-BG" dirty="0" err="1"/>
              <a:t>акселерометрите</a:t>
            </a:r>
            <a:endParaRPr lang="bg-BG" dirty="0"/>
          </a:p>
          <a:p>
            <a:r>
              <a:rPr lang="bg-BG" dirty="0"/>
              <a:t>Грешки които наблюдаваме по време на </a:t>
            </a:r>
            <a:r>
              <a:rPr lang="bg-BG" dirty="0" err="1"/>
              <a:t>калибрацията</a:t>
            </a:r>
            <a:r>
              <a:rPr lang="bg-BG" dirty="0"/>
              <a:t> </a:t>
            </a:r>
          </a:p>
          <a:p>
            <a:r>
              <a:rPr lang="bg-BG" dirty="0"/>
              <a:t>Решението което използвам за да калибрирам готови данни</a:t>
            </a:r>
          </a:p>
          <a:p>
            <a:endParaRPr lang="bg-BG" dirty="0"/>
          </a:p>
          <a:p>
            <a:r>
              <a:rPr lang="bg-BG" dirty="0"/>
              <a:t>Както и бъдещото развитие на проекта.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 започна с кратко представяне на различните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bg-B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Акселерометрите</a:t>
            </a:r>
            <a:r>
              <a:rPr lang="bg-B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са уреди за измерване на ускорение и  има различни начини по които работят.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common accelerometer types: (a) piezoelectric; (b) piezoresistive; and (c) capacitive accelerometers.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MEMS - micro-electromechanical system</a:t>
            </a:r>
          </a:p>
          <a:p>
            <a:endParaRPr lang="en-US" dirty="0"/>
          </a:p>
          <a:p>
            <a:r>
              <a:rPr lang="bg-BG" dirty="0"/>
              <a:t>Картинката в дясно показва хоби </a:t>
            </a:r>
            <a:r>
              <a:rPr lang="bg-BG" dirty="0" err="1"/>
              <a:t>акселерометър</a:t>
            </a:r>
            <a:r>
              <a:rPr lang="bg-BG" dirty="0"/>
              <a:t>. А вдясно се показва още един начин по който работят този вид сензори.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Бъдещето развитие на проекта се състои  от създаване на собствена функция за минимизация която да използвам в метода на най-малките  квадрати.</a:t>
            </a:r>
          </a:p>
          <a:p>
            <a:endParaRPr lang="bg-BG" dirty="0"/>
          </a:p>
          <a:p>
            <a:r>
              <a:rPr lang="bg-BG" dirty="0"/>
              <a:t>Искам и да извлече добри данни от моя сензор за да го калибрирам. (Извадил съм едни данни, но те са само в изправено положение, а  трябва да са в няколко различни позиции)</a:t>
            </a:r>
          </a:p>
          <a:p>
            <a:endParaRPr lang="bg-BG" dirty="0"/>
          </a:p>
          <a:p>
            <a:r>
              <a:rPr lang="bg-BG" dirty="0"/>
              <a:t>След като </a:t>
            </a:r>
            <a:r>
              <a:rPr lang="bg-BG" dirty="0" err="1"/>
              <a:t>калибрацията</a:t>
            </a:r>
            <a:r>
              <a:rPr lang="bg-BG" dirty="0"/>
              <a:t> е направена искам да използвам сензора в робот за да следя как се движи и да го управлявам.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err="1"/>
              <a:t>Акселерометрите</a:t>
            </a:r>
            <a:r>
              <a:rPr lang="bg-BG" dirty="0"/>
              <a:t> имат различни видове грешки, като тези които разглеждам в този проект са Грешки като постоянно отклонение , отклонения в мерните единици и грешки които идват от не-</a:t>
            </a:r>
            <a:r>
              <a:rPr lang="bg-BG" dirty="0" err="1"/>
              <a:t>орт</a:t>
            </a:r>
            <a:r>
              <a:rPr lang="bg-BG" dirty="0"/>
              <a:t>-о-го-</a:t>
            </a:r>
            <a:r>
              <a:rPr lang="bg-BG" dirty="0" err="1"/>
              <a:t>налността</a:t>
            </a:r>
            <a:r>
              <a:rPr lang="bg-BG" dirty="0"/>
              <a:t> на осите на сензорите 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От сензора очакваме данните в  спокойно положение успоредно на равнината</a:t>
            </a:r>
            <a:r>
              <a:rPr lang="en-US" dirty="0"/>
              <a:t> XY</a:t>
            </a:r>
            <a:r>
              <a:rPr lang="bg-BG" dirty="0"/>
              <a:t> да бъде нула по Х, нула по У и 9.8 по </a:t>
            </a:r>
            <a:r>
              <a:rPr lang="en-US" dirty="0"/>
              <a:t>Z </a:t>
            </a:r>
            <a:r>
              <a:rPr lang="bg-BG" dirty="0"/>
              <a:t>(0,0,9.8)</a:t>
            </a:r>
            <a:r>
              <a:rPr lang="en-US" dirty="0"/>
              <a:t> </a:t>
            </a:r>
            <a:r>
              <a:rPr lang="bg-BG" dirty="0"/>
              <a:t>или нормата да е 9.8.</a:t>
            </a:r>
          </a:p>
          <a:p>
            <a:r>
              <a:rPr lang="bg-BG" dirty="0"/>
              <a:t>На таблиците на слайда са показани суровите данни с които разполагам и се вижда че  без </a:t>
            </a:r>
            <a:r>
              <a:rPr lang="bg-BG" dirty="0" err="1"/>
              <a:t>калибрация</a:t>
            </a:r>
            <a:r>
              <a:rPr lang="bg-BG" dirty="0"/>
              <a:t> нормата</a:t>
            </a:r>
            <a:endParaRPr lang="en-US" dirty="0"/>
          </a:p>
          <a:p>
            <a:endParaRPr lang="en-US" dirty="0"/>
          </a:p>
          <a:p>
            <a:r>
              <a:rPr lang="bg-BG" dirty="0"/>
              <a:t>Добави означения за да се </a:t>
            </a:r>
            <a:r>
              <a:rPr lang="bg-BG"/>
              <a:t>ползват по-надолу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4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да може да получим калибрирани данни , трябва да направим следните изчисления. В уравнението вектора без шапките са калибрираните а тези с за суровите данни Матрицата М се грижи за </a:t>
            </a:r>
            <a:r>
              <a:rPr lang="bg-BG" dirty="0" err="1"/>
              <a:t>ортогоналността</a:t>
            </a:r>
            <a:r>
              <a:rPr lang="bg-BG" dirty="0"/>
              <a:t> на осите </a:t>
            </a:r>
            <a:r>
              <a:rPr lang="en-US" dirty="0"/>
              <a:t>XYZ</a:t>
            </a:r>
            <a:r>
              <a:rPr lang="bg-BG" dirty="0"/>
              <a:t>,  и за мащаба, а вектора </a:t>
            </a:r>
            <a:r>
              <a:rPr lang="en-US" dirty="0"/>
              <a:t>B</a:t>
            </a:r>
            <a:r>
              <a:rPr lang="bg-BG" dirty="0"/>
              <a:t> се грижи да офсета. Казваме, че данните са калибрирани когато </a:t>
            </a:r>
            <a:r>
              <a:rPr lang="en-US" dirty="0"/>
              <a:t>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нормата на вектора на ускорението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e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минус в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g </a:t>
            </a:r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е приблизително 0. Казвам приблизително, защото заради различни фактор като грешки при изчисление, грешки при измерването както и други външни фактори не е реалистично да очакваме точни резултати.</a:t>
            </a:r>
          </a:p>
          <a:p>
            <a:r>
              <a:rPr lang="bg-BG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Началото приближение се използва във функцията която минимизира грешката.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5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За калибриране на данните  използвам метода на най-малките квадрати</a:t>
            </a:r>
            <a:r>
              <a:rPr lang="en-US" dirty="0"/>
              <a:t> </a:t>
            </a:r>
            <a:r>
              <a:rPr lang="bg-BG" dirty="0"/>
              <a:t>за да минимизираме уравнението което показах на предишния слайд. </a:t>
            </a:r>
            <a:r>
              <a:rPr lang="bg-BG" dirty="0" err="1"/>
              <a:t>Началлното</a:t>
            </a:r>
            <a:r>
              <a:rPr lang="bg-BG" dirty="0"/>
              <a:t> приближение е важно защото </a:t>
            </a:r>
            <a:r>
              <a:rPr lang="bg-BG" dirty="0" err="1"/>
              <a:t>използвавм</a:t>
            </a:r>
            <a:r>
              <a:rPr lang="bg-BG" dirty="0"/>
              <a:t> функцията </a:t>
            </a:r>
            <a:r>
              <a:rPr lang="en-US" dirty="0" err="1"/>
              <a:t>FindMinimum</a:t>
            </a:r>
            <a:r>
              <a:rPr lang="bg-BG" dirty="0"/>
              <a:t>  в </a:t>
            </a:r>
            <a:r>
              <a:rPr lang="en-US" dirty="0"/>
              <a:t>Mathematica</a:t>
            </a:r>
          </a:p>
          <a:p>
            <a:r>
              <a:rPr lang="en-US" dirty="0"/>
              <a:t>Newtons method (describe it)</a:t>
            </a:r>
          </a:p>
          <a:p>
            <a:endParaRPr lang="en-US" dirty="0"/>
          </a:p>
          <a:p>
            <a:r>
              <a:rPr lang="en-US" dirty="0"/>
              <a:t>Say that </a:t>
            </a:r>
            <a:r>
              <a:rPr lang="en-US" dirty="0" err="1"/>
              <a:t>xi,yi,zi</a:t>
            </a:r>
            <a:r>
              <a:rPr lang="en-US" dirty="0"/>
              <a:t> are the cords of the </a:t>
            </a:r>
            <a:r>
              <a:rPr lang="en-US" dirty="0" err="1"/>
              <a:t>i-th</a:t>
            </a:r>
            <a:r>
              <a:rPr lang="en-US" dirty="0"/>
              <a:t> measurement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C6066-D6A3-4C80-8781-30F360945B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C4D9-108B-44B7-847A-19ED71A7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D1361-24E5-447D-9426-96E4643BC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31AB-E4C9-47A5-BC9E-A8A10B3D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BD9A6-C65A-4A3A-96EC-DC9CC71C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B2F-390C-4106-9BFE-5CAD5F4F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C12E-85BC-43A5-A070-910947E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64F7D-1BFB-452F-A68B-B2A9BEB8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D54C-7031-4320-A7B7-CB48A5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0FC3-3A44-47BE-8966-27D82B18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F340-2279-4E6C-9CAD-7AEF67B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9E4B8-039E-435C-8695-5F6DA7AB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20301-E55B-4E6D-829B-5065E9D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DB0-CE6F-449A-85EE-EB7AD57F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4C71-B32E-462C-8C57-3CA6D063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BB01C-7316-4FB0-9C2E-91CFD4C8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DCC5-21E6-4A85-B63E-BE264D39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0E39-6992-47C2-A3BA-196AB067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A192-A7CF-4851-A728-71AE90A9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2D56-63EB-4165-8B56-BBD31708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D555-BD12-4FDB-A192-2E977AE6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A0C-68C4-4010-A45E-3037A059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B845-8FCC-48CF-AB85-A99CF1EA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6647-0DC6-48AF-A0FA-8442C2A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A31-BBC4-4AD3-8C2B-AEC8A7B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6D0D-D0CC-43D7-AC90-A69C865D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6A2-AF3B-4884-97EF-3ED33F1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35E8-A32F-4C75-86FF-358E6FCE9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63240-7482-4E4C-9743-C179D1D3E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9B4AA-A1C6-4DF6-96B6-B4A2F17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B40B-4BAA-43A9-8728-C39E526D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E9F1-90DF-4972-A859-2B26E5E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C6EA-6686-4211-9533-4EC377C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CFB8-2F01-4564-BCA2-5B6BB55D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39F-03F5-48B3-AD52-63AE2BD60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CFF4-19A5-472B-87C0-1C28006E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AF760-1638-42B7-BAC2-CCB786C4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CF5DC-853E-457F-AE61-85603922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0D93F-7071-416A-88F7-15D5DE72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74318-5679-4DD5-B47B-D414FE6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43A6-5F91-46DC-A85D-84D87EE5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F748C-D1F7-4A0D-8C23-71D315FE3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395CE-6641-419A-A1F7-AE3BF793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F279A-AAD0-45E4-AF3A-80E02653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E616-63AF-4B1A-9443-D5377537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FE2C5-0D0F-4124-B58B-0320E77E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83D8-663A-4C3D-9844-39D8A301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BF44-AD8E-4350-9AF2-F12F0E98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8D57-0520-4558-BF6E-A38423F4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3C6A0-31D5-4884-92DD-8219ECE8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8E17-37CB-4FC1-9EC5-50A6A52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F79E-8AF4-44C8-BE72-2D002FA9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87B4-01A7-44BE-BD62-2E3FCAE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28B5-EEEE-4573-A261-B523751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C9FFD-3B99-44CD-888D-DB00C4E8B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23C63-6133-492F-920D-0EF3FB12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FBBE5-C9E5-4C95-878F-8C4EAA3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0F9D-B8CF-4805-A218-F44D947D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6C3A-A3A9-4BD8-9F7F-72A18BC1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A69DA-25FD-44E6-B555-20248546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03DCB-025B-4259-8B1D-7258E1C9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79A3-DBB9-41F7-A90A-30BF27BCC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AF64-6987-4AAD-A506-BDC8B5CCFD5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F891-8C56-45EF-A878-4F0B2891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640C-BE57-42D0-9845-5D6F7A769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B820-C367-4849-A663-5181B6ECE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2911-619A-4331-AE92-F4788CC3E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241"/>
            <a:ext cx="9144000" cy="199151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Calibrating MEMS Accelerometers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22BBC-0FDB-4806-8A2C-8106D77236E0}"/>
              </a:ext>
            </a:extLst>
          </p:cNvPr>
          <p:cNvSpPr txBox="1"/>
          <p:nvPr/>
        </p:nvSpPr>
        <p:spPr>
          <a:xfrm>
            <a:off x="1654419" y="5213838"/>
            <a:ext cx="901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Course project of Nikola Totev 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for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Application of mathematics for modelling real processes,</a:t>
            </a:r>
          </a:p>
          <a:p>
            <a:pPr algn="ctr"/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</a:rPr>
              <a:t>Sofia University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i="1" dirty="0">
                <a:solidFill>
                  <a:srgbClr val="FFA161"/>
                </a:solidFill>
                <a:latin typeface="Montserrat" panose="00000500000000000000" pitchFamily="2" charset="0"/>
              </a:rPr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23649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FD43-125F-4AFB-A285-F3BA7931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Minimizing the error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9043F-981E-44E0-B8DF-436A3A97A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Using Partial Derivatives for minimizing the error.</a:t>
                </a:r>
              </a:p>
              <a:p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Solving a system of 12 equations</a:t>
                </a:r>
              </a:p>
              <a:p>
                <a:endParaRPr lang="bg-BG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Method for solving equations.</a:t>
                </a:r>
                <a:endParaRPr lang="bg-BG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endParaRPr lang="bg-BG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r>
                  <a:rPr lang="en-US" dirty="0">
                    <a:solidFill>
                      <a:srgbClr val="4F4F4F"/>
                    </a:solidFill>
                    <a:latin typeface="Montserrat" panose="00000500000000000000" pitchFamily="2" charset="0"/>
                  </a:rPr>
                  <a:t>Initial Guess: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i="1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00A7E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bg-BG" i="1">
                                    <a:solidFill>
                                      <a:srgbClr val="FFA63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bg-BG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endParaRPr lang="en-US" dirty="0">
                  <a:solidFill>
                    <a:srgbClr val="4F4F4F"/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9043F-981E-44E0-B8DF-436A3A97A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0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139-7AF8-4758-94C8-E828317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33A53-C9FC-40D4-B654-DDF4DE437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63766" cy="435133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33A53-C9FC-40D4-B654-DDF4DE437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6376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57C24CA-EA3D-4AC7-A166-6C974EE41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9" y="1904908"/>
            <a:ext cx="5246452" cy="41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0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7F79-FFE0-42EA-A17B-5E65EAC4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 Matrix &amp; B Vector Comparison</a:t>
            </a:r>
            <a:endParaRPr lang="en-US" dirty="0"/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454434A7-AC19-4D78-B169-AC9D8D0A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48" y="1747579"/>
            <a:ext cx="3895856" cy="1935196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C04EBFF-878B-4A2F-B901-4D430A806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20" y="1747579"/>
            <a:ext cx="3895858" cy="193519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FA94D38-6195-41DD-B898-9692EB01E79C}"/>
              </a:ext>
            </a:extLst>
          </p:cNvPr>
          <p:cNvGrpSpPr/>
          <p:nvPr/>
        </p:nvGrpSpPr>
        <p:grpSpPr>
          <a:xfrm>
            <a:off x="1608992" y="4142822"/>
            <a:ext cx="8974016" cy="2099433"/>
            <a:chOff x="1286607" y="2518445"/>
            <a:chExt cx="9530862" cy="2229705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6C6E8D9-6592-4B9E-892B-889D32382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6607" y="2518445"/>
              <a:ext cx="3895858" cy="2229705"/>
            </a:xfrm>
            <a:prstGeom prst="rect">
              <a:avLst/>
            </a:prstGeom>
          </p:spPr>
        </p:pic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F782CA6-BFA6-4FD5-A925-60BC93B77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611" y="2518445"/>
              <a:ext cx="3895858" cy="222970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4EF762-260A-4947-A464-ECF96BC4E6CE}"/>
              </a:ext>
            </a:extLst>
          </p:cNvPr>
          <p:cNvSpPr/>
          <p:nvPr/>
        </p:nvSpPr>
        <p:spPr>
          <a:xfrm>
            <a:off x="3771900" y="1792176"/>
            <a:ext cx="879231" cy="327406"/>
          </a:xfrm>
          <a:prstGeom prst="rect">
            <a:avLst/>
          </a:prstGeom>
          <a:solidFill>
            <a:srgbClr val="F4B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DBBA11-89C1-446F-AB76-14964710D19D}"/>
              </a:ext>
            </a:extLst>
          </p:cNvPr>
          <p:cNvSpPr/>
          <p:nvPr/>
        </p:nvSpPr>
        <p:spPr>
          <a:xfrm>
            <a:off x="4114799" y="4178293"/>
            <a:ext cx="800100" cy="235445"/>
          </a:xfrm>
          <a:prstGeom prst="rect">
            <a:avLst/>
          </a:prstGeom>
          <a:solidFill>
            <a:srgbClr val="F4B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393F6-762C-4075-99D7-BD4509E04BA8}"/>
              </a:ext>
            </a:extLst>
          </p:cNvPr>
          <p:cNvSpPr txBox="1"/>
          <p:nvPr/>
        </p:nvSpPr>
        <p:spPr>
          <a:xfrm>
            <a:off x="3771900" y="1759678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088DD-967A-4D72-8202-5D4B2D0C5A67}"/>
              </a:ext>
            </a:extLst>
          </p:cNvPr>
          <p:cNvSpPr txBox="1"/>
          <p:nvPr/>
        </p:nvSpPr>
        <p:spPr>
          <a:xfrm>
            <a:off x="4022448" y="4090325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</p:spTree>
    <p:extLst>
      <p:ext uri="{BB962C8B-B14F-4D97-AF65-F5344CB8AC3E}">
        <p14:creationId xmlns:p14="http://schemas.microsoft.com/office/powerpoint/2010/main" val="113246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B7CD-34E6-4BAB-86A5-0EEBB41D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Calibrated Data Comparison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9444A-C796-41D7-8451-424CED7FC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690688"/>
            <a:ext cx="4835567" cy="200138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F1F4A-08B4-461B-80DC-AE8E5DE5F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78" y="1690688"/>
            <a:ext cx="4835567" cy="2001387"/>
          </a:xfrm>
          <a:prstGeom prst="rect">
            <a:avLst/>
          </a:prstGeom>
        </p:spPr>
      </p:pic>
      <p:pic>
        <p:nvPicPr>
          <p:cNvPr id="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91761-E649-4A37-831A-E6E11D1A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05" y="4093696"/>
            <a:ext cx="3194648" cy="184788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00E31-52A1-437A-81D4-5A4C084C6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61" y="4093696"/>
            <a:ext cx="3194648" cy="18478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62659E-30A0-444A-80D5-3776D246B388}"/>
              </a:ext>
            </a:extLst>
          </p:cNvPr>
          <p:cNvSpPr/>
          <p:nvPr/>
        </p:nvSpPr>
        <p:spPr>
          <a:xfrm>
            <a:off x="3631223" y="1734391"/>
            <a:ext cx="852854" cy="296374"/>
          </a:xfrm>
          <a:prstGeom prst="rect">
            <a:avLst/>
          </a:prstGeom>
          <a:solidFill>
            <a:srgbClr val="B4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CD8D5-7EC6-4637-918F-4CAFF93A9009}"/>
              </a:ext>
            </a:extLst>
          </p:cNvPr>
          <p:cNvSpPr/>
          <p:nvPr/>
        </p:nvSpPr>
        <p:spPr>
          <a:xfrm>
            <a:off x="4721469" y="4167554"/>
            <a:ext cx="553916" cy="220315"/>
          </a:xfrm>
          <a:prstGeom prst="rect">
            <a:avLst/>
          </a:prstGeom>
          <a:solidFill>
            <a:srgbClr val="B4C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ACB42-5921-4DCA-9B74-7BC088A0F722}"/>
              </a:ext>
            </a:extLst>
          </p:cNvPr>
          <p:cNvSpPr txBox="1"/>
          <p:nvPr/>
        </p:nvSpPr>
        <p:spPr>
          <a:xfrm>
            <a:off x="3727938" y="1690688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2D779-712B-4FC1-8BD7-FAC731AAE1F7}"/>
              </a:ext>
            </a:extLst>
          </p:cNvPr>
          <p:cNvSpPr txBox="1"/>
          <p:nvPr/>
        </p:nvSpPr>
        <p:spPr>
          <a:xfrm>
            <a:off x="4615962" y="4062497"/>
            <a:ext cx="6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(BI)</a:t>
            </a:r>
          </a:p>
        </p:txBody>
      </p:sp>
    </p:spTree>
    <p:extLst>
      <p:ext uri="{BB962C8B-B14F-4D97-AF65-F5344CB8AC3E}">
        <p14:creationId xmlns:p14="http://schemas.microsoft.com/office/powerpoint/2010/main" val="390572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A77-C0D2-4F5E-A008-CBFFC572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A161"/>
                </a:solidFill>
                <a:latin typeface="Montserrat Black" panose="00000A00000000000000" pitchFamily="2" charset="0"/>
              </a:rPr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67677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5C1-3090-4B9A-8949-FB47279D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Montserrat SemiBold" panose="00000700000000000000" pitchFamily="2" charset="0"/>
              </a:rPr>
              <a:t>Извличане на данни от собствен сензор</a:t>
            </a:r>
            <a:br>
              <a:rPr lang="bg-BG" dirty="0">
                <a:latin typeface="Montserrat SemiBold" panose="000007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37FF-726F-4E5A-B55D-B2E3AE8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1868462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F7C6E-AD07-4A7A-BBBE-D334F971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46" y="2087482"/>
            <a:ext cx="10208908" cy="1750421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A9A7E-2A4C-49D4-AA55-92F62D53F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14" y="4286189"/>
            <a:ext cx="8337972" cy="19879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6974EE-9B3D-4AF9-A5DC-912823A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Result Comparison</a:t>
            </a:r>
          </a:p>
        </p:txBody>
      </p:sp>
    </p:spTree>
    <p:extLst>
      <p:ext uri="{BB962C8B-B14F-4D97-AF65-F5344CB8AC3E}">
        <p14:creationId xmlns:p14="http://schemas.microsoft.com/office/powerpoint/2010/main" val="189503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A777-C5F0-416D-A92B-2F9A1EA2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53" y="1253330"/>
            <a:ext cx="10515600" cy="45847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Introduction to accelerometers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MEMS Accelerometers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Calibration Errors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Mathematical Model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anose="00000700000000000000" pitchFamily="2" charset="0"/>
              </a:rPr>
              <a:t>Numerical Results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6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5FD-A67B-4BBE-A9D2-40CA6FF5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FFA161"/>
                </a:solidFill>
                <a:latin typeface="Montserrat Black" panose="00000A00000000000000" pitchFamily="2" charset="0"/>
              </a:rPr>
              <a:t>Introduction to 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8923-E22C-4DF9-BC00-F57434E6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FF8000"/>
                </a:solidFill>
                <a:latin typeface="Montserrat SemiBold" panose="00000700000000000000" pitchFamily="2" charset="0"/>
              </a:rPr>
              <a:t>MEMS</a:t>
            </a: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Piezoelectric</a:t>
            </a:r>
          </a:p>
          <a:p>
            <a:pPr marL="0" indent="0">
              <a:buNone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Piezoresistive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Capacitive</a:t>
            </a:r>
          </a:p>
          <a:p>
            <a:pPr marL="0" indent="0">
              <a:buNone/>
            </a:pPr>
            <a:endParaRPr lang="bg-BG" sz="36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79E47A-3C8E-441E-A287-4BA8E30C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004" y="1461226"/>
            <a:ext cx="5509737" cy="2613887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2783687-E4CE-4600-911B-B4573AF9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6" y="4210050"/>
            <a:ext cx="66198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F81-CCD5-4D82-94EA-9EA1597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MEMS</a:t>
            </a:r>
            <a: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  <a:t> </a:t>
            </a:r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Accelerometers</a:t>
            </a:r>
            <a:br>
              <a:rPr lang="bg-BG" dirty="0">
                <a:solidFill>
                  <a:srgbClr val="FFA161"/>
                </a:solidFill>
                <a:latin typeface="Montserrat Black" panose="00000A00000000000000" pitchFamily="2" charset="0"/>
              </a:rPr>
            </a:br>
            <a:endParaRPr lang="en-US" dirty="0">
              <a:solidFill>
                <a:srgbClr val="FFA16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3934B5-3073-4CF8-8DEC-8C259725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01" y="1149617"/>
            <a:ext cx="5762776" cy="5347857"/>
          </a:xfrm>
        </p:spPr>
      </p:pic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361F9BE8-E76A-43F6-8C83-4AA5E5F20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35" y="680315"/>
            <a:ext cx="3269565" cy="58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2B1-E2C3-49A5-8CC4-8404AB9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Practical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E26B-0A4B-4BF1-A021-04068BC6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Sensing applications in industrial settings.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Robotics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Drones/Aircraft</a:t>
            </a:r>
          </a:p>
        </p:txBody>
      </p:sp>
      <p:pic>
        <p:nvPicPr>
          <p:cNvPr id="6" name="Picture 5" descr="A picture containing table, sitting, man, blue&#10;&#10;Description automatically generated">
            <a:extLst>
              <a:ext uri="{FF2B5EF4-FFF2-40B4-BE49-F238E27FC236}">
                <a16:creationId xmlns:a16="http://schemas.microsoft.com/office/drawing/2014/main" id="{BAE16B96-13B4-4B23-A0D6-6EDEA1E51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04" y="639195"/>
            <a:ext cx="3663209" cy="55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5253-986E-4007-B112-CE366E3C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Calibration Errors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845-7E67-431F-B4F6-D701B500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Constant Bias</a:t>
            </a: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bg-BG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Scaling Errors</a:t>
            </a:r>
          </a:p>
          <a:p>
            <a:pPr marL="0" indent="0">
              <a:buNone/>
            </a:pPr>
            <a:endParaRPr lang="en-US" dirty="0">
              <a:solidFill>
                <a:srgbClr val="FF8000"/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FF8000"/>
                </a:solidFill>
                <a:latin typeface="Montserrat" panose="00000500000000000000" pitchFamily="2" charset="0"/>
              </a:rPr>
              <a:t> Errors due to the non-orthogonality of the axes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Thermo-Mechanical White Noise / Velocity Random Walk 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Flicker Noise / Bias Stability</a:t>
            </a:r>
          </a:p>
          <a:p>
            <a:pPr marL="0" indent="0">
              <a:buNone/>
            </a:pPr>
            <a:endParaRPr lang="bg-BG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Temperature Effects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788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F6C1-D9F7-4D75-ACFD-B5043AC5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Input Sensor 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BB1B3-8FD1-4ECE-98AF-6B9B7F84C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66"/>
          <a:stretch/>
        </p:blipFill>
        <p:spPr>
          <a:xfrm>
            <a:off x="3800005" y="1690688"/>
            <a:ext cx="4591989" cy="182957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7694C6-A209-4C1E-A9E8-CF991B3F1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0"/>
          <a:stretch/>
        </p:blipFill>
        <p:spPr>
          <a:xfrm>
            <a:off x="4148712" y="3911394"/>
            <a:ext cx="3894574" cy="22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3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3F1B-BF63-4F6A-A644-5B9C75A0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A161"/>
                </a:solidFill>
                <a:latin typeface="Montserrat Black" panose="00000A00000000000000" pitchFamily="2" charset="0"/>
              </a:rPr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use a linear relationship between the raw the data and the calibrated data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lim>
                      </m:limLow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groupChr>
                              <m:groupChrPr>
                                <m:chr m:val="⏟"/>
                                <m:ctrlPr>
                                  <a:rPr lang="en-US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A7E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4E809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A63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groupCh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mr>
                      </m:m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bg-BG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3E4E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62B6CB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4E8098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lim>
                      </m:limLow>
                    </m:oMath>
                  </m:oMathPara>
                </a14:m>
                <a:endParaRPr lang="bg-BG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lvl="1"/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</a:rPr>
                  <a:t>where the parameters</a:t>
                </a:r>
                <a:r>
                  <a:rPr lang="en-US" dirty="0">
                    <a:solidFill>
                      <a:srgbClr val="4E8098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A630"/>
                    </a:solidFill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A630"/>
                    </a:solidFill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are the scale coefficients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62B6CB"/>
                    </a:solidFill>
                  </a:rPr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E8098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are the constant offsets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𝑧𝑥</m:t>
                        </m:r>
                      </m:sub>
                    </m:sSub>
                    <m:r>
                      <a:rPr lang="en-US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4E809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n-US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bg-BG" i="1">
                        <a:solidFill>
                          <a:srgbClr val="4E8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A7E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bg-BG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take care of the non-</a:t>
                </a:r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orthogonalities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of the axes.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We can say that the sensor data is calibrated when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–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</m:t>
                    </m:r>
                  </m:oMath>
                </a14:m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</a:p>
              <a:p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pPr marL="0" indent="0">
                  <a:buNone/>
                </a:pPr>
                <a:endParaRPr lang="bg-BG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F4B03-8D07-4ADB-81E5-99A11DA26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6200"/>
                <a:ext cx="12106275" cy="5001846"/>
              </a:xfrm>
              <a:blipFill>
                <a:blip r:embed="rId3"/>
                <a:stretch>
                  <a:fillRect t="-231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7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3EA6-7498-44B3-ABF1-E630B6201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161"/>
                </a:solidFill>
                <a:latin typeface="Montserrat Black" panose="00000A00000000000000" pitchFamily="2" charset="0"/>
              </a:rPr>
              <a:t>Data calibration methods</a:t>
            </a:r>
          </a:p>
        </p:txBody>
      </p:sp>
      <p:pic>
        <p:nvPicPr>
          <p:cNvPr id="20" name="Content Placeholder 19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08AE8A4E-01D5-4E4D-8FD5-1FD82A7D2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7" y="4183120"/>
            <a:ext cx="3881804" cy="25684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/>
              <p:nvPr/>
            </p:nvSpPr>
            <p:spPr>
              <a:xfrm>
                <a:off x="923925" y="1390650"/>
                <a:ext cx="10325100" cy="3630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In order to calibrate the raw measurements, we need to minimize the error </a:t>
                </a: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 panose="00000500000000000000" pitchFamily="2" charset="0"/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with respect to the parameters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400" i="1">
                        <a:solidFill>
                          <a:srgbClr val="FFA16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F4F4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400" i="1">
                        <a:solidFill>
                          <a:srgbClr val="FF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A7E1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𝑧𝑥</m:t>
                        </m:r>
                      </m:sub>
                    </m:sSub>
                    <m:r>
                      <a:rPr lang="en-US" sz="2400" i="1">
                        <a:solidFill>
                          <a:srgbClr val="00A7E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4E8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A630"/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and</a:t>
                </a:r>
                <a:r>
                  <a:rPr lang="bg-B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3E4E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62B6CB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srgbClr val="4E809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at" panose="00000500000000000000" pitchFamily="2" charset="0"/>
                  </a:rPr>
                  <a:t>.</a:t>
                </a:r>
                <a:endParaRPr lang="en-US" sz="2400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  <a:p>
                <a:endParaRPr lang="en-US" sz="28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7D4B13-5380-4FF6-AF18-F150FBAA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1390650"/>
                <a:ext cx="10325100" cy="3630161"/>
              </a:xfrm>
              <a:prstGeom prst="rect">
                <a:avLst/>
              </a:prstGeom>
              <a:blipFill>
                <a:blip r:embed="rId4"/>
                <a:stretch>
                  <a:fillRect l="-945" t="-1174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E763F0-C63B-45AC-8010-48776EDF5A49}"/>
                  </a:ext>
                </a:extLst>
              </p:cNvPr>
              <p:cNvSpPr/>
              <p:nvPr/>
            </p:nvSpPr>
            <p:spPr>
              <a:xfrm>
                <a:off x="-159727" y="2114058"/>
                <a:ext cx="12511454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>
                          <a:solidFill>
                            <a:srgbClr val="FF6A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E763F0-C63B-45AC-8010-48776EDF5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9727" y="2114058"/>
                <a:ext cx="12511454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62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846</Words>
  <Application>Microsoft Office PowerPoint</Application>
  <PresentationFormat>Widescreen</PresentationFormat>
  <Paragraphs>143</Paragraphs>
  <Slides>16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Montserrat</vt:lpstr>
      <vt:lpstr>Montserrat Black</vt:lpstr>
      <vt:lpstr>Montserrat Light</vt:lpstr>
      <vt:lpstr>Montserrat SemiBold</vt:lpstr>
      <vt:lpstr>Office Theme</vt:lpstr>
      <vt:lpstr>Calibrating MEMS Accelerometers</vt:lpstr>
      <vt:lpstr>PowerPoint Presentation</vt:lpstr>
      <vt:lpstr>Introduction to accelerometers </vt:lpstr>
      <vt:lpstr>MEMS Accelerometers </vt:lpstr>
      <vt:lpstr>Practical Applications</vt:lpstr>
      <vt:lpstr>Calibration Errors  </vt:lpstr>
      <vt:lpstr>Input Sensor Data</vt:lpstr>
      <vt:lpstr>Mathematical Model</vt:lpstr>
      <vt:lpstr>Data calibration methods</vt:lpstr>
      <vt:lpstr>Minimizing the error </vt:lpstr>
      <vt:lpstr>Newton’s Method</vt:lpstr>
      <vt:lpstr>M Matrix &amp; B Vector Comparison</vt:lpstr>
      <vt:lpstr>Calibrated Data Comparison</vt:lpstr>
      <vt:lpstr>Thank you for the attention!</vt:lpstr>
      <vt:lpstr>Извличане на данни от собствен сензор </vt:lpstr>
      <vt:lpstr>Result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MEMS Accelerometers</dc:title>
  <dc:creator>Nikola</dc:creator>
  <cp:lastModifiedBy>Nikola</cp:lastModifiedBy>
  <cp:revision>46</cp:revision>
  <dcterms:created xsi:type="dcterms:W3CDTF">2020-05-08T07:47:45Z</dcterms:created>
  <dcterms:modified xsi:type="dcterms:W3CDTF">2020-06-20T08:04:57Z</dcterms:modified>
</cp:coreProperties>
</file>