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8" r:id="rId10"/>
    <p:sldId id="267" r:id="rId11"/>
    <p:sldId id="262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FF8000"/>
    <a:srgbClr val="FFA161"/>
    <a:srgbClr val="4F4F4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303" autoAdjust="0"/>
  </p:normalViewPr>
  <p:slideViewPr>
    <p:cSldViewPr snapToGrid="0">
      <p:cViewPr varScale="1">
        <p:scale>
          <a:sx n="109" d="100"/>
          <a:sy n="109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 Колеги, днес ще ви представа работата ми по проекта за калибриране на </a:t>
            </a:r>
            <a:r>
              <a:rPr lang="en-US" dirty="0"/>
              <a:t>MEMS</a:t>
            </a:r>
            <a:r>
              <a:rPr lang="bg-BG" dirty="0"/>
              <a:t> </a:t>
            </a:r>
            <a:r>
              <a:rPr lang="bg-BG" dirty="0" err="1"/>
              <a:t>акселерометри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Векторите в оранжево са векторите преди </a:t>
            </a:r>
            <a:r>
              <a:rPr lang="bg-BG" dirty="0" err="1"/>
              <a:t>калибрация</a:t>
            </a:r>
            <a:r>
              <a:rPr lang="bg-BG" dirty="0"/>
              <a:t>, тези с червено са векторите след </a:t>
            </a:r>
            <a:r>
              <a:rPr lang="bg-BG" dirty="0" err="1"/>
              <a:t>калибрация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Бъдещето развитие на проекта се състои  от създаване на собствена функция за минимизация която да използвам в метода на най-малките  квадрати.</a:t>
            </a:r>
          </a:p>
          <a:p>
            <a:endParaRPr lang="bg-BG" dirty="0"/>
          </a:p>
          <a:p>
            <a:r>
              <a:rPr lang="bg-BG" dirty="0"/>
              <a:t>Искам и да извлече добри данни от моя сензор за да го калибрирам. (Извадил съм едни данни, но те са само в изправено положение, а  трябва да са в няколко различни позиции)</a:t>
            </a:r>
          </a:p>
          <a:p>
            <a:endParaRPr lang="bg-BG" dirty="0"/>
          </a:p>
          <a:p>
            <a:r>
              <a:rPr lang="bg-BG" dirty="0"/>
              <a:t>След като </a:t>
            </a:r>
            <a:r>
              <a:rPr lang="bg-BG" dirty="0" err="1"/>
              <a:t>калибрацията</a:t>
            </a:r>
            <a:r>
              <a:rPr lang="bg-BG" dirty="0"/>
              <a:t> е направена искам да използвам сензора в робот за да следя как се движи и да го управлявам.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Основните неща които ще покрия са:</a:t>
            </a:r>
          </a:p>
          <a:p>
            <a:r>
              <a:rPr lang="bg-BG" dirty="0"/>
              <a:t>Бързо въведение в </a:t>
            </a:r>
            <a:r>
              <a:rPr lang="bg-BG" dirty="0" err="1"/>
              <a:t>акслерометрите</a:t>
            </a:r>
            <a:endParaRPr lang="bg-BG" dirty="0"/>
          </a:p>
          <a:p>
            <a:r>
              <a:rPr lang="bg-BG" dirty="0"/>
              <a:t>Малко повече </a:t>
            </a:r>
            <a:r>
              <a:rPr lang="bg-BG" dirty="0" err="1"/>
              <a:t>информмация</a:t>
            </a:r>
            <a:r>
              <a:rPr lang="bg-BG" dirty="0"/>
              <a:t> за </a:t>
            </a:r>
            <a:r>
              <a:rPr lang="bg-BG" dirty="0" err="1"/>
              <a:t>мемс</a:t>
            </a:r>
            <a:r>
              <a:rPr lang="bg-BG" dirty="0"/>
              <a:t> </a:t>
            </a:r>
            <a:r>
              <a:rPr lang="bg-BG" dirty="0" err="1"/>
              <a:t>акселерометрите</a:t>
            </a:r>
            <a:endParaRPr lang="bg-BG" dirty="0"/>
          </a:p>
          <a:p>
            <a:r>
              <a:rPr lang="bg-BG" dirty="0"/>
              <a:t>Грешки които наблюдаваме по време на </a:t>
            </a:r>
            <a:r>
              <a:rPr lang="bg-BG" dirty="0" err="1"/>
              <a:t>калибрацията</a:t>
            </a:r>
            <a:r>
              <a:rPr lang="bg-BG" dirty="0"/>
              <a:t> </a:t>
            </a:r>
          </a:p>
          <a:p>
            <a:r>
              <a:rPr lang="bg-BG" dirty="0"/>
              <a:t>Решението което използвам за да калибрирам готови данни</a:t>
            </a:r>
          </a:p>
          <a:p>
            <a:endParaRPr lang="bg-BG" dirty="0"/>
          </a:p>
          <a:p>
            <a:r>
              <a:rPr lang="bg-BG" dirty="0"/>
              <a:t>Както и бъдещото развитие на проекта.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започна с кратко представяне на различните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Акселерометрите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уреди за измерване на ускорение и  има различни начини по които работят.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accelerometer types: (a) piezoelectric; (b) piezoresistive; and (c) capacitive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 - micro-electromechanical system</a:t>
            </a:r>
          </a:p>
          <a:p>
            <a:endParaRPr lang="en-US" dirty="0"/>
          </a:p>
          <a:p>
            <a:r>
              <a:rPr lang="bg-BG" dirty="0"/>
              <a:t>Картинката в дясно показва хоби </a:t>
            </a:r>
            <a:r>
              <a:rPr lang="bg-BG" dirty="0" err="1"/>
              <a:t>акселерометър</a:t>
            </a:r>
            <a:r>
              <a:rPr lang="bg-BG" dirty="0"/>
              <a:t>. А вдясно се показва още един начин по който работят този вид сензори.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Акселерометрите</a:t>
            </a:r>
            <a:r>
              <a:rPr lang="bg-BG" dirty="0"/>
              <a:t> имат различни видове грешки, като тези които разглеждам в този проект са Грешки като постоянно отклонение , отклонения в мерните единици и грешки които идват от не-</a:t>
            </a:r>
            <a:r>
              <a:rPr lang="bg-BG" dirty="0" err="1"/>
              <a:t>орт</a:t>
            </a:r>
            <a:r>
              <a:rPr lang="bg-BG" dirty="0"/>
              <a:t>-о-го-</a:t>
            </a:r>
            <a:r>
              <a:rPr lang="bg-BG" dirty="0" err="1"/>
              <a:t>налността</a:t>
            </a:r>
            <a:r>
              <a:rPr lang="bg-BG" dirty="0"/>
              <a:t> на осите на сензорите 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сензора очакваме данните в  спокойно положение успоредно на равнината</a:t>
            </a:r>
            <a:r>
              <a:rPr lang="en-US" dirty="0"/>
              <a:t> XY</a:t>
            </a:r>
            <a:r>
              <a:rPr lang="bg-BG" dirty="0"/>
              <a:t> да бъде нула по Х, нула по У и 9.8 по </a:t>
            </a:r>
            <a:r>
              <a:rPr lang="en-US" dirty="0"/>
              <a:t>Z </a:t>
            </a:r>
            <a:r>
              <a:rPr lang="bg-BG" dirty="0"/>
              <a:t>(0,0,9.8)</a:t>
            </a:r>
            <a:r>
              <a:rPr lang="en-US" dirty="0"/>
              <a:t> </a:t>
            </a:r>
            <a:r>
              <a:rPr lang="bg-BG" dirty="0"/>
              <a:t>или нормата да е 9.8.</a:t>
            </a:r>
          </a:p>
          <a:p>
            <a:r>
              <a:rPr lang="bg-BG" dirty="0"/>
              <a:t>На таблиците на слайда са показани суровите данни с които разполагам и се вижда че  без </a:t>
            </a:r>
            <a:r>
              <a:rPr lang="bg-BG" dirty="0" err="1"/>
              <a:t>калибрация</a:t>
            </a:r>
            <a:r>
              <a:rPr lang="bg-BG" dirty="0"/>
              <a:t> нормата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Добави означения за да се </a:t>
            </a:r>
            <a:r>
              <a:rPr lang="bg-BG"/>
              <a:t>ползват по-надолу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да може да получим калибрирани данни , трябва да направим следните изчисления. В уравнението вектора без шапките са калибрираните а тези с за суровите данни Матрицата М се грижи за </a:t>
            </a:r>
            <a:r>
              <a:rPr lang="bg-BG" dirty="0" err="1"/>
              <a:t>ортогоналността</a:t>
            </a:r>
            <a:r>
              <a:rPr lang="bg-BG" dirty="0"/>
              <a:t> на осите </a:t>
            </a:r>
            <a:r>
              <a:rPr lang="en-US" dirty="0"/>
              <a:t>XYZ</a:t>
            </a:r>
            <a:r>
              <a:rPr lang="bg-BG" dirty="0"/>
              <a:t>,  и за мащаба, а вектора </a:t>
            </a:r>
            <a:r>
              <a:rPr lang="en-US" dirty="0"/>
              <a:t>B</a:t>
            </a:r>
            <a:r>
              <a:rPr lang="bg-BG" dirty="0"/>
              <a:t> се грижи да офсета. Казваме, че данните са калибрирани когато </a:t>
            </a:r>
            <a:r>
              <a:rPr lang="en-US" dirty="0"/>
              <a:t>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нормата на вектора на ускорението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минус в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е приблизително 0. Казвам приблизително, защото заради различни фактор като грешки при изчисление, грешки при измерването както и други външни фактори не е реалистично да очакваме точни резултати.</a:t>
            </a:r>
          </a:p>
          <a:p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Началото приближение се използва във функцията която минимизира грешката.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калибриране на данните  използвам метода на най-малките квадрати</a:t>
            </a:r>
            <a:r>
              <a:rPr lang="en-US" dirty="0"/>
              <a:t> </a:t>
            </a:r>
            <a:r>
              <a:rPr lang="bg-BG" dirty="0"/>
              <a:t>за да минимизираме уравнението което показах на предишния слайд. </a:t>
            </a:r>
            <a:r>
              <a:rPr lang="bg-BG" dirty="0" err="1"/>
              <a:t>Началлното</a:t>
            </a:r>
            <a:r>
              <a:rPr lang="bg-BG" dirty="0"/>
              <a:t> приближение е важно защото </a:t>
            </a:r>
            <a:r>
              <a:rPr lang="bg-BG" dirty="0" err="1"/>
              <a:t>използвавм</a:t>
            </a:r>
            <a:r>
              <a:rPr lang="bg-BG" dirty="0"/>
              <a:t> функцията </a:t>
            </a:r>
            <a:r>
              <a:rPr lang="en-US" dirty="0" err="1"/>
              <a:t>FindMinimum</a:t>
            </a:r>
            <a:r>
              <a:rPr lang="bg-BG" dirty="0"/>
              <a:t>  в </a:t>
            </a:r>
            <a:r>
              <a:rPr lang="en-US" dirty="0"/>
              <a:t>Mathematica</a:t>
            </a:r>
          </a:p>
          <a:p>
            <a:r>
              <a:rPr lang="en-US" dirty="0"/>
              <a:t>Newtons method (describe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се виждат данните преди и след </a:t>
            </a:r>
            <a:r>
              <a:rPr lang="bg-BG" dirty="0" err="1"/>
              <a:t>калибрация</a:t>
            </a:r>
            <a:r>
              <a:rPr lang="bg-BG" dirty="0"/>
              <a:t>, както и нормите на тези данни. Ясно се вижда, че преди да се </a:t>
            </a:r>
            <a:r>
              <a:rPr lang="bg-BG" dirty="0" err="1"/>
              <a:t>калибрирад</a:t>
            </a:r>
            <a:r>
              <a:rPr lang="bg-BG" dirty="0"/>
              <a:t> данните, нормите са произволни, докато тези след </a:t>
            </a:r>
            <a:r>
              <a:rPr lang="bg-BG" dirty="0" err="1"/>
              <a:t>калибрацията</a:t>
            </a:r>
            <a:r>
              <a:rPr lang="bg-BG" dirty="0"/>
              <a:t> са около 9.8, това показва, че </a:t>
            </a:r>
            <a:r>
              <a:rPr lang="bg-BG" dirty="0" err="1"/>
              <a:t>калибрацията</a:t>
            </a:r>
            <a:r>
              <a:rPr lang="bg-BG" dirty="0"/>
              <a:t> работи.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241"/>
            <a:ext cx="9144000" cy="1991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Calibrating MEMS Accelerometers</a:t>
            </a: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, light, hanging, sitting&#10;&#10;Description automatically generated">
            <a:extLst>
              <a:ext uri="{FF2B5EF4-FFF2-40B4-BE49-F238E27FC236}">
                <a16:creationId xmlns:a16="http://schemas.microsoft.com/office/drawing/2014/main" id="{1553E5AF-4584-41D5-8EEC-A32C0F34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4" y="153265"/>
            <a:ext cx="6562725" cy="65514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BE8A61-16B2-498F-A72C-6E4C108B3C53}"/>
              </a:ext>
            </a:extLst>
          </p:cNvPr>
          <p:cNvSpPr/>
          <p:nvPr/>
        </p:nvSpPr>
        <p:spPr>
          <a:xfrm>
            <a:off x="320430" y="3339124"/>
            <a:ext cx="171938" cy="179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31780-07ED-4137-BD6C-3460C2239E8C}"/>
              </a:ext>
            </a:extLst>
          </p:cNvPr>
          <p:cNvSpPr/>
          <p:nvPr/>
        </p:nvSpPr>
        <p:spPr>
          <a:xfrm>
            <a:off x="320430" y="3064581"/>
            <a:ext cx="171938" cy="179753"/>
          </a:xfrm>
          <a:prstGeom prst="rect">
            <a:avLst/>
          </a:prstGeom>
          <a:solidFill>
            <a:srgbClr val="FF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A2ECB-770E-44FA-A9F5-70BD085A8B1A}"/>
              </a:ext>
            </a:extLst>
          </p:cNvPr>
          <p:cNvSpPr txBox="1"/>
          <p:nvPr/>
        </p:nvSpPr>
        <p:spPr>
          <a:xfrm>
            <a:off x="580292" y="2969792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Montserrat Black" panose="00000A00000000000000" pitchFamily="2" charset="0"/>
              </a:rPr>
              <a:t>Uncalibrated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A281B-6B5B-4153-BCD6-9A277121920F}"/>
              </a:ext>
            </a:extLst>
          </p:cNvPr>
          <p:cNvSpPr txBox="1"/>
          <p:nvPr/>
        </p:nvSpPr>
        <p:spPr>
          <a:xfrm>
            <a:off x="580292" y="3244334"/>
            <a:ext cx="22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Montserrat Black" panose="00000A00000000000000" pitchFamily="2" charset="0"/>
              </a:rPr>
              <a:t>Calibrated Data</a:t>
            </a:r>
          </a:p>
        </p:txBody>
      </p:sp>
    </p:spTree>
    <p:extLst>
      <p:ext uri="{BB962C8B-B14F-4D97-AF65-F5344CB8AC3E}">
        <p14:creationId xmlns:p14="http://schemas.microsoft.com/office/powerpoint/2010/main" val="295750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A161"/>
                </a:solidFill>
                <a:latin typeface="Montserrat Black" panose="00000A00000000000000" pitchFamily="2" charset="0"/>
              </a:rPr>
              <a:t>Future development </a:t>
            </a: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Implementing Newtons Method for 12 variables.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Extracting and calibrating data from my own sensor.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Using my sensor on a robot for tracking position and acceleration.</a:t>
            </a:r>
          </a:p>
        </p:txBody>
      </p:sp>
      <p:pic>
        <p:nvPicPr>
          <p:cNvPr id="5" name="Picture 4" descr="A picture containing table, hydrant, sitting, toy&#10;&#10;Description automatically generated">
            <a:extLst>
              <a:ext uri="{FF2B5EF4-FFF2-40B4-BE49-F238E27FC236}">
                <a16:creationId xmlns:a16="http://schemas.microsoft.com/office/drawing/2014/main" id="{8E023DFD-EDED-4DD3-9378-F1EF47D9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56" y="1453719"/>
            <a:ext cx="4723244" cy="47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A77-C0D2-4F5E-A008-CBFFC57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A161"/>
                </a:solidFill>
                <a:latin typeface="Montserrat Black" panose="00000A00000000000000" pitchFamily="2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67677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Introduction to accelerometers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MEMS Accelerometers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Calibration Errors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Solution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Future project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A161"/>
                </a:solidFill>
                <a:latin typeface="Montserrat Black" panose="00000A00000000000000" pitchFamily="2" charset="0"/>
              </a:rPr>
              <a:t>Introduction to 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8000"/>
                </a:solidFill>
                <a:latin typeface="Montserrat SemiBold" panose="00000700000000000000" pitchFamily="2" charset="0"/>
              </a:rPr>
              <a:t>MEMS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Piezoelectric</a:t>
            </a: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Piezoresistive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Capacitive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79E47A-3C8E-441E-A287-4BA8E30C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4" y="1461226"/>
            <a:ext cx="5509737" cy="261388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783687-E4CE-4600-911B-B4573AF9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4210050"/>
            <a:ext cx="6619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</a:t>
            </a:r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 </a:t>
            </a:r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1" y="1149617"/>
            <a:ext cx="5762776" cy="5347857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35" y="680315"/>
            <a:ext cx="3269565" cy="5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Calibration Errors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Constant Bias</a:t>
            </a: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Scaling Errors</a:t>
            </a:r>
          </a:p>
          <a:p>
            <a:pPr marL="0" indent="0">
              <a:buNone/>
            </a:pPr>
            <a:endParaRPr lang="en-US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 Errors due to the non-orthogonality of the axes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Thermo-Mechanical White Noise / Velocity Random Walk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Flicker Noise / Bias Stability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Temperature Effects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What do we expect from the sensor?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BB1B3-8FD1-4ECE-98AF-6B9B7F84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6"/>
          <a:stretch/>
        </p:blipFill>
        <p:spPr>
          <a:xfrm>
            <a:off x="3800005" y="1690688"/>
            <a:ext cx="4591989" cy="182957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694C6-A209-4C1E-A9E8-CF991B3F1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0"/>
          <a:stretch/>
        </p:blipFill>
        <p:spPr>
          <a:xfrm>
            <a:off x="4148712" y="3911394"/>
            <a:ext cx="3894574" cy="2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Details about data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groupChr>
                            <m:groupChrPr>
                              <m:chr m:val="⏟"/>
                              <m:ctrlP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</m:m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bg-BG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bg-BG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bg-B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groupChr>
                            </m:e>
                          </m:d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can say that the sensor data is calibrated when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  (the norm of the acceleration vector) –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</m:oMath>
                </a14:m>
                <a:endParaRPr lang="en-US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need to find for which 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US" sz="2400" i="1" smtClean="0">
                            <a:solidFill>
                              <a:srgbClr val="FFA16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4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6A0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we have the smallest error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:endParaRPr lang="bg-BG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  <a:blipFill>
                <a:blip r:embed="rId3"/>
                <a:stretch>
                  <a:fillRect l="-655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Data calibration methods</a:t>
            </a:r>
          </a:p>
        </p:txBody>
      </p:sp>
      <p:pic>
        <p:nvPicPr>
          <p:cNvPr id="20" name="Content Placeholder 19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08AE8A4E-01D5-4E4D-8FD5-1FD82A7D2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31683"/>
            <a:ext cx="5297024" cy="35048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/>
              <p:nvPr/>
            </p:nvSpPr>
            <p:spPr>
              <a:xfrm>
                <a:off x="923925" y="1390650"/>
                <a:ext cx="10325100" cy="2955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2800" dirty="0">
                    <a:latin typeface="Montserrat" panose="00000500000000000000" pitchFamily="2" charset="0"/>
                  </a:rPr>
                  <a:t> </a:t>
                </a:r>
                <a:r>
                  <a:rPr lang="en-US" sz="2800" dirty="0">
                    <a:latin typeface="Montserrat" panose="00000500000000000000" pitchFamily="2" charset="0"/>
                  </a:rPr>
                  <a:t>I use the least squares method in order to find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sz="2800" dirty="0">
                    <a:latin typeface="Montserrat" panose="00000500000000000000" pitchFamily="2" charset="0"/>
                  </a:rPr>
                  <a:t> &amp;</a:t>
                </a:r>
                <a:r>
                  <a:rPr lang="bg-BG" sz="28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bg-BG" sz="2800" dirty="0">
                    <a:latin typeface="Montserrat" panose="00000500000000000000" pitchFamily="2" charset="0"/>
                  </a:rPr>
                  <a:t>-</a:t>
                </a:r>
                <a:r>
                  <a:rPr lang="en-US" sz="28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sz="2800" dirty="0">
                    <a:latin typeface="Montserrat" panose="00000500000000000000" pitchFamily="2" charset="0"/>
                  </a:rPr>
                  <a:t> </a:t>
                </a:r>
                <a:r>
                  <a:rPr lang="en-US" sz="2800" dirty="0">
                    <a:latin typeface="Montserrat" panose="00000500000000000000" pitchFamily="2" charset="0"/>
                  </a:rPr>
                  <a:t>I have the smallest error for the given data.</a:t>
                </a: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390650"/>
                <a:ext cx="10325100" cy="2955296"/>
              </a:xfrm>
              <a:prstGeom prst="rect">
                <a:avLst/>
              </a:prstGeom>
              <a:blipFill>
                <a:blip r:embed="rId4"/>
                <a:stretch>
                  <a:fillRect l="-1240" t="-1856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F7C6E-AD07-4A7A-BBBE-D334F971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6" y="2087482"/>
            <a:ext cx="10208908" cy="175042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A9A7E-2A4C-49D4-AA55-92F62D53F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4286189"/>
            <a:ext cx="8337972" cy="19879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6974EE-9B3D-4AF9-A5DC-912823A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Result Comparison</a:t>
            </a:r>
          </a:p>
        </p:txBody>
      </p:sp>
    </p:spTree>
    <p:extLst>
      <p:ext uri="{BB962C8B-B14F-4D97-AF65-F5344CB8AC3E}">
        <p14:creationId xmlns:p14="http://schemas.microsoft.com/office/powerpoint/2010/main" val="189503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755</Words>
  <Application>Microsoft Office PowerPoint</Application>
  <PresentationFormat>Widescreen</PresentationFormat>
  <Paragraphs>103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Montserrat</vt:lpstr>
      <vt:lpstr>Montserrat Black</vt:lpstr>
      <vt:lpstr>Montserrat SemiBold</vt:lpstr>
      <vt:lpstr>Office Theme</vt:lpstr>
      <vt:lpstr>Calibrating MEMS Accelerometers</vt:lpstr>
      <vt:lpstr>PowerPoint Presentation</vt:lpstr>
      <vt:lpstr>Introduction to accelerometers </vt:lpstr>
      <vt:lpstr>MEMS Accelerometers </vt:lpstr>
      <vt:lpstr>Calibration Errors  </vt:lpstr>
      <vt:lpstr>What do we expect from the sensor?</vt:lpstr>
      <vt:lpstr>Details about data calibration</vt:lpstr>
      <vt:lpstr>Data calibration methods</vt:lpstr>
      <vt:lpstr>Result Comparison</vt:lpstr>
      <vt:lpstr>PowerPoint Presentation</vt:lpstr>
      <vt:lpstr>Future development </vt:lpstr>
      <vt:lpstr>Thank you for the attention!</vt:lpstr>
      <vt:lpstr>Извличане на данни от собствен сензор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MEMS Accelerometers</dc:title>
  <dc:creator>Nikola</dc:creator>
  <cp:lastModifiedBy>Nikola</cp:lastModifiedBy>
  <cp:revision>23</cp:revision>
  <dcterms:created xsi:type="dcterms:W3CDTF">2020-05-08T07:47:45Z</dcterms:created>
  <dcterms:modified xsi:type="dcterms:W3CDTF">2020-05-11T16:19:18Z</dcterms:modified>
</cp:coreProperties>
</file>