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0" r:id="rId15"/>
    <p:sldId id="261" r:id="rId16"/>
    <p:sldId id="273" r:id="rId17"/>
    <p:sldId id="277" r:id="rId18"/>
    <p:sldId id="274" r:id="rId19"/>
    <p:sldId id="278" r:id="rId20"/>
    <p:sldId id="275" r:id="rId21"/>
    <p:sldId id="276" r:id="rId22"/>
    <p:sldId id="262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169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28AC9-B7A4-49C7-9F59-A99678C5DD69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4D216-60DC-4EDE-9B48-2FF590C34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8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 web development, the CSS box model refers to how HTML elements are modeled in browser engines and how dimension of those HTML elements are derived from CSS properties.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B4D216-60DC-4EDE-9B48-2FF590C34C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80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 web development, the CSS box model refers to how HTML elements are modeled in browser engines and how dimension of those HTML elements are derived from CSS properties.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B4D216-60DC-4EDE-9B48-2FF590C34C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65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 web development, the CSS box model refers to how HTML elements are modeled in browser engines and how dimension of those HTML elements are derived from CSS properties.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B4D216-60DC-4EDE-9B48-2FF590C34C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12BF-3D7F-463C-9706-4FEF00330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35905-2EC0-4B83-AF3C-EAEB1F400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DEBE-0EBA-40E5-B4CC-590B25D00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ED02-56DB-4FFF-AB13-E27F1FA0DF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F0FA4-F2E2-476F-B56C-9DC0D6BC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1B51C-0DA8-4CA6-858A-E12F78D6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905-FFC3-4A69-9D58-0C24AD116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9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EDFD-B067-43C7-8766-EE970ED6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13920-8F39-40C1-944A-12A998041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FEB5A-110D-4934-9265-93CCA3C18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ED02-56DB-4FFF-AB13-E27F1FA0DF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B15D5-5993-4790-8A7E-C582A794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A7FD4-BBE7-45D9-B259-3009DB89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905-FFC3-4A69-9D58-0C24AD116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9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9B154-BDA7-47EA-8F65-E711E6B0B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930DB-D29F-448E-85FB-0803C054F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ABCBA-3151-4BA0-9F9D-AFBE78A3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ED02-56DB-4FFF-AB13-E27F1FA0DF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4A9F0-A11C-40F5-A709-73EDF780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2C2A1-97A9-4CE9-A245-64D7ECBD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905-FFC3-4A69-9D58-0C24AD116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2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FCFC-D51B-4FDC-BE7D-FC9D53239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3764-20C7-4893-831E-56FBF907A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F6623-6633-4B06-A7C8-A1A0E6E8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ED02-56DB-4FFF-AB13-E27F1FA0DF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5A958-D011-4E01-9C64-239D8FD53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440CD-EF2C-484D-A9DA-0F6DE1C5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905-FFC3-4A69-9D58-0C24AD116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562C5-39EA-4A03-9561-ACCF827D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33964-D911-4E74-9DBB-AC54F7DC7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47B62-A55D-475B-A1BE-7828E67F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ED02-56DB-4FFF-AB13-E27F1FA0DF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71D8-473B-42D9-ACEF-C499C49A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2A0F3-120B-40F3-9586-DFEEFC92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905-FFC3-4A69-9D58-0C24AD116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B175-50AE-49A6-ABD3-632629AC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32DBF-DD16-401A-8233-16BC4D7FA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74E28-5AA4-45E8-BC99-5B83610DA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02331-2AEE-4063-A4D4-B0126C79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ED02-56DB-4FFF-AB13-E27F1FA0DF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83909-1052-403F-B170-0471EF58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BBCF2-9B09-48DB-8021-FCD24F24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905-FFC3-4A69-9D58-0C24AD116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3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C587-B08F-4D5B-937C-3608456D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BC68F-6590-4331-9086-CC5F02557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1E366-C2F1-4DC4-865C-7E07EA800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1E586-6DBC-415C-9FC8-0563DB7A2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0D1FA-97D7-4E3C-A626-CC81A61B8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87503-8454-49AD-8D16-A79055B0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ED02-56DB-4FFF-AB13-E27F1FA0DF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8159D4-9858-4897-8A3E-AA6C2079F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D2739-8CE7-4E68-B8F4-7F5C85EC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905-FFC3-4A69-9D58-0C24AD116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8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DBE1-C443-484E-9FCA-59E73EF5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21F00E-8F14-4118-835D-843D60C0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ED02-56DB-4FFF-AB13-E27F1FA0DF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A7FEB-37D2-4692-82DB-430E92D1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2C736-196C-4086-8B06-B8FD74FC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905-FFC3-4A69-9D58-0C24AD116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3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8CAB6-FDE2-4A36-9752-30BA31884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ED02-56DB-4FFF-AB13-E27F1FA0DF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EC3534-BEE3-4BEC-8FCF-13F31ECC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CE458-A5C1-4D56-85FC-94DC015D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905-FFC3-4A69-9D58-0C24AD116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0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5707-F0E0-4489-A218-54F1CEEF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2940F-B768-462A-A78C-DB39E00D9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6428B-B890-43DC-A30A-12833BAD8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FB5B5-3017-4B6D-8536-BA765E8B0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ED02-56DB-4FFF-AB13-E27F1FA0DF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777F2-2C76-407A-A0B8-BF0FA375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5FB04-48F0-4558-B881-F122AD75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905-FFC3-4A69-9D58-0C24AD116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7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2A74-D37E-4210-9758-0B3D8675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D9E2A-88C5-467B-8658-A7012497F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606DC-14D0-403E-BB4B-92F05724E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FE528-E437-4A59-AE43-39BCDBEB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ED02-56DB-4FFF-AB13-E27F1FA0DF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DF193-C570-4369-A6C9-E91A26E9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5F084-7051-4679-8FDE-B9D1F418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905-FFC3-4A69-9D58-0C24AD116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0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120269-DC99-49F1-BBCC-4E5E0483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6ABAC-54B1-40E6-9B32-A1A9F36C8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714BF-E564-49AF-AFDE-F8F6316ED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7ED02-56DB-4FFF-AB13-E27F1FA0DF9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9BF2D-B7A7-4A29-A6CC-CB368ECCF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0663B-180D-43FB-8BBB-983FD2F66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81905-FFC3-4A69-9D58-0C24AD116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7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3426-6880-4803-ACFC-1580B1A54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584200"/>
            <a:ext cx="9144000" cy="1499931"/>
          </a:xfrm>
        </p:spPr>
        <p:txBody>
          <a:bodyPr>
            <a:normAutofit/>
          </a:bodyPr>
          <a:lstStyle/>
          <a:p>
            <a:pPr algn="l"/>
            <a:r>
              <a:rPr lang="en-US" sz="8800" b="1" dirty="0">
                <a:solidFill>
                  <a:srgbClr val="FB8500"/>
                </a:solidFill>
                <a:latin typeface="Abril Fatface" panose="02000503000000020003" pitchFamily="2" charset="0"/>
              </a:rPr>
              <a:t>CSS Shapes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D5C7A-AB1C-489A-8A68-3471E57E9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350" y="2084131"/>
            <a:ext cx="4051300" cy="437980"/>
          </a:xfrm>
        </p:spPr>
        <p:txBody>
          <a:bodyPr/>
          <a:lstStyle/>
          <a:p>
            <a:pPr algn="l"/>
            <a:r>
              <a:rPr lang="bg-BG" dirty="0">
                <a:latin typeface="Montserrat" panose="00000500000000000000" pitchFamily="2" charset="0"/>
              </a:rPr>
              <a:t>Изготвил: Никола Тотев</a:t>
            </a:r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372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1656-3690-466F-AD65-4EE61043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3000480"/>
            <a:ext cx="3175000" cy="11303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Montserrat" panose="00000500000000000000" pitchFamily="2" charset="0"/>
              </a:rPr>
              <a:t>Margin: 0 auto</a:t>
            </a:r>
            <a:br>
              <a:rPr lang="en-US" sz="3200" dirty="0">
                <a:latin typeface="Montserrat" panose="00000500000000000000" pitchFamily="2" charset="0"/>
              </a:rPr>
            </a:br>
            <a:r>
              <a:rPr lang="en-US" sz="3200" dirty="0">
                <a:latin typeface="Montserrat" panose="00000500000000000000" pitchFamily="2" charset="0"/>
              </a:rPr>
              <a:t>Padding: 20px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B4FD1E-9664-4E34-A129-76A35841C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6788" y="742605"/>
            <a:ext cx="7428182" cy="5646050"/>
          </a:xfrm>
        </p:spPr>
      </p:pic>
    </p:spTree>
    <p:extLst>
      <p:ext uri="{BB962C8B-B14F-4D97-AF65-F5344CB8AC3E}">
        <p14:creationId xmlns:p14="http://schemas.microsoft.com/office/powerpoint/2010/main" val="4198244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1656-3690-466F-AD65-4EE61043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3000480"/>
            <a:ext cx="3175000" cy="11303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Montserrat" panose="00000500000000000000" pitchFamily="2" charset="0"/>
              </a:rPr>
              <a:t>Margin: 0 auto</a:t>
            </a:r>
            <a:br>
              <a:rPr lang="en-US" sz="3200" dirty="0">
                <a:latin typeface="Montserrat" panose="00000500000000000000" pitchFamily="2" charset="0"/>
              </a:rPr>
            </a:br>
            <a:r>
              <a:rPr lang="en-US" sz="3200" dirty="0">
                <a:latin typeface="Montserrat" panose="00000500000000000000" pitchFamily="2" charset="0"/>
              </a:rPr>
              <a:t>Border: 20px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B4FD1E-9664-4E34-A129-76A35841C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0270" y="742605"/>
            <a:ext cx="7081219" cy="5646050"/>
          </a:xfrm>
        </p:spPr>
      </p:pic>
    </p:spTree>
    <p:extLst>
      <p:ext uri="{BB962C8B-B14F-4D97-AF65-F5344CB8AC3E}">
        <p14:creationId xmlns:p14="http://schemas.microsoft.com/office/powerpoint/2010/main" val="211635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1656-3690-466F-AD65-4EE61043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3000480"/>
            <a:ext cx="3175000" cy="143182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Montserrat" panose="00000500000000000000" pitchFamily="2" charset="0"/>
              </a:rPr>
              <a:t>Margin: 0 auto</a:t>
            </a:r>
            <a:br>
              <a:rPr lang="en-US" sz="3200" dirty="0">
                <a:latin typeface="Montserrat" panose="00000500000000000000" pitchFamily="2" charset="0"/>
              </a:rPr>
            </a:br>
            <a:r>
              <a:rPr lang="en-US" sz="3200" dirty="0">
                <a:latin typeface="Montserrat" panose="00000500000000000000" pitchFamily="2" charset="0"/>
              </a:rPr>
              <a:t>Padding: 20px</a:t>
            </a:r>
            <a:br>
              <a:rPr lang="en-US" sz="3200" dirty="0">
                <a:latin typeface="Montserrat" panose="00000500000000000000" pitchFamily="2" charset="0"/>
              </a:rPr>
            </a:br>
            <a:r>
              <a:rPr lang="en-US" sz="3200" dirty="0">
                <a:latin typeface="Montserrat" panose="00000500000000000000" pitchFamily="2" charset="0"/>
              </a:rPr>
              <a:t>Border: 20px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B4FD1E-9664-4E34-A129-76A35841C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9534" y="742605"/>
            <a:ext cx="7238890" cy="5646050"/>
          </a:xfrm>
        </p:spPr>
      </p:pic>
    </p:spTree>
    <p:extLst>
      <p:ext uri="{BB962C8B-B14F-4D97-AF65-F5344CB8AC3E}">
        <p14:creationId xmlns:p14="http://schemas.microsoft.com/office/powerpoint/2010/main" val="35708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1656-3690-466F-AD65-4EE61043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3000480"/>
            <a:ext cx="3175000" cy="143182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Montserrat" panose="00000500000000000000" pitchFamily="2" charset="0"/>
              </a:rPr>
              <a:t>Margin: 0 auto</a:t>
            </a:r>
            <a:br>
              <a:rPr lang="en-US" sz="3200" dirty="0">
                <a:latin typeface="Montserrat" panose="00000500000000000000" pitchFamily="2" charset="0"/>
              </a:rPr>
            </a:br>
            <a:r>
              <a:rPr lang="en-US" sz="3200" dirty="0">
                <a:latin typeface="Montserrat" panose="00000500000000000000" pitchFamily="2" charset="0"/>
              </a:rPr>
              <a:t>Border: 20px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B4FD1E-9664-4E34-A129-76A35841C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7357" y="742605"/>
            <a:ext cx="5963244" cy="5646050"/>
          </a:xfrm>
        </p:spPr>
      </p:pic>
    </p:spTree>
    <p:extLst>
      <p:ext uri="{BB962C8B-B14F-4D97-AF65-F5344CB8AC3E}">
        <p14:creationId xmlns:p14="http://schemas.microsoft.com/office/powerpoint/2010/main" val="898615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D8D5-17B1-426C-BF55-45EB606D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400" b="1" dirty="0">
                <a:solidFill>
                  <a:srgbClr val="FB8500"/>
                </a:solidFill>
                <a:latin typeface="Montserrat" panose="00000500000000000000" pitchFamily="2" charset="0"/>
              </a:rPr>
              <a:t>Как се използват</a:t>
            </a:r>
            <a:endParaRPr lang="en-US" b="1" dirty="0">
              <a:solidFill>
                <a:srgbClr val="FB85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62E3C-3C60-4073-8163-0EC17B95E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589088"/>
            <a:ext cx="10896600" cy="501491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Clr>
                <a:srgbClr val="FB8500"/>
              </a:buClr>
            </a:pPr>
            <a:r>
              <a:rPr lang="en-US" sz="4500" b="1" i="0" dirty="0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inset() </a:t>
            </a:r>
            <a:r>
              <a:rPr lang="en-US" sz="4500" i="0" dirty="0">
                <a:solidFill>
                  <a:srgbClr val="424242"/>
                </a:solidFill>
                <a:effectLst/>
                <a:latin typeface="Montserrat Light" panose="00000400000000000000" pitchFamily="2" charset="0"/>
              </a:rPr>
              <a:t>= inset( &lt;shape-</a:t>
            </a:r>
            <a:r>
              <a:rPr lang="en-US" sz="4500" i="0" dirty="0" err="1">
                <a:solidFill>
                  <a:srgbClr val="424242"/>
                </a:solidFill>
                <a:effectLst/>
                <a:latin typeface="Montserrat Light" panose="00000400000000000000" pitchFamily="2" charset="0"/>
              </a:rPr>
              <a:t>arg</a:t>
            </a:r>
            <a:r>
              <a:rPr lang="en-US" sz="4500" i="0" dirty="0">
                <a:solidFill>
                  <a:srgbClr val="424242"/>
                </a:solidFill>
                <a:effectLst/>
                <a:latin typeface="Montserrat Light" panose="00000400000000000000" pitchFamily="2" charset="0"/>
              </a:rPr>
              <a:t>&gt;{1,4} [round &lt;border-radius&gt;]? )</a:t>
            </a:r>
          </a:p>
          <a:p>
            <a:pPr>
              <a:lnSpc>
                <a:spcPct val="120000"/>
              </a:lnSpc>
              <a:buClr>
                <a:srgbClr val="FB8500"/>
              </a:buClr>
            </a:pPr>
            <a:endParaRPr lang="en-US" sz="4500" i="0" dirty="0">
              <a:solidFill>
                <a:srgbClr val="424242"/>
              </a:solidFill>
              <a:effectLst/>
              <a:latin typeface="Montserrat" panose="00000500000000000000" pitchFamily="2" charset="0"/>
            </a:endParaRPr>
          </a:p>
          <a:p>
            <a:pPr>
              <a:lnSpc>
                <a:spcPct val="120000"/>
              </a:lnSpc>
              <a:buClr>
                <a:srgbClr val="FB8500"/>
              </a:buClr>
            </a:pPr>
            <a:r>
              <a:rPr lang="fr-FR" sz="4500" b="1" i="0" dirty="0" err="1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circle</a:t>
            </a:r>
            <a:r>
              <a:rPr lang="fr-FR" sz="4500" b="1" i="0" dirty="0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() </a:t>
            </a:r>
            <a:r>
              <a:rPr lang="fr-FR" sz="4500" dirty="0">
                <a:solidFill>
                  <a:srgbClr val="424242"/>
                </a:solidFill>
                <a:effectLst/>
                <a:latin typeface="Montserrat Light" panose="00000400000000000000" pitchFamily="2" charset="0"/>
              </a:rPr>
              <a:t>= </a:t>
            </a:r>
            <a:r>
              <a:rPr lang="fr-FR" sz="4500" dirty="0" err="1">
                <a:solidFill>
                  <a:srgbClr val="424242"/>
                </a:solidFill>
                <a:effectLst/>
                <a:latin typeface="Montserrat Light" panose="00000400000000000000" pitchFamily="2" charset="0"/>
              </a:rPr>
              <a:t>circle</a:t>
            </a:r>
            <a:r>
              <a:rPr lang="fr-FR" sz="4500" dirty="0">
                <a:solidFill>
                  <a:srgbClr val="424242"/>
                </a:solidFill>
                <a:effectLst/>
                <a:latin typeface="Montserrat Light" panose="00000400000000000000" pitchFamily="2" charset="0"/>
              </a:rPr>
              <a:t>( [&lt;</a:t>
            </a:r>
            <a:r>
              <a:rPr lang="fr-FR" sz="4500" dirty="0" err="1">
                <a:solidFill>
                  <a:srgbClr val="424242"/>
                </a:solidFill>
                <a:effectLst/>
                <a:latin typeface="Montserrat Light" panose="00000400000000000000" pitchFamily="2" charset="0"/>
              </a:rPr>
              <a:t>shape</a:t>
            </a:r>
            <a:r>
              <a:rPr lang="fr-FR" sz="4500" dirty="0">
                <a:solidFill>
                  <a:srgbClr val="424242"/>
                </a:solidFill>
                <a:effectLst/>
                <a:latin typeface="Montserrat Light" panose="00000400000000000000" pitchFamily="2" charset="0"/>
              </a:rPr>
              <a:t>-radius&gt;]? [at &lt;position&gt;]? )</a:t>
            </a:r>
          </a:p>
          <a:p>
            <a:pPr>
              <a:lnSpc>
                <a:spcPct val="120000"/>
              </a:lnSpc>
              <a:buClr>
                <a:srgbClr val="FB8500"/>
              </a:buClr>
            </a:pPr>
            <a:endParaRPr lang="en-US" sz="450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 algn="l">
              <a:lnSpc>
                <a:spcPct val="120000"/>
              </a:lnSpc>
              <a:buClr>
                <a:srgbClr val="FB8500"/>
              </a:buClr>
            </a:pPr>
            <a:r>
              <a:rPr lang="en-US" sz="4500" b="1" i="0" dirty="0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ellipse() </a:t>
            </a:r>
            <a:r>
              <a:rPr lang="en-US" sz="4500" dirty="0">
                <a:solidFill>
                  <a:srgbClr val="424242"/>
                </a:solidFill>
                <a:effectLst/>
                <a:latin typeface="Montserrat Light" panose="00000400000000000000" pitchFamily="2" charset="0"/>
              </a:rPr>
              <a:t>= ellipse( [&lt;shape-radius&gt;{2}]? [at &lt;position&gt;]? )</a:t>
            </a:r>
          </a:p>
          <a:p>
            <a:pPr>
              <a:lnSpc>
                <a:spcPct val="120000"/>
              </a:lnSpc>
              <a:buClr>
                <a:srgbClr val="FB8500"/>
              </a:buClr>
            </a:pPr>
            <a:endParaRPr lang="en-US" sz="4500" i="0" dirty="0">
              <a:solidFill>
                <a:srgbClr val="424242"/>
              </a:solidFill>
              <a:effectLst/>
              <a:latin typeface="Montserrat" panose="00000500000000000000" pitchFamily="2" charset="0"/>
            </a:endParaRPr>
          </a:p>
          <a:p>
            <a:pPr algn="l">
              <a:lnSpc>
                <a:spcPct val="120000"/>
              </a:lnSpc>
              <a:buClr>
                <a:srgbClr val="FB8500"/>
              </a:buClr>
            </a:pPr>
            <a:r>
              <a:rPr lang="en-US" sz="4500" b="1" i="0" dirty="0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polygon() </a:t>
            </a:r>
            <a:r>
              <a:rPr lang="en-US" sz="4500" dirty="0">
                <a:solidFill>
                  <a:srgbClr val="424242"/>
                </a:solidFill>
                <a:effectLst/>
                <a:latin typeface="Montserrat Light" panose="00000400000000000000" pitchFamily="2" charset="0"/>
              </a:rPr>
              <a:t>= polygon( [&lt;fill-rule&gt;,]? [&lt;shape-</a:t>
            </a:r>
            <a:r>
              <a:rPr lang="en-US" sz="4500" dirty="0" err="1">
                <a:solidFill>
                  <a:srgbClr val="424242"/>
                </a:solidFill>
                <a:effectLst/>
                <a:latin typeface="Montserrat Light" panose="00000400000000000000" pitchFamily="2" charset="0"/>
              </a:rPr>
              <a:t>arg</a:t>
            </a:r>
            <a:r>
              <a:rPr lang="en-US" sz="4500" dirty="0">
                <a:solidFill>
                  <a:srgbClr val="424242"/>
                </a:solidFill>
                <a:effectLst/>
                <a:latin typeface="Montserrat Light" panose="00000400000000000000" pitchFamily="2" charset="0"/>
              </a:rPr>
              <a:t>&gt; &lt;shape-</a:t>
            </a:r>
            <a:r>
              <a:rPr lang="en-US" sz="4500" dirty="0" err="1">
                <a:solidFill>
                  <a:srgbClr val="424242"/>
                </a:solidFill>
                <a:effectLst/>
                <a:latin typeface="Montserrat Light" panose="00000400000000000000" pitchFamily="2" charset="0"/>
              </a:rPr>
              <a:t>arg</a:t>
            </a:r>
            <a:r>
              <a:rPr lang="en-US" sz="4500" dirty="0">
                <a:solidFill>
                  <a:srgbClr val="424242"/>
                </a:solidFill>
                <a:effectLst/>
                <a:latin typeface="Montserrat Light" panose="00000400000000000000" pitchFamily="2" charset="0"/>
              </a:rPr>
              <a:t>&gt;]# )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7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511E-E105-4C6D-9122-01FA76A7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400" b="1" dirty="0">
                <a:solidFill>
                  <a:srgbClr val="FB8500"/>
                </a:solidFill>
                <a:latin typeface="Montserrat" panose="00000500000000000000" pitchFamily="2" charset="0"/>
              </a:rPr>
              <a:t>Примери</a:t>
            </a:r>
            <a:endParaRPr lang="en-US" b="1" dirty="0">
              <a:solidFill>
                <a:srgbClr val="FB85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008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511E-E105-4C6D-9122-01FA76A7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B8500"/>
                </a:solidFill>
                <a:latin typeface="Montserrat" panose="00000500000000000000" pitchFamily="2" charset="0"/>
              </a:rPr>
              <a:t>Inset()</a:t>
            </a:r>
            <a:endParaRPr lang="en-US" b="1" dirty="0">
              <a:solidFill>
                <a:srgbClr val="FB8500"/>
              </a:solidFill>
            </a:endParaRP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A8F6D3FC-C998-4004-8859-C9BA7AE10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626197"/>
            <a:ext cx="9258300" cy="486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54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695670E3-20D0-409B-9C30-F9868AC36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99" y="641181"/>
            <a:ext cx="10949601" cy="557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67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511E-E105-4C6D-9122-01FA76A7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B8500"/>
                </a:solidFill>
                <a:latin typeface="Montserrat" panose="00000500000000000000" pitchFamily="2" charset="0"/>
              </a:rPr>
              <a:t>Circle()</a:t>
            </a:r>
            <a:endParaRPr lang="en-US" b="1" dirty="0">
              <a:solidFill>
                <a:srgbClr val="FB8500"/>
              </a:solidFill>
            </a:endParaRPr>
          </a:p>
        </p:txBody>
      </p:sp>
      <p:pic>
        <p:nvPicPr>
          <p:cNvPr id="4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2CF2222F-2323-4EAF-B369-384AC561D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22" y="1565166"/>
            <a:ext cx="10684956" cy="492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18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96D17BF-85CA-4D36-B8C7-069DB5DBB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90" y="923796"/>
            <a:ext cx="11660819" cy="501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6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4006-09FB-4E8C-BCEC-5CFF92B6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Black" panose="00000A00000000000000" pitchFamily="2" charset="0"/>
              </a:rPr>
              <a:t>Съдържание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Montserrat Black" panose="00000A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5DF6-92DD-47D5-AA36-BF00D7B0F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1849"/>
            <a:ext cx="10515600" cy="3203575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B8500"/>
              </a:buClr>
            </a:pPr>
            <a:r>
              <a:rPr lang="bg-BG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Какво представляват</a:t>
            </a:r>
          </a:p>
          <a:p>
            <a:pPr>
              <a:buClr>
                <a:srgbClr val="FB8500"/>
              </a:buClr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Reference Box</a:t>
            </a:r>
            <a:endParaRPr lang="bg-BG" sz="44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  <a:p>
            <a:pPr>
              <a:buClr>
                <a:srgbClr val="FB8500"/>
              </a:buClr>
            </a:pPr>
            <a:r>
              <a:rPr lang="bg-BG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Как се използват</a:t>
            </a:r>
          </a:p>
          <a:p>
            <a:pPr>
              <a:buClr>
                <a:srgbClr val="FB8500"/>
              </a:buClr>
            </a:pPr>
            <a:r>
              <a:rPr lang="bg-BG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Примери</a:t>
            </a:r>
          </a:p>
          <a:p>
            <a:pPr>
              <a:buClr>
                <a:srgbClr val="FB8500"/>
              </a:buClr>
            </a:pPr>
            <a:r>
              <a:rPr lang="bg-BG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Полезна информация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  <a:p>
            <a:pPr marL="0" indent="0">
              <a:buClr>
                <a:srgbClr val="FB8500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19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511E-E105-4C6D-9122-01FA76A7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B8500"/>
                </a:solidFill>
                <a:latin typeface="Montserrat" panose="00000500000000000000" pitchFamily="2" charset="0"/>
              </a:rPr>
              <a:t>Ellipse()</a:t>
            </a:r>
            <a:endParaRPr lang="en-US" b="1" dirty="0">
              <a:solidFill>
                <a:srgbClr val="FB8500"/>
              </a:solidFill>
            </a:endParaRPr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476E1CB8-747B-4381-A0BD-B1BB7872A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37" y="1690688"/>
            <a:ext cx="10681925" cy="44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11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511E-E105-4C6D-9122-01FA76A7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B8500"/>
                </a:solidFill>
                <a:latin typeface="Montserrat" panose="00000500000000000000" pitchFamily="2" charset="0"/>
              </a:rPr>
              <a:t>Polygon()</a:t>
            </a:r>
            <a:endParaRPr lang="en-US" b="1" dirty="0">
              <a:solidFill>
                <a:srgbClr val="FB8500"/>
              </a:solidFill>
            </a:endParaRP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D224F527-E5F9-4209-8106-9402825BA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3" y="1690688"/>
            <a:ext cx="10759173" cy="429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25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97EE-A9D2-4450-89BC-2FB4AFC6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400" b="1" dirty="0">
                <a:solidFill>
                  <a:srgbClr val="FB8500"/>
                </a:solidFill>
                <a:latin typeface="Montserrat" panose="00000500000000000000" pitchFamily="2" charset="0"/>
              </a:rPr>
              <a:t>Полезна информация</a:t>
            </a:r>
            <a:endParaRPr lang="en-US" sz="4400" b="1" dirty="0">
              <a:solidFill>
                <a:srgbClr val="FB8500"/>
              </a:solidFill>
              <a:latin typeface="Montserrat" panose="00000500000000000000" pitchFamily="2" charset="0"/>
            </a:endParaRP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55933CA-EAF1-4CAA-AB0B-76FFF53CA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617200" cy="4689700"/>
          </a:xfrm>
        </p:spPr>
      </p:pic>
    </p:spTree>
    <p:extLst>
      <p:ext uri="{BB962C8B-B14F-4D97-AF65-F5344CB8AC3E}">
        <p14:creationId xmlns:p14="http://schemas.microsoft.com/office/powerpoint/2010/main" val="3885748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CDCDC9D-BE90-4B87-911F-62846CB78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59" y="538162"/>
            <a:ext cx="11717281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9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66EA-3681-4E57-8800-4B2FB74D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400" b="1" dirty="0">
                <a:solidFill>
                  <a:srgbClr val="FB8500"/>
                </a:solidFill>
                <a:latin typeface="Montserrat" panose="00000500000000000000" pitchFamily="2" charset="0"/>
              </a:rPr>
              <a:t>Какво представляват</a:t>
            </a:r>
            <a:endParaRPr lang="en-US" b="1" dirty="0">
              <a:solidFill>
                <a:srgbClr val="FB85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CE20A-6A0A-43DE-A44C-8EE52E759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CSS </a:t>
            </a:r>
            <a:r>
              <a:rPr lang="ru-RU" b="0" i="0" dirty="0" err="1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Shapes</a:t>
            </a:r>
            <a:r>
              <a:rPr lang="ru-RU" b="0" i="0" dirty="0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 е </a:t>
            </a:r>
            <a:r>
              <a:rPr lang="ru-RU" b="0" i="0" dirty="0" err="1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стандардт</a:t>
            </a:r>
            <a:r>
              <a:rPr lang="ru-RU" b="0" i="0" dirty="0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lang="ru-RU" b="0" i="0" dirty="0" err="1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който</a:t>
            </a:r>
            <a:r>
              <a:rPr lang="ru-RU" b="0" i="0" dirty="0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ru-RU" b="0" i="0" dirty="0" err="1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позволява</a:t>
            </a:r>
            <a:r>
              <a:rPr lang="ru-RU" b="0" i="0" dirty="0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 за </a:t>
            </a:r>
            <a:r>
              <a:rPr lang="ru-RU" b="0" i="0" dirty="0" err="1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създаването</a:t>
            </a:r>
            <a:r>
              <a:rPr lang="ru-RU" b="0" i="0" dirty="0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 на </a:t>
            </a:r>
            <a:r>
              <a:rPr lang="ru-RU" b="0" i="0" dirty="0" err="1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форми</a:t>
            </a:r>
            <a:r>
              <a:rPr lang="en-US" dirty="0">
                <a:solidFill>
                  <a:srgbClr val="424242"/>
                </a:solidFill>
                <a:latin typeface="Montserrat" panose="00000500000000000000" pitchFamily="2" charset="0"/>
              </a:rPr>
              <a:t>.</a:t>
            </a:r>
          </a:p>
          <a:p>
            <a:pPr marL="0" indent="0">
              <a:buNone/>
            </a:pPr>
            <a:endParaRPr lang="en-US" b="0" i="0" dirty="0">
              <a:solidFill>
                <a:srgbClr val="424242"/>
              </a:solidFill>
              <a:effectLst/>
              <a:latin typeface="Montserrat" panose="00000500000000000000" pitchFamily="2" charset="0"/>
            </a:endParaRPr>
          </a:p>
          <a:p>
            <a:r>
              <a:rPr lang="en-US" b="0" i="0" dirty="0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O</a:t>
            </a:r>
            <a:r>
              <a:rPr lang="ru-RU" b="0" i="0" dirty="0" err="1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бвиване</a:t>
            </a:r>
            <a:r>
              <a:rPr lang="ru-RU" b="0" i="0" dirty="0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 на </a:t>
            </a:r>
            <a:r>
              <a:rPr lang="ru-RU" b="0" i="0" dirty="0" err="1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съдържание</a:t>
            </a:r>
            <a:r>
              <a:rPr lang="ru-RU" b="0" i="0" dirty="0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 около </a:t>
            </a:r>
            <a:r>
              <a:rPr lang="ru-RU" b="0" i="0" dirty="0" err="1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дефинирани</a:t>
            </a:r>
            <a:r>
              <a:rPr lang="ru-RU" b="0" i="0" dirty="0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 от </a:t>
            </a:r>
            <a:r>
              <a:rPr lang="ru-RU" b="0" i="0" dirty="0" err="1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програмиста</a:t>
            </a:r>
            <a:r>
              <a:rPr lang="ru-RU" b="0" i="0" dirty="0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 линия</a:t>
            </a:r>
            <a:r>
              <a:rPr lang="en-US" b="0" i="0" dirty="0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.</a:t>
            </a:r>
            <a:endParaRPr lang="bg-BG" b="0" i="0" dirty="0">
              <a:solidFill>
                <a:srgbClr val="424242"/>
              </a:solidFill>
              <a:effectLst/>
              <a:latin typeface="Montserrat" panose="000005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1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FE8B-35A2-4E48-9B0C-92046520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B8500"/>
                </a:solidFill>
                <a:latin typeface="Montserrat" panose="00000500000000000000" pitchFamily="2" charset="0"/>
              </a:rPr>
              <a:t>Reference Box</a:t>
            </a:r>
            <a:endParaRPr lang="bg-BG" sz="4400" b="1" dirty="0">
              <a:solidFill>
                <a:srgbClr val="FB8500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2E081-9D0E-46A8-A45C-7DB00D39A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8212"/>
            <a:ext cx="10515600" cy="3430588"/>
          </a:xfrm>
        </p:spPr>
        <p:txBody>
          <a:bodyPr>
            <a:normAutofit/>
          </a:bodyPr>
          <a:lstStyle/>
          <a:p>
            <a:pPr>
              <a:buClr>
                <a:srgbClr val="FB8500"/>
              </a:buClr>
            </a:pPr>
            <a:r>
              <a:rPr lang="bg-BG" sz="4800" dirty="0">
                <a:solidFill>
                  <a:srgbClr val="424242"/>
                </a:solidFill>
                <a:latin typeface="Montserrat" panose="00000500000000000000" pitchFamily="2" charset="0"/>
              </a:rPr>
              <a:t>Какво е?</a:t>
            </a:r>
          </a:p>
          <a:p>
            <a:pPr>
              <a:buClr>
                <a:srgbClr val="FB8500"/>
              </a:buClr>
            </a:pPr>
            <a:r>
              <a:rPr lang="bg-BG" sz="4800" b="0" i="0" dirty="0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За какво се използва?</a:t>
            </a:r>
          </a:p>
          <a:p>
            <a:pPr>
              <a:buClr>
                <a:srgbClr val="FB8500"/>
              </a:buClr>
            </a:pPr>
            <a:r>
              <a:rPr lang="bg-BG" sz="4800" dirty="0">
                <a:solidFill>
                  <a:srgbClr val="424242"/>
                </a:solidFill>
                <a:latin typeface="Montserrat" panose="00000500000000000000" pitchFamily="2" charset="0"/>
              </a:rPr>
              <a:t>Видове</a:t>
            </a:r>
          </a:p>
          <a:p>
            <a:pPr>
              <a:buClr>
                <a:srgbClr val="FB8500"/>
              </a:buClr>
            </a:pPr>
            <a:r>
              <a:rPr lang="bg-BG" sz="4800" b="0" i="0" dirty="0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Как влияе върху формите?</a:t>
            </a:r>
            <a:endParaRPr lang="en-US" sz="4800" b="0" i="0" dirty="0">
              <a:solidFill>
                <a:srgbClr val="424242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1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FE8B-35A2-4E48-9B0C-92046520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Какво е?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2E081-9D0E-46A8-A45C-7DB00D39A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7206"/>
            <a:ext cx="10515600" cy="763588"/>
          </a:xfrm>
        </p:spPr>
        <p:txBody>
          <a:bodyPr>
            <a:normAutofit/>
          </a:bodyPr>
          <a:lstStyle/>
          <a:p>
            <a:pPr algn="ctr">
              <a:buClr>
                <a:srgbClr val="FB8500"/>
              </a:buClr>
            </a:pPr>
            <a:r>
              <a:rPr lang="en-US" sz="4800" dirty="0">
                <a:solidFill>
                  <a:srgbClr val="424242"/>
                </a:solidFill>
                <a:latin typeface="Montserrat" panose="00000500000000000000" pitchFamily="2" charset="0"/>
              </a:rPr>
              <a:t>CSS Box Model</a:t>
            </a:r>
            <a:endParaRPr lang="en-US" sz="4800" b="0" i="0" dirty="0">
              <a:solidFill>
                <a:srgbClr val="424242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23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FE8B-35A2-4E48-9B0C-92046520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За какво се използва</a:t>
            </a:r>
            <a:r>
              <a:rPr lang="bg-BG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2E081-9D0E-46A8-A45C-7DB00D39A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9790"/>
            <a:ext cx="10515600" cy="2096294"/>
          </a:xfrm>
        </p:spPr>
        <p:txBody>
          <a:bodyPr>
            <a:noAutofit/>
          </a:bodyPr>
          <a:lstStyle/>
          <a:p>
            <a:pPr marL="0" indent="0" algn="ctr">
              <a:buClr>
                <a:srgbClr val="FB8500"/>
              </a:buClr>
              <a:buNone/>
            </a:pPr>
            <a:r>
              <a:rPr lang="ru-RU" sz="4400" b="0" i="0" dirty="0" err="1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Reference</a:t>
            </a:r>
            <a:r>
              <a:rPr lang="ru-RU" sz="4400" b="0" i="0" dirty="0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ru-RU" sz="4400" b="0" i="0" dirty="0" err="1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box</a:t>
            </a:r>
            <a:r>
              <a:rPr lang="ru-RU" sz="4400" b="0" i="0" dirty="0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ru-RU" sz="4400" b="0" i="0" dirty="0" err="1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дефинира</a:t>
            </a:r>
            <a:r>
              <a:rPr lang="ru-RU" sz="4400" b="0" i="0" dirty="0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ru-RU" sz="4400" b="0" i="0" dirty="0" err="1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координатната</a:t>
            </a:r>
            <a:r>
              <a:rPr lang="ru-RU" sz="4400" b="0" i="0" dirty="0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 система на </a:t>
            </a:r>
            <a:r>
              <a:rPr lang="ru-RU" sz="4400" b="0" i="0" dirty="0" err="1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формите</a:t>
            </a:r>
            <a:r>
              <a:rPr lang="ru-RU" sz="4400" b="0" i="0" dirty="0">
                <a:solidFill>
                  <a:srgbClr val="424242"/>
                </a:solidFill>
                <a:effectLst/>
                <a:latin typeface="Montserrat" panose="00000500000000000000" pitchFamily="2" charset="0"/>
              </a:rPr>
              <a:t>. </a:t>
            </a:r>
            <a:endParaRPr lang="en-US" sz="4400" b="0" i="0" dirty="0">
              <a:solidFill>
                <a:srgbClr val="424242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34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FE8B-35A2-4E48-9B0C-92046520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Видове</a:t>
            </a:r>
            <a:endParaRPr lang="bg-BG" sz="4400" b="1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FEE7DFB7-015F-4B01-8F2A-4A687EA0E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892300"/>
            <a:ext cx="11734801" cy="3771900"/>
          </a:xfrm>
        </p:spPr>
      </p:pic>
    </p:spTree>
    <p:extLst>
      <p:ext uri="{BB962C8B-B14F-4D97-AF65-F5344CB8AC3E}">
        <p14:creationId xmlns:p14="http://schemas.microsoft.com/office/powerpoint/2010/main" val="127564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FE8B-35A2-4E48-9B0C-92046520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400" b="1" dirty="0">
                <a:solidFill>
                  <a:srgbClr val="FB8500"/>
                </a:solidFill>
                <a:latin typeface="Montserrat" panose="00000500000000000000" pitchFamily="2" charset="0"/>
              </a:rPr>
              <a:t>Как влияе върху формите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32B171-4D70-4D4B-89F8-73CCB3FDA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7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1656-3690-466F-AD65-4EE61043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3000480"/>
            <a:ext cx="3175000" cy="11303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Montserrat" panose="00000500000000000000" pitchFamily="2" charset="0"/>
              </a:rPr>
              <a:t>Margin: 0 auto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DB4FD1E-9664-4E34-A129-76A35841C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59" y="742605"/>
            <a:ext cx="7450641" cy="5646050"/>
          </a:xfrm>
        </p:spPr>
      </p:pic>
    </p:spTree>
    <p:extLst>
      <p:ext uri="{BB962C8B-B14F-4D97-AF65-F5344CB8AC3E}">
        <p14:creationId xmlns:p14="http://schemas.microsoft.com/office/powerpoint/2010/main" val="147597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294</Words>
  <Application>Microsoft Office PowerPoint</Application>
  <PresentationFormat>Widescreen</PresentationFormat>
  <Paragraphs>49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Abril Fatface</vt:lpstr>
      <vt:lpstr>Arial</vt:lpstr>
      <vt:lpstr>Arial</vt:lpstr>
      <vt:lpstr>Calibri</vt:lpstr>
      <vt:lpstr>Calibri Light</vt:lpstr>
      <vt:lpstr>Montserrat</vt:lpstr>
      <vt:lpstr>Montserrat Black</vt:lpstr>
      <vt:lpstr>Montserrat Light</vt:lpstr>
      <vt:lpstr>Office Theme</vt:lpstr>
      <vt:lpstr>CSS Shapes</vt:lpstr>
      <vt:lpstr>Съдържание</vt:lpstr>
      <vt:lpstr>Какво представляват</vt:lpstr>
      <vt:lpstr>Reference Box</vt:lpstr>
      <vt:lpstr>Какво е?</vt:lpstr>
      <vt:lpstr>За какво се използва?</vt:lpstr>
      <vt:lpstr>Видове</vt:lpstr>
      <vt:lpstr>Как влияе върху формите</vt:lpstr>
      <vt:lpstr>Margin: 0 auto</vt:lpstr>
      <vt:lpstr>Margin: 0 auto Padding: 20px</vt:lpstr>
      <vt:lpstr>Margin: 0 auto Border: 20px</vt:lpstr>
      <vt:lpstr>Margin: 0 auto Padding: 20px Border: 20px</vt:lpstr>
      <vt:lpstr>Margin: 0 auto Border: 20px</vt:lpstr>
      <vt:lpstr>Как се използват</vt:lpstr>
      <vt:lpstr>Примери</vt:lpstr>
      <vt:lpstr>Inset()</vt:lpstr>
      <vt:lpstr>PowerPoint Presentation</vt:lpstr>
      <vt:lpstr>Circle()</vt:lpstr>
      <vt:lpstr>PowerPoint Presentation</vt:lpstr>
      <vt:lpstr>Ellipse()</vt:lpstr>
      <vt:lpstr>Polygon()</vt:lpstr>
      <vt:lpstr>Полезна информация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Shapes</dc:title>
  <dc:creator>Nikola Totev</dc:creator>
  <cp:lastModifiedBy>Nikola Totev</cp:lastModifiedBy>
  <cp:revision>5</cp:revision>
  <dcterms:created xsi:type="dcterms:W3CDTF">2021-05-07T11:42:25Z</dcterms:created>
  <dcterms:modified xsi:type="dcterms:W3CDTF">2021-05-07T13:42:19Z</dcterms:modified>
</cp:coreProperties>
</file>