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2416-61D1-4107-BD3B-795254237119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A082-AC7B-4A84-A9CA-278BD9A6B9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2416-61D1-4107-BD3B-795254237119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A082-AC7B-4A84-A9CA-278BD9A6B9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2416-61D1-4107-BD3B-795254237119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A082-AC7B-4A84-A9CA-278BD9A6B9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2416-61D1-4107-BD3B-795254237119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A082-AC7B-4A84-A9CA-278BD9A6B9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2416-61D1-4107-BD3B-795254237119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A082-AC7B-4A84-A9CA-278BD9A6B9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2416-61D1-4107-BD3B-795254237119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A082-AC7B-4A84-A9CA-278BD9A6B9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2416-61D1-4107-BD3B-795254237119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A082-AC7B-4A84-A9CA-278BD9A6B9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2416-61D1-4107-BD3B-795254237119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A082-AC7B-4A84-A9CA-278BD9A6B9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2416-61D1-4107-BD3B-795254237119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A082-AC7B-4A84-A9CA-278BD9A6B9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2416-61D1-4107-BD3B-795254237119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A082-AC7B-4A84-A9CA-278BD9A6B9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2416-61D1-4107-BD3B-795254237119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A082-AC7B-4A84-A9CA-278BD9A6B9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F2416-61D1-4107-BD3B-795254237119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3A082-AC7B-4A84-A9CA-278BD9A6B9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heel spokes="8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verbulgaria.000webhostapp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bg-BG" sz="2000" b="1" dirty="0" smtClean="0">
                <a:solidFill>
                  <a:schemeClr val="bg1"/>
                </a:solidFill>
                <a:latin typeface="Garamond" pitchFamily="18" charset="0"/>
              </a:rPr>
              <a:t>Уебсайт на тема</a:t>
            </a:r>
            <a:r>
              <a:rPr lang="en-US" sz="2000" b="1" dirty="0" smtClean="0">
                <a:solidFill>
                  <a:schemeClr val="bg1"/>
                </a:solidFill>
                <a:latin typeface="Garamond" pitchFamily="18" charset="0"/>
              </a:rPr>
              <a:t/>
            </a:r>
            <a:br>
              <a:rPr lang="en-US" sz="2000" b="1" dirty="0" smtClean="0">
                <a:solidFill>
                  <a:schemeClr val="bg1"/>
                </a:solidFill>
                <a:latin typeface="Garamond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Garamond" pitchFamily="18" charset="0"/>
              </a:rPr>
              <a:t>Discover Bulgaria</a:t>
            </a:r>
            <a:br>
              <a:rPr lang="en-US" b="1" dirty="0" smtClean="0">
                <a:solidFill>
                  <a:schemeClr val="bg1"/>
                </a:solidFill>
                <a:latin typeface="Garamond" pitchFamily="18" charset="0"/>
              </a:rPr>
            </a:br>
            <a:endParaRPr lang="en-US" b="1" dirty="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0" y="34290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 smtClean="0">
                <a:solidFill>
                  <a:schemeClr val="bg1"/>
                </a:solidFill>
                <a:latin typeface="Garamond" pitchFamily="18" charset="0"/>
              </a:rPr>
              <a:t>Изготвил: Никола Тотев от 11 клас</a:t>
            </a:r>
            <a:endParaRPr lang="en-US" b="1" dirty="0">
              <a:solidFill>
                <a:schemeClr val="bg1"/>
              </a:solidFill>
              <a:latin typeface="Garamond" pitchFamily="18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bg-BG" b="1" dirty="0" smtClean="0">
                <a:solidFill>
                  <a:schemeClr val="bg1"/>
                </a:solidFill>
                <a:latin typeface="Garamond" pitchFamily="18" charset="0"/>
              </a:rPr>
              <a:t>Пример за “</a:t>
            </a:r>
            <a:r>
              <a:rPr lang="en-US" b="1" dirty="0" smtClean="0">
                <a:solidFill>
                  <a:schemeClr val="bg1"/>
                </a:solidFill>
                <a:latin typeface="Garamond" pitchFamily="18" charset="0"/>
              </a:rPr>
              <a:t>Responsive Layout”</a:t>
            </a:r>
            <a:endParaRPr lang="en-US" b="1" dirty="0">
              <a:solidFill>
                <a:schemeClr val="bg1"/>
              </a:solidFill>
              <a:latin typeface="Garamond" pitchFamily="18" charset="0"/>
            </a:endParaRPr>
          </a:p>
        </p:txBody>
      </p:sp>
      <p:pic>
        <p:nvPicPr>
          <p:cNvPr id="4" name="Content Placeholder 3" descr="Cap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3200400"/>
            <a:ext cx="5071462" cy="2514600"/>
          </a:xfrm>
        </p:spPr>
      </p:pic>
      <p:sp>
        <p:nvSpPr>
          <p:cNvPr id="5" name="TextBox 4"/>
          <p:cNvSpPr txBox="1"/>
          <p:nvPr/>
        </p:nvSpPr>
        <p:spPr>
          <a:xfrm>
            <a:off x="152400" y="57912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solidFill>
                  <a:schemeClr val="bg1"/>
                </a:solidFill>
                <a:latin typeface="Garamond" pitchFamily="18" charset="0"/>
              </a:rPr>
              <a:t>Пълен екран</a:t>
            </a:r>
            <a:r>
              <a:rPr lang="en-US" b="1" dirty="0" smtClean="0">
                <a:solidFill>
                  <a:schemeClr val="bg1"/>
                </a:solidFill>
                <a:latin typeface="Garamond" pitchFamily="18" charset="0"/>
              </a:rPr>
              <a:t>.</a:t>
            </a:r>
            <a:endParaRPr lang="bg-BG" b="1" dirty="0" smtClean="0">
              <a:solidFill>
                <a:schemeClr val="bg1"/>
              </a:solidFill>
              <a:latin typeface="Garamond" pitchFamily="18" charset="0"/>
            </a:endParaRPr>
          </a:p>
          <a:p>
            <a:endParaRPr lang="en-US" dirty="0">
              <a:latin typeface="Garamond" pitchFamily="18" charset="0"/>
            </a:endParaRPr>
          </a:p>
        </p:txBody>
      </p:sp>
      <p:pic>
        <p:nvPicPr>
          <p:cNvPr id="6" name="Picture 5" descr="r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1200" y="1524000"/>
            <a:ext cx="3057832" cy="42255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1200" y="57912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solidFill>
                  <a:schemeClr val="bg1"/>
                </a:solidFill>
                <a:latin typeface="Garamond" pitchFamily="18" charset="0"/>
              </a:rPr>
              <a:t>Как сайта изглежда на по-малък екран</a:t>
            </a:r>
            <a:r>
              <a:rPr lang="en-US" b="1" dirty="0" smtClean="0">
                <a:solidFill>
                  <a:schemeClr val="bg1"/>
                </a:solidFill>
                <a:latin typeface="Garamond" pitchFamily="18" charset="0"/>
              </a:rPr>
              <a:t>.</a:t>
            </a:r>
            <a:endParaRPr lang="bg-BG" b="1" dirty="0" smtClean="0">
              <a:solidFill>
                <a:schemeClr val="bg1"/>
              </a:solidFill>
              <a:latin typeface="Garamond" pitchFamily="18" charset="0"/>
            </a:endParaRPr>
          </a:p>
          <a:p>
            <a:endParaRPr lang="en-US" dirty="0">
              <a:latin typeface="Garamond" pitchFamily="18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>
                <a:solidFill>
                  <a:schemeClr val="bg1"/>
                </a:solidFill>
                <a:latin typeface="Garamond" pitchFamily="18" charset="0"/>
              </a:rPr>
              <a:t>Пример за галерия и списък</a:t>
            </a:r>
            <a:endParaRPr lang="en-US" b="1" dirty="0">
              <a:solidFill>
                <a:schemeClr val="bg1"/>
              </a:solidFill>
              <a:latin typeface="Garamond" pitchFamily="18" charset="0"/>
            </a:endParaRPr>
          </a:p>
        </p:txBody>
      </p:sp>
      <p:pic>
        <p:nvPicPr>
          <p:cNvPr id="5" name="Picture 4" descr="Searchfun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3800" y="4114800"/>
            <a:ext cx="5230637" cy="2590800"/>
          </a:xfrm>
          <a:prstGeom prst="rect">
            <a:avLst/>
          </a:prstGeom>
        </p:spPr>
      </p:pic>
      <p:pic>
        <p:nvPicPr>
          <p:cNvPr id="6" name="Picture 5" descr="Лист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1219200"/>
            <a:ext cx="5526698" cy="2743200"/>
          </a:xfrm>
          <a:prstGeom prst="rect">
            <a:avLst/>
          </a:prstGeom>
        </p:spPr>
      </p:pic>
      <p:sp>
        <p:nvSpPr>
          <p:cNvPr id="10" name="Curved Right Arrow 9"/>
          <p:cNvSpPr/>
          <p:nvPr/>
        </p:nvSpPr>
        <p:spPr>
          <a:xfrm>
            <a:off x="1143000" y="4191000"/>
            <a:ext cx="1447800" cy="1905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aller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295400"/>
            <a:ext cx="6140776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>
                <a:solidFill>
                  <a:schemeClr val="bg1"/>
                </a:solidFill>
                <a:latin typeface="Garamond" pitchFamily="18" charset="0"/>
              </a:rPr>
              <a:t>Пример за галерия</a:t>
            </a:r>
            <a:endParaRPr lang="en-US" b="1" dirty="0">
              <a:solidFill>
                <a:schemeClr val="bg1"/>
              </a:solidFill>
              <a:latin typeface="Garamond" pitchFamily="18" charset="0"/>
            </a:endParaRPr>
          </a:p>
        </p:txBody>
      </p:sp>
      <p:pic>
        <p:nvPicPr>
          <p:cNvPr id="5" name="Content Placeholder 4" descr="gall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124200" y="3352800"/>
            <a:ext cx="5852159" cy="2895600"/>
          </a:xfr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>
                <a:solidFill>
                  <a:schemeClr val="bg1"/>
                </a:solidFill>
                <a:latin typeface="Garamond" pitchFamily="18" charset="0"/>
              </a:rPr>
              <a:t>Бъдещето на проекта</a:t>
            </a:r>
            <a:endParaRPr lang="en-US" b="1" dirty="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 smtClean="0">
                <a:solidFill>
                  <a:schemeClr val="bg1"/>
                </a:solidFill>
                <a:latin typeface="Garamond" pitchFamily="18" charset="0"/>
              </a:rPr>
              <a:t>Разширяване на темите в сайта.</a:t>
            </a:r>
          </a:p>
          <a:p>
            <a:endParaRPr lang="bg-BG" b="1" dirty="0" smtClean="0">
              <a:solidFill>
                <a:schemeClr val="bg1"/>
              </a:solidFill>
              <a:latin typeface="Garamond" pitchFamily="18" charset="0"/>
            </a:endParaRPr>
          </a:p>
          <a:p>
            <a:r>
              <a:rPr lang="bg-BG" b="1" dirty="0" smtClean="0">
                <a:solidFill>
                  <a:schemeClr val="bg1"/>
                </a:solidFill>
                <a:latin typeface="Garamond" pitchFamily="18" charset="0"/>
              </a:rPr>
              <a:t>По-добро рекламиране на продукта.</a:t>
            </a:r>
          </a:p>
          <a:p>
            <a:endParaRPr lang="bg-BG" b="1" dirty="0" smtClean="0">
              <a:solidFill>
                <a:schemeClr val="bg1"/>
              </a:solidFill>
              <a:latin typeface="Garamond" pitchFamily="18" charset="0"/>
            </a:endParaRPr>
          </a:p>
          <a:p>
            <a:r>
              <a:rPr lang="bg-BG" b="1" dirty="0" smtClean="0">
                <a:solidFill>
                  <a:schemeClr val="bg1"/>
                </a:solidFill>
                <a:latin typeface="Garamond" pitchFamily="18" charset="0"/>
              </a:rPr>
              <a:t>Добавяне на система за потребители т.е. коментари и форум.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>
                <a:solidFill>
                  <a:schemeClr val="bg1"/>
                </a:solidFill>
                <a:latin typeface="Garamond" pitchFamily="18" charset="0"/>
              </a:rPr>
              <a:t>Заключение</a:t>
            </a:r>
            <a:endParaRPr lang="en-US" b="1" dirty="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724400"/>
          </a:xfrm>
        </p:spPr>
        <p:txBody>
          <a:bodyPr>
            <a:normAutofit fontScale="92500" lnSpcReduction="10000"/>
          </a:bodyPr>
          <a:lstStyle/>
          <a:p>
            <a:r>
              <a:rPr lang="bg-BG" b="1" dirty="0" smtClean="0">
                <a:solidFill>
                  <a:schemeClr val="bg1"/>
                </a:solidFill>
                <a:latin typeface="Garamond" pitchFamily="18" charset="0"/>
              </a:rPr>
              <a:t>Крайния продукт в момента е уебсайт който е приятен за ползване с интуитивен интерфейс.</a:t>
            </a:r>
          </a:p>
          <a:p>
            <a:endParaRPr lang="bg-BG" b="1" dirty="0" smtClean="0">
              <a:solidFill>
                <a:schemeClr val="bg1"/>
              </a:solidFill>
              <a:latin typeface="Garamond" pitchFamily="18" charset="0"/>
            </a:endParaRPr>
          </a:p>
          <a:p>
            <a:r>
              <a:rPr lang="bg-BG" b="1" dirty="0" smtClean="0">
                <a:solidFill>
                  <a:schemeClr val="bg1"/>
                </a:solidFill>
                <a:latin typeface="Garamond" pitchFamily="18" charset="0"/>
              </a:rPr>
              <a:t>Сайта може да се използва на компютър както и на телефон.</a:t>
            </a:r>
          </a:p>
          <a:p>
            <a:pPr>
              <a:buNone/>
            </a:pPr>
            <a:endParaRPr lang="bg-BG" b="1" dirty="0">
              <a:solidFill>
                <a:schemeClr val="bg1"/>
              </a:solidFill>
              <a:latin typeface="Garamond" pitchFamily="18" charset="0"/>
            </a:endParaRPr>
          </a:p>
          <a:p>
            <a:r>
              <a:rPr lang="bg-BG" b="1" dirty="0" smtClean="0">
                <a:solidFill>
                  <a:schemeClr val="bg1"/>
                </a:solidFill>
                <a:latin typeface="Garamond" pitchFamily="18" charset="0"/>
              </a:rPr>
              <a:t>Публикуван е в интернет и всеки който иска може да го види.</a:t>
            </a:r>
          </a:p>
          <a:p>
            <a:pPr algn="ctr">
              <a:buNone/>
            </a:pPr>
            <a:r>
              <a:rPr lang="en-US" dirty="0" smtClean="0">
                <a:hlinkClick r:id="rId2"/>
              </a:rPr>
              <a:t>discoverbulgaria.000webhostapp.com</a:t>
            </a:r>
            <a:endParaRPr lang="bg-BG" dirty="0" smtClean="0">
              <a:latin typeface="Garamond" pitchFamily="18" charset="0"/>
            </a:endParaRPr>
          </a:p>
          <a:p>
            <a:endParaRPr lang="bg-BG" b="1" dirty="0" smtClean="0">
              <a:latin typeface="Garamond" pitchFamily="18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667000"/>
            <a:ext cx="755157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Благодаря за Вниманието!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>
                <a:solidFill>
                  <a:schemeClr val="bg1"/>
                </a:solidFill>
                <a:latin typeface="Garamond" pitchFamily="18" charset="0"/>
              </a:rPr>
              <a:t>Основни цели на сайта.</a:t>
            </a:r>
            <a:endParaRPr lang="en-US" b="1" dirty="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800" b="1" dirty="0" smtClean="0">
                <a:solidFill>
                  <a:schemeClr val="bg1"/>
                </a:solidFill>
                <a:latin typeface="Garamond" pitchFamily="18" charset="0"/>
              </a:rPr>
              <a:t>Първата цел е да предостави достъпна информация за природата и забележителностите на България.</a:t>
            </a:r>
          </a:p>
          <a:p>
            <a:endParaRPr lang="bg-BG" sz="2800" b="1" dirty="0" smtClean="0">
              <a:solidFill>
                <a:schemeClr val="bg1"/>
              </a:solidFill>
              <a:latin typeface="Garamond" pitchFamily="18" charset="0"/>
            </a:endParaRPr>
          </a:p>
          <a:p>
            <a:r>
              <a:rPr lang="bg-BG" sz="2800" b="1" dirty="0" smtClean="0">
                <a:solidFill>
                  <a:schemeClr val="bg1"/>
                </a:solidFill>
                <a:latin typeface="Garamond" pitchFamily="18" charset="0"/>
              </a:rPr>
              <a:t>Втората цел е сайта да бъде подходящ както за компютри така и за телефони</a:t>
            </a:r>
          </a:p>
          <a:p>
            <a:endParaRPr lang="bg-BG" sz="2800" b="1" dirty="0" smtClean="0">
              <a:solidFill>
                <a:schemeClr val="bg1"/>
              </a:solidFill>
              <a:latin typeface="Garamond" pitchFamily="18" charset="0"/>
            </a:endParaRPr>
          </a:p>
          <a:p>
            <a:r>
              <a:rPr lang="bg-BG" sz="2800" b="1" dirty="0" smtClean="0">
                <a:solidFill>
                  <a:schemeClr val="bg1"/>
                </a:solidFill>
                <a:latin typeface="Garamond" pitchFamily="18" charset="0"/>
              </a:rPr>
              <a:t>Третата цел </a:t>
            </a:r>
            <a:r>
              <a:rPr lang="en-US" sz="2800" b="1" dirty="0" smtClean="0">
                <a:solidFill>
                  <a:schemeClr val="bg1"/>
                </a:solidFill>
                <a:latin typeface="Garamond" pitchFamily="18" charset="0"/>
              </a:rPr>
              <a:t>e </a:t>
            </a:r>
            <a:r>
              <a:rPr lang="bg-BG" sz="2800" b="1" dirty="0" smtClean="0">
                <a:solidFill>
                  <a:schemeClr val="bg1"/>
                </a:solidFill>
                <a:latin typeface="Garamond" pitchFamily="18" charset="0"/>
              </a:rPr>
              <a:t>сайта да бъде достъпен и интересен за всички възрасти.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543800" cy="1047750"/>
          </a:xfrm>
        </p:spPr>
        <p:txBody>
          <a:bodyPr>
            <a:normAutofit fontScale="90000"/>
          </a:bodyPr>
          <a:lstStyle/>
          <a:p>
            <a:r>
              <a:rPr lang="bg-BG" b="1" dirty="0" smtClean="0">
                <a:solidFill>
                  <a:schemeClr val="bg1"/>
                </a:solidFill>
                <a:latin typeface="Garamond" pitchFamily="18" charset="0"/>
              </a:rPr>
              <a:t>Етапи в реализирането на проекта</a:t>
            </a:r>
            <a:endParaRPr lang="en-US" b="1" dirty="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754563"/>
          </a:xfrm>
        </p:spPr>
        <p:txBody>
          <a:bodyPr>
            <a:normAutofit fontScale="92500" lnSpcReduction="10000"/>
          </a:bodyPr>
          <a:lstStyle/>
          <a:p>
            <a:r>
              <a:rPr lang="bg-BG" sz="2800" b="1" dirty="0" smtClean="0">
                <a:solidFill>
                  <a:schemeClr val="bg1"/>
                </a:solidFill>
                <a:latin typeface="Garamond" pitchFamily="18" charset="0"/>
              </a:rPr>
              <a:t>Първия етап - формулиране на идеята.</a:t>
            </a:r>
          </a:p>
          <a:p>
            <a:endParaRPr lang="bg-BG" sz="2800" b="1" dirty="0" smtClean="0">
              <a:solidFill>
                <a:schemeClr val="bg1"/>
              </a:solidFill>
              <a:latin typeface="Garamond" pitchFamily="18" charset="0"/>
            </a:endParaRPr>
          </a:p>
          <a:p>
            <a:r>
              <a:rPr lang="bg-BG" sz="2800" b="1" dirty="0" smtClean="0">
                <a:solidFill>
                  <a:schemeClr val="bg1"/>
                </a:solidFill>
                <a:latin typeface="Garamond" pitchFamily="18" charset="0"/>
              </a:rPr>
              <a:t>Втори етап – установяване какви елементи са нужни.</a:t>
            </a:r>
          </a:p>
          <a:p>
            <a:endParaRPr lang="bg-BG" sz="2800" b="1" dirty="0" smtClean="0">
              <a:solidFill>
                <a:schemeClr val="bg1"/>
              </a:solidFill>
              <a:latin typeface="Garamond" pitchFamily="18" charset="0"/>
            </a:endParaRPr>
          </a:p>
          <a:p>
            <a:r>
              <a:rPr lang="bg-BG" sz="2800" b="1" dirty="0" smtClean="0">
                <a:solidFill>
                  <a:schemeClr val="bg1"/>
                </a:solidFill>
                <a:latin typeface="Garamond" pitchFamily="18" charset="0"/>
              </a:rPr>
              <a:t>Трети етап – съставяне на работен план.</a:t>
            </a:r>
          </a:p>
          <a:p>
            <a:endParaRPr lang="bg-BG" sz="2800" b="1" dirty="0" smtClean="0">
              <a:solidFill>
                <a:schemeClr val="bg1"/>
              </a:solidFill>
              <a:latin typeface="Garamond" pitchFamily="18" charset="0"/>
            </a:endParaRPr>
          </a:p>
          <a:p>
            <a:r>
              <a:rPr lang="bg-BG" sz="2800" b="1" dirty="0" smtClean="0">
                <a:solidFill>
                  <a:schemeClr val="bg1"/>
                </a:solidFill>
                <a:latin typeface="Garamond" pitchFamily="18" charset="0"/>
              </a:rPr>
              <a:t>Четвърти етап – изпълняване на работния план и намиране на решения за възникнали проблеми.</a:t>
            </a:r>
          </a:p>
          <a:p>
            <a:endParaRPr lang="bg-BG" sz="2800" b="1" dirty="0" smtClean="0">
              <a:solidFill>
                <a:schemeClr val="bg1"/>
              </a:solidFill>
              <a:latin typeface="Garamond" pitchFamily="18" charset="0"/>
            </a:endParaRPr>
          </a:p>
          <a:p>
            <a:r>
              <a:rPr lang="bg-BG" sz="2800" b="1" dirty="0" smtClean="0">
                <a:solidFill>
                  <a:schemeClr val="bg1"/>
                </a:solidFill>
                <a:latin typeface="Garamond" pitchFamily="18" charset="0"/>
              </a:rPr>
              <a:t>Пети етап – тестване и публикуване.</a:t>
            </a:r>
            <a:endParaRPr lang="en-US" sz="2800" b="1" dirty="0">
              <a:solidFill>
                <a:schemeClr val="bg1"/>
              </a:solidFill>
              <a:latin typeface="Garamond" pitchFamily="18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bg-BG" b="1" dirty="0" smtClean="0">
                <a:solidFill>
                  <a:schemeClr val="bg1"/>
                </a:solidFill>
                <a:latin typeface="Garamond" pitchFamily="18" charset="0"/>
              </a:rPr>
              <a:t>Първи</a:t>
            </a:r>
            <a:r>
              <a:rPr lang="en-US" b="1" dirty="0" smtClean="0">
                <a:solidFill>
                  <a:schemeClr val="bg1"/>
                </a:solidFill>
                <a:latin typeface="Garamond" pitchFamily="18" charset="0"/>
              </a:rPr>
              <a:t> + </a:t>
            </a:r>
            <a:r>
              <a:rPr lang="bg-BG" b="1" dirty="0" smtClean="0">
                <a:solidFill>
                  <a:schemeClr val="bg1"/>
                </a:solidFill>
                <a:latin typeface="Garamond" pitchFamily="18" charset="0"/>
              </a:rPr>
              <a:t>Втори етап</a:t>
            </a:r>
            <a:endParaRPr lang="en-US" b="1" dirty="0">
              <a:solidFill>
                <a:schemeClr val="bg1"/>
              </a:solidFill>
              <a:latin typeface="Garamond" pitchFamily="18" charset="0"/>
            </a:endParaRPr>
          </a:p>
        </p:txBody>
      </p:sp>
      <p:pic>
        <p:nvPicPr>
          <p:cNvPr id="4" name="Content Placeholder 3" descr="scan000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5400000">
            <a:off x="936543" y="3254457"/>
            <a:ext cx="2546513" cy="3505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scan000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5510592" y="3252408"/>
            <a:ext cx="2557395" cy="35201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381000" y="1752600"/>
            <a:ext cx="8203660" cy="1225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b="1" dirty="0" smtClean="0">
                <a:solidFill>
                  <a:schemeClr val="bg1"/>
                </a:solidFill>
                <a:latin typeface="Garamond" pitchFamily="18" charset="0"/>
              </a:rPr>
              <a:t>Създаване на груб план на сайта и определяне на нужните елементи</a:t>
            </a:r>
          </a:p>
          <a:p>
            <a:endParaRPr lang="en-US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>
                <a:solidFill>
                  <a:schemeClr val="bg1"/>
                </a:solidFill>
                <a:latin typeface="Garamond" pitchFamily="18" charset="0"/>
              </a:rPr>
              <a:t>Трети и Четвърти етап</a:t>
            </a:r>
            <a:endParaRPr lang="en-US" b="1" dirty="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b="1" dirty="0" smtClean="0">
                <a:solidFill>
                  <a:schemeClr val="bg1"/>
                </a:solidFill>
                <a:latin typeface="Garamond" pitchFamily="18" charset="0"/>
              </a:rPr>
              <a:t>Съставянето на работен план зависи от нужните елементи.</a:t>
            </a:r>
          </a:p>
          <a:p>
            <a:r>
              <a:rPr lang="bg-BG" sz="2400" b="1" dirty="0" smtClean="0">
                <a:solidFill>
                  <a:schemeClr val="bg1"/>
                </a:solidFill>
                <a:latin typeface="Garamond" pitchFamily="18" charset="0"/>
              </a:rPr>
              <a:t>Изпълнението отне около 3 месеца</a:t>
            </a:r>
            <a:r>
              <a:rPr lang="en-US" sz="2400" b="1" dirty="0" smtClean="0">
                <a:solidFill>
                  <a:schemeClr val="bg1"/>
                </a:solidFill>
                <a:latin typeface="Garamond" pitchFamily="18" charset="0"/>
              </a:rPr>
              <a:t>. </a:t>
            </a:r>
            <a:r>
              <a:rPr lang="bg-BG" sz="2400" b="1" dirty="0" smtClean="0">
                <a:solidFill>
                  <a:schemeClr val="bg1"/>
                </a:solidFill>
                <a:latin typeface="Garamond" pitchFamily="18" charset="0"/>
              </a:rPr>
              <a:t>Първо изградих скелета на сайта.</a:t>
            </a:r>
            <a:endParaRPr lang="en-US" sz="2400" b="1" dirty="0">
              <a:solidFill>
                <a:schemeClr val="bg1"/>
              </a:solidFill>
              <a:latin typeface="Garamond" pitchFamily="18" charset="0"/>
            </a:endParaRPr>
          </a:p>
        </p:txBody>
      </p:sp>
      <p:pic>
        <p:nvPicPr>
          <p:cNvPr id="4" name="Picture 3" descr="index-nocs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3200400"/>
            <a:ext cx="6474364" cy="3513979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>
                <a:solidFill>
                  <a:schemeClr val="bg1"/>
                </a:solidFill>
                <a:latin typeface="Garamond" pitchFamily="18" charset="0"/>
              </a:rPr>
              <a:t>Добавяне на </a:t>
            </a:r>
            <a:r>
              <a:rPr lang="en-US" b="1" dirty="0" smtClean="0">
                <a:solidFill>
                  <a:schemeClr val="bg1"/>
                </a:solidFill>
                <a:latin typeface="Garamond" pitchFamily="18" charset="0"/>
              </a:rPr>
              <a:t>CSS</a:t>
            </a:r>
            <a:endParaRPr lang="en-US" b="1" dirty="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82" y="1568372"/>
            <a:ext cx="8148918" cy="4481591"/>
          </a:xfrm>
        </p:spPr>
        <p:txBody>
          <a:bodyPr>
            <a:normAutofit/>
          </a:bodyPr>
          <a:lstStyle/>
          <a:p>
            <a:r>
              <a:rPr lang="bg-BG" sz="2400" b="1" dirty="0" smtClean="0">
                <a:solidFill>
                  <a:schemeClr val="bg1"/>
                </a:solidFill>
                <a:latin typeface="Garamond" pitchFamily="18" charset="0"/>
              </a:rPr>
              <a:t>След като основната структура на сайта е създадена, започвам върху</a:t>
            </a:r>
            <a:r>
              <a:rPr lang="en-US" sz="2400" b="1" dirty="0" smtClean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bg-BG" sz="2400" b="1" dirty="0" smtClean="0">
                <a:solidFill>
                  <a:schemeClr val="bg1"/>
                </a:solidFill>
                <a:latin typeface="Garamond" pitchFamily="18" charset="0"/>
              </a:rPr>
              <a:t>анимацията и дизайна на </a:t>
            </a:r>
            <a:r>
              <a:rPr lang="en-US" sz="2400" b="1" dirty="0" smtClean="0">
                <a:solidFill>
                  <a:schemeClr val="bg1"/>
                </a:solidFill>
                <a:latin typeface="Garamond" pitchFamily="18" charset="0"/>
              </a:rPr>
              <a:t>CSS </a:t>
            </a:r>
            <a:r>
              <a:rPr lang="bg-BG" sz="2400" b="1" dirty="0" smtClean="0">
                <a:solidFill>
                  <a:schemeClr val="bg1"/>
                </a:solidFill>
                <a:latin typeface="Garamond" pitchFamily="18" charset="0"/>
              </a:rPr>
              <a:t>файла</a:t>
            </a:r>
            <a:r>
              <a:rPr lang="en-US" sz="2400" b="1" dirty="0" smtClean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bg-BG" sz="2400" b="1" dirty="0" smtClean="0">
                <a:solidFill>
                  <a:schemeClr val="bg1"/>
                </a:solidFill>
                <a:latin typeface="Garamond" pitchFamily="18" charset="0"/>
              </a:rPr>
              <a:t>и го свързвам с </a:t>
            </a:r>
            <a:r>
              <a:rPr lang="en-US" sz="2400" b="1" dirty="0" smtClean="0">
                <a:solidFill>
                  <a:schemeClr val="bg1"/>
                </a:solidFill>
                <a:latin typeface="Garamond" pitchFamily="18" charset="0"/>
              </a:rPr>
              <a:t>HTML</a:t>
            </a:r>
            <a:r>
              <a:rPr lang="bg-BG" sz="2400" b="1" dirty="0" smtClean="0">
                <a:solidFill>
                  <a:schemeClr val="bg1"/>
                </a:solidFill>
                <a:latin typeface="Garamond" pitchFamily="18" charset="0"/>
              </a:rPr>
              <a:t> файла.</a:t>
            </a:r>
            <a:endParaRPr lang="en-US" sz="2400" b="1" dirty="0">
              <a:solidFill>
                <a:schemeClr val="bg1"/>
              </a:solidFill>
              <a:latin typeface="Garamond" pitchFamily="18" charset="0"/>
            </a:endParaRPr>
          </a:p>
        </p:txBody>
      </p:sp>
      <p:pic>
        <p:nvPicPr>
          <p:cNvPr id="4" name="Picture 3" descr="index-cs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2819400"/>
            <a:ext cx="7086600" cy="3846272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>
                <a:solidFill>
                  <a:schemeClr val="bg1"/>
                </a:solidFill>
                <a:latin typeface="Garamond" pitchFamily="18" charset="0"/>
              </a:rPr>
              <a:t>Пети етап </a:t>
            </a:r>
            <a:endParaRPr lang="en-US" b="1" dirty="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b="1" dirty="0" smtClean="0">
                <a:solidFill>
                  <a:schemeClr val="bg1"/>
                </a:solidFill>
                <a:latin typeface="Garamond" pitchFamily="18" charset="0"/>
              </a:rPr>
              <a:t>Тестването се осъществи като пратих линка на публикувания сайт на приятели и ръководителя. В зависимост от това което те ми казаха аз оправих съответните проблеми които имаше.</a:t>
            </a:r>
          </a:p>
          <a:p>
            <a:r>
              <a:rPr lang="bg-BG" sz="2400" b="1" dirty="0" smtClean="0">
                <a:solidFill>
                  <a:schemeClr val="bg1"/>
                </a:solidFill>
                <a:latin typeface="Garamond" pitchFamily="18" charset="0"/>
              </a:rPr>
              <a:t>Публикуването стана чрез сайт  за </a:t>
            </a:r>
            <a:r>
              <a:rPr lang="bg-BG" sz="2400" b="1" dirty="0" smtClean="0">
                <a:solidFill>
                  <a:schemeClr val="bg1"/>
                </a:solidFill>
                <a:latin typeface="Garamond" pitchFamily="18" charset="0"/>
              </a:rPr>
              <a:t> безплатен</a:t>
            </a:r>
            <a:r>
              <a:rPr lang="bg-BG" sz="2400" b="1" dirty="0" smtClean="0">
                <a:solidFill>
                  <a:schemeClr val="bg1"/>
                </a:solidFill>
                <a:latin typeface="Garamond" pitchFamily="18" charset="0"/>
              </a:rPr>
              <a:t> хостинг .</a:t>
            </a:r>
            <a:endParaRPr lang="en-US" sz="2400" b="1" dirty="0">
              <a:solidFill>
                <a:schemeClr val="bg1"/>
              </a:solidFill>
              <a:latin typeface="Garamond" pitchFamily="18" charset="0"/>
            </a:endParaRPr>
          </a:p>
        </p:txBody>
      </p:sp>
      <p:pic>
        <p:nvPicPr>
          <p:cNvPr id="4" name="Picture 3" descr="webhos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625062"/>
            <a:ext cx="5410200" cy="25471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webhost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4800" y="4495800"/>
            <a:ext cx="4724400" cy="22268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>
                <a:solidFill>
                  <a:schemeClr val="bg1"/>
                </a:solidFill>
                <a:latin typeface="Garamond" pitchFamily="18" charset="0"/>
              </a:rPr>
              <a:t>Използвани технологии</a:t>
            </a:r>
            <a:endParaRPr lang="en-US" b="1" dirty="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800" b="1" dirty="0" smtClean="0">
                <a:solidFill>
                  <a:schemeClr val="bg1"/>
                </a:solidFill>
                <a:latin typeface="Garamond" pitchFamily="18" charset="0"/>
              </a:rPr>
              <a:t>Текстовия редактор който съм използвал се нарича “</a:t>
            </a:r>
            <a:r>
              <a:rPr lang="en-US" sz="2800" b="1" dirty="0" smtClean="0">
                <a:solidFill>
                  <a:schemeClr val="bg1"/>
                </a:solidFill>
                <a:latin typeface="Garamond" pitchFamily="18" charset="0"/>
              </a:rPr>
              <a:t>Atom”.</a:t>
            </a:r>
            <a:endParaRPr lang="bg-BG" sz="2800" b="1" dirty="0" smtClean="0">
              <a:solidFill>
                <a:schemeClr val="bg1"/>
              </a:solidFill>
              <a:latin typeface="Garamond" pitchFamily="18" charset="0"/>
            </a:endParaRPr>
          </a:p>
          <a:p>
            <a:r>
              <a:rPr lang="bg-BG" sz="2800" b="1" dirty="0" smtClean="0">
                <a:solidFill>
                  <a:schemeClr val="bg1"/>
                </a:solidFill>
                <a:latin typeface="Garamond" pitchFamily="18" charset="0"/>
              </a:rPr>
              <a:t>Програмите езици за </a:t>
            </a:r>
            <a:r>
              <a:rPr lang="en-US" sz="2800" b="1" dirty="0" smtClean="0">
                <a:solidFill>
                  <a:schemeClr val="bg1"/>
                </a:solidFill>
                <a:latin typeface="Garamond" pitchFamily="18" charset="0"/>
              </a:rPr>
              <a:t>HTML5, CSS3, JavaScript </a:t>
            </a:r>
            <a:r>
              <a:rPr lang="bg-BG" sz="2800" b="1" dirty="0" smtClean="0">
                <a:solidFill>
                  <a:schemeClr val="bg1"/>
                </a:solidFill>
                <a:latin typeface="Garamond" pitchFamily="18" charset="0"/>
              </a:rPr>
              <a:t>и </a:t>
            </a:r>
            <a:r>
              <a:rPr lang="en-US" sz="2800" b="1" dirty="0" smtClean="0">
                <a:solidFill>
                  <a:schemeClr val="bg1"/>
                </a:solidFill>
                <a:latin typeface="Garamond" pitchFamily="18" charset="0"/>
              </a:rPr>
              <a:t>Bootstrap framework</a:t>
            </a:r>
            <a:r>
              <a:rPr lang="bg-BG" sz="2800" b="1" dirty="0" smtClean="0">
                <a:solidFill>
                  <a:schemeClr val="bg1"/>
                </a:solidFill>
                <a:latin typeface="Garamond" pitchFamily="18" charset="0"/>
              </a:rPr>
              <a:t> за така наречения</a:t>
            </a:r>
            <a:r>
              <a:rPr lang="en-US" sz="2800" b="1" dirty="0" smtClean="0">
                <a:solidFill>
                  <a:schemeClr val="bg1"/>
                </a:solidFill>
                <a:latin typeface="Garamond" pitchFamily="18" charset="0"/>
              </a:rPr>
              <a:t>.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Garamond" pitchFamily="18" charset="0"/>
              </a:rPr>
              <a:t>“Responsive Design”</a:t>
            </a:r>
            <a:r>
              <a:rPr lang="bg-BG" sz="2800" b="1" dirty="0" smtClean="0">
                <a:solidFill>
                  <a:schemeClr val="bg1"/>
                </a:solidFill>
                <a:latin typeface="Garamond" pitchFamily="18" charset="0"/>
              </a:rPr>
              <a:t>.</a:t>
            </a:r>
            <a:r>
              <a:rPr lang="en-US" sz="2800" b="1" dirty="0" smtClean="0">
                <a:solidFill>
                  <a:schemeClr val="bg1"/>
                </a:solidFill>
                <a:latin typeface="Garamond" pitchFamily="18" charset="0"/>
              </a:rPr>
              <a:t> </a:t>
            </a:r>
            <a:endParaRPr lang="en-US" sz="2800" b="1" dirty="0">
              <a:solidFill>
                <a:schemeClr val="bg1"/>
              </a:solidFill>
              <a:latin typeface="Garamond" pitchFamily="18" charset="0"/>
            </a:endParaRPr>
          </a:p>
        </p:txBody>
      </p:sp>
      <p:pic>
        <p:nvPicPr>
          <p:cNvPr id="4" name="Picture 3" descr="html5-css-javascript-log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4191000"/>
            <a:ext cx="5029200" cy="1959075"/>
          </a:xfrm>
          <a:prstGeom prst="rect">
            <a:avLst/>
          </a:prstGeom>
        </p:spPr>
      </p:pic>
      <p:pic>
        <p:nvPicPr>
          <p:cNvPr id="5" name="Picture 4" descr="Bootstra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0200" y="4267200"/>
            <a:ext cx="2057400" cy="2057400"/>
          </a:xfrm>
          <a:prstGeom prst="rect">
            <a:avLst/>
          </a:prstGeom>
        </p:spPr>
      </p:pic>
      <p:pic>
        <p:nvPicPr>
          <p:cNvPr id="6" name="Picture 5" descr="108914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1400" y="449580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>
                <a:solidFill>
                  <a:schemeClr val="bg1"/>
                </a:solidFill>
                <a:latin typeface="Garamond" pitchFamily="18" charset="0"/>
              </a:rPr>
              <a:t>Трудности при изработката</a:t>
            </a:r>
            <a:endParaRPr lang="en-US" b="1" dirty="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 smtClean="0">
                <a:solidFill>
                  <a:schemeClr val="bg1"/>
                </a:solidFill>
                <a:latin typeface="Garamond" pitchFamily="18" charset="0"/>
              </a:rPr>
              <a:t>Създаване на начин за търсене в списък</a:t>
            </a:r>
            <a:r>
              <a:rPr lang="en-US" b="1" dirty="0" smtClean="0">
                <a:solidFill>
                  <a:schemeClr val="bg1"/>
                </a:solidFill>
                <a:latin typeface="Garamond" pitchFamily="18" charset="0"/>
              </a:rPr>
              <a:t>.</a:t>
            </a:r>
            <a:endParaRPr lang="bg-BG" b="1" dirty="0" smtClean="0">
              <a:solidFill>
                <a:schemeClr val="bg1"/>
              </a:solidFill>
              <a:latin typeface="Garamond" pitchFamily="18" charset="0"/>
            </a:endParaRPr>
          </a:p>
          <a:p>
            <a:endParaRPr lang="bg-BG" b="1" dirty="0" smtClean="0">
              <a:solidFill>
                <a:schemeClr val="bg1"/>
              </a:solidFill>
              <a:latin typeface="Garamond" pitchFamily="18" charset="0"/>
            </a:endParaRPr>
          </a:p>
          <a:p>
            <a:r>
              <a:rPr lang="bg-BG" b="1" dirty="0" smtClean="0">
                <a:solidFill>
                  <a:schemeClr val="bg1"/>
                </a:solidFill>
                <a:latin typeface="Garamond" pitchFamily="18" charset="0"/>
              </a:rPr>
              <a:t>Създаване на </a:t>
            </a:r>
            <a:r>
              <a:rPr lang="en-US" b="1" dirty="0" smtClean="0">
                <a:solidFill>
                  <a:schemeClr val="bg1"/>
                </a:solidFill>
                <a:latin typeface="Garamond" pitchFamily="18" charset="0"/>
              </a:rPr>
              <a:t>“Responsive Layout”.</a:t>
            </a:r>
            <a:endParaRPr lang="bg-BG" b="1" dirty="0" smtClean="0">
              <a:solidFill>
                <a:schemeClr val="bg1"/>
              </a:solidFill>
              <a:latin typeface="Garamond" pitchFamily="18" charset="0"/>
            </a:endParaRPr>
          </a:p>
          <a:p>
            <a:endParaRPr lang="bg-BG" b="1" dirty="0" smtClean="0">
              <a:solidFill>
                <a:schemeClr val="bg1"/>
              </a:solidFill>
              <a:latin typeface="Garamond" pitchFamily="18" charset="0"/>
            </a:endParaRPr>
          </a:p>
          <a:p>
            <a:r>
              <a:rPr lang="bg-BG" b="1" dirty="0" smtClean="0">
                <a:solidFill>
                  <a:schemeClr val="bg1"/>
                </a:solidFill>
                <a:latin typeface="Garamond" pitchFamily="18" charset="0"/>
              </a:rPr>
              <a:t>Създаване галерията.</a:t>
            </a:r>
            <a:endParaRPr lang="en-US" b="1" dirty="0">
              <a:solidFill>
                <a:schemeClr val="bg1"/>
              </a:solidFill>
              <a:latin typeface="Garamond" pitchFamily="18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360</Words>
  <Application>Microsoft Office PowerPoint</Application>
  <PresentationFormat>On-screen Show (4:3)</PresentationFormat>
  <Paragraphs>57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Уебсайт на тема Discover Bulgaria </vt:lpstr>
      <vt:lpstr>Основни цели на сайта.</vt:lpstr>
      <vt:lpstr>Етапи в реализирането на проекта</vt:lpstr>
      <vt:lpstr>Първи + Втори етап</vt:lpstr>
      <vt:lpstr>Трети и Четвърти етап</vt:lpstr>
      <vt:lpstr>Добавяне на CSS</vt:lpstr>
      <vt:lpstr>Пети етап </vt:lpstr>
      <vt:lpstr>Използвани технологии</vt:lpstr>
      <vt:lpstr>Трудности при изработката</vt:lpstr>
      <vt:lpstr>Пример за “Responsive Layout”</vt:lpstr>
      <vt:lpstr>Пример за галерия и списък</vt:lpstr>
      <vt:lpstr>Пример за галерия</vt:lpstr>
      <vt:lpstr>Бъдещето на проекта</vt:lpstr>
      <vt:lpstr>Заключение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Уебсайт на тема Discover Bulgaria</dc:title>
  <dc:creator>Nikola</dc:creator>
  <cp:lastModifiedBy>Nikola</cp:lastModifiedBy>
  <cp:revision>36</cp:revision>
  <dcterms:created xsi:type="dcterms:W3CDTF">2017-03-11T08:34:02Z</dcterms:created>
  <dcterms:modified xsi:type="dcterms:W3CDTF">2017-03-11T19:22:56Z</dcterms:modified>
</cp:coreProperties>
</file>