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7" r:id="rId4"/>
    <p:sldId id="259" r:id="rId5"/>
    <p:sldId id="260" r:id="rId6"/>
    <p:sldId id="261" r:id="rId7"/>
    <p:sldId id="270" r:id="rId8"/>
    <p:sldId id="275" r:id="rId9"/>
    <p:sldId id="271" r:id="rId10"/>
    <p:sldId id="272" r:id="rId11"/>
    <p:sldId id="273" r:id="rId12"/>
    <p:sldId id="274" r:id="rId13"/>
    <p:sldId id="262" r:id="rId14"/>
    <p:sldId id="263" r:id="rId15"/>
    <p:sldId id="277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88E5"/>
    <a:srgbClr val="1976D2"/>
    <a:srgbClr val="0D47A1"/>
    <a:srgbClr val="219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56318" autoAdjust="0"/>
  </p:normalViewPr>
  <p:slideViewPr>
    <p:cSldViewPr snapToGrid="0">
      <p:cViewPr varScale="1">
        <p:scale>
          <a:sx n="27" d="100"/>
          <a:sy n="27" d="100"/>
        </p:scale>
        <p:origin x="2394" y="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E3858-D6E6-43AB-B5DA-04B979C8DB24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FBB31-2E76-4A4B-BA94-9E05B09A2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40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Ники: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Здравейте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аз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съм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Никола и с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колегата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Ивайло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ще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ви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представим LoRaNet</a:t>
            </a:r>
            <a:endParaRPr lang="ru-RU" b="0" dirty="0">
              <a:effectLst/>
            </a:endParaRPr>
          </a:p>
          <a:p>
            <a:br>
              <a:rPr lang="ru-RU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BB31-2E76-4A4B-BA94-9E05B09A2B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06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Никола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Структурата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на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станцията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е 3Д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принтирана</a:t>
            </a:r>
            <a:endParaRPr lang="ru-RU" b="0" dirty="0">
              <a:effectLst/>
            </a:endParaRPr>
          </a:p>
          <a:p>
            <a:br>
              <a:rPr lang="ru-RU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BB31-2E76-4A4B-BA94-9E05B09A2BD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89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bg-B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Никола Мобилния клиент използва модерния </a:t>
            </a:r>
            <a:r>
              <a:rPr lang="bg-BG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фрЕЙМуъРК</a:t>
            </a:r>
            <a:r>
              <a:rPr lang="bg-B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Flutter. 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IDE-</a:t>
            </a:r>
            <a:r>
              <a:rPr lang="bg-B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то което използвахме беше А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ndroid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Studio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bg-B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Избрахме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Flutter, </a:t>
            </a:r>
            <a:r>
              <a:rPr lang="bg-B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защото може да се генерират </a:t>
            </a:r>
            <a:r>
              <a:rPr lang="bg-BG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билдове</a:t>
            </a:r>
            <a:r>
              <a:rPr lang="bg-B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не само за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Android, </a:t>
            </a:r>
            <a:r>
              <a:rPr lang="bg-B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но и за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iOS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BB31-2E76-4A4B-BA94-9E05B09A2BD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905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Ивайло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За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създавaнето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на клиента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използвахме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React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със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Typescript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в комбинация с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Material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UI, за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по-лесно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стилизиране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на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компонентите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ru-RU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Клиентът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се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свързва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със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сървъра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използвайки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SignalR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за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може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да се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обновяват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данните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автоматично при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получаването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на нови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такива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за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използването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на сокета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добавихме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контекст на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цялото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приложение,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така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че да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могат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отделни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компоненти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да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достъпват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връзката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със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сървъра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ru-RU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Също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така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достъпва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и REST API-то, за да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вземе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данните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в определен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прозорец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от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време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ru-RU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Както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споменахме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и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по-рано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добавихме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и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docker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към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клиента.</a:t>
            </a:r>
            <a:endParaRPr lang="ru-RU" b="0" dirty="0">
              <a:effectLst/>
            </a:endParaRPr>
          </a:p>
          <a:p>
            <a:br>
              <a:rPr lang="ru-RU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BB31-2E76-4A4B-BA94-9E05B09A2BD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890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Никола: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Приложението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ни е готово за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качване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в облака (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cloud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ready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ru-RU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Даже вече е качено и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може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да се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достъпи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на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следния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линк.</a:t>
            </a:r>
            <a:endParaRPr lang="ru-RU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А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Flutter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клиента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може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да се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изтегли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от Google Play</a:t>
            </a:r>
            <a:endParaRPr lang="ru-RU" b="0" dirty="0">
              <a:effectLst/>
            </a:endParaRPr>
          </a:p>
          <a:p>
            <a:br>
              <a:rPr lang="ru-RU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BB31-2E76-4A4B-BA94-9E05B09A2BD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17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Иво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Като начало, за да стане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още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по-използваема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нашата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система,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трябва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да се добавят потребители,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като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те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съответно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трябва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да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виждат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данните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само от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определени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сензори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ru-RU" sz="2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Така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всеки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един от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потребителите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ще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виждат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само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данните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които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го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интересуват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ru-RU" sz="2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А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самата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система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може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да се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използва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за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намирането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на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връзка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между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състоянието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на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околната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среда и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някои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събития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като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например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белодробните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заболявания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единият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от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сензорите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поддържа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измервания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за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качеството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на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въздуха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iaq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или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връзката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между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концентрацията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на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въглеродния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диоксид и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температурата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ru-RU" sz="2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Благодарение на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архитектурата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на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системата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може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да се добавят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други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сензори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които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правят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различни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измервания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и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веднага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да се видят на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крайните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клиентски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приложения.</a:t>
            </a:r>
            <a:endParaRPr lang="ru-RU" sz="2800" b="0" dirty="0">
              <a:effectLst/>
            </a:endParaRPr>
          </a:p>
          <a:p>
            <a:br>
              <a:rPr lang="ru-RU" sz="2800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BB31-2E76-4A4B-BA94-9E05B09A2BD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75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Иво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Благодарим за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вниманието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и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сега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ако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имате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някакви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въпроси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ще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се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радваме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да отговорим.</a:t>
            </a:r>
            <a:endParaRPr lang="ru-RU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ru-RU" b="0" dirty="0">
                <a:effectLst/>
              </a:rPr>
            </a:b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Имаме един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въпрос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относно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изпита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в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началото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на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семестъра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споменахте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че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ако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екип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разработи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проект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свързан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с целите на Гейт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има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възможност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за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освобождаване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в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нашия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случай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има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ли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таква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възможност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или на 3ти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трябва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да се явим на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изпит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ru-RU" b="0" dirty="0">
              <a:effectLst/>
            </a:endParaRPr>
          </a:p>
          <a:p>
            <a:br>
              <a:rPr lang="ru-RU" b="0" dirty="0">
                <a:effectLst/>
              </a:rPr>
            </a:br>
            <a:br>
              <a:rPr lang="ru-RU" b="0" dirty="0">
                <a:effectLst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BB31-2E76-4A4B-BA94-9E05B09A2BD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23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Никола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Основните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точки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които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искаме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да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покрием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&lt;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изреждане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&gt;</a:t>
            </a:r>
            <a:endParaRPr lang="ru-RU" b="0" dirty="0">
              <a:effectLst/>
            </a:endParaRPr>
          </a:p>
          <a:p>
            <a:br>
              <a:rPr lang="ru-RU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BB31-2E76-4A4B-BA94-9E05B09A2B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23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Никола  </a:t>
            </a:r>
            <a:r>
              <a:rPr lang="ru-RU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При </a:t>
            </a:r>
            <a:r>
              <a:rPr lang="ru-RU" sz="1800" b="0" i="0" u="none" strike="noStrike" dirty="0" err="1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проувчване</a:t>
            </a:r>
            <a:r>
              <a:rPr lang="ru-RU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 на </a:t>
            </a:r>
            <a:r>
              <a:rPr lang="ru-RU" sz="1800" b="0" i="0" u="none" strike="noStrike" dirty="0" err="1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възможни</a:t>
            </a:r>
            <a:r>
              <a:rPr lang="ru-RU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 теми за проект, с </a:t>
            </a:r>
            <a:r>
              <a:rPr lang="ru-RU" sz="1800" b="0" i="0" u="none" strike="noStrike" dirty="0" err="1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колегата</a:t>
            </a:r>
            <a:r>
              <a:rPr lang="ru-RU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Ивайло</a:t>
            </a:r>
            <a:r>
              <a:rPr lang="ru-RU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бяхме</a:t>
            </a:r>
            <a:r>
              <a:rPr lang="ru-RU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вдъхновени</a:t>
            </a:r>
            <a:r>
              <a:rPr lang="ru-RU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 от </a:t>
            </a:r>
            <a:r>
              <a:rPr lang="ru-RU" sz="1800" b="0" i="0" u="none" strike="noStrike" dirty="0" err="1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частта</a:t>
            </a:r>
            <a:r>
              <a:rPr lang="ru-RU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 на Гейт проекта </a:t>
            </a:r>
            <a:r>
              <a:rPr lang="ru-RU" sz="1800" b="0" i="0" u="none" strike="noStrike" dirty="0" err="1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свързана</a:t>
            </a:r>
            <a:r>
              <a:rPr lang="ru-RU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 с </a:t>
            </a:r>
            <a:r>
              <a:rPr lang="ru-RU" sz="1800" b="0" i="0" u="none" strike="noStrike" dirty="0" err="1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градовете</a:t>
            </a:r>
            <a:r>
              <a:rPr lang="ru-RU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 на </a:t>
            </a:r>
            <a:r>
              <a:rPr lang="ru-RU" sz="1800" b="0" i="0" u="none" strike="noStrike" dirty="0" err="1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бъдещето</a:t>
            </a:r>
            <a:r>
              <a:rPr lang="ru-RU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. След </a:t>
            </a:r>
            <a:r>
              <a:rPr lang="ru-RU" sz="1800" b="0" i="0" u="none" strike="noStrike" dirty="0" err="1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проучване</a:t>
            </a:r>
            <a:r>
              <a:rPr lang="ru-RU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 на </a:t>
            </a:r>
            <a:r>
              <a:rPr lang="ru-RU" sz="1800" b="0" i="0" u="none" strike="noStrike" dirty="0" err="1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темата</a:t>
            </a:r>
            <a:r>
              <a:rPr lang="ru-RU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решихме</a:t>
            </a:r>
            <a:r>
              <a:rPr lang="ru-RU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 да </a:t>
            </a:r>
            <a:r>
              <a:rPr lang="ru-RU" sz="1800" b="0" i="0" u="none" strike="noStrike" dirty="0" err="1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разработим</a:t>
            </a:r>
            <a:r>
              <a:rPr lang="ru-RU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 система </a:t>
            </a:r>
            <a:r>
              <a:rPr lang="ru-RU" sz="1800" b="0" i="0" u="none" strike="noStrike" dirty="0" err="1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която</a:t>
            </a:r>
            <a:r>
              <a:rPr lang="ru-RU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има</a:t>
            </a:r>
            <a:r>
              <a:rPr lang="ru-RU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 потенциала да </a:t>
            </a:r>
            <a:r>
              <a:rPr lang="ru-RU" sz="1800" b="0" i="0" u="none" strike="noStrike" dirty="0" err="1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подпомогне</a:t>
            </a:r>
            <a:r>
              <a:rPr lang="ru-RU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изследванията</a:t>
            </a:r>
            <a:r>
              <a:rPr lang="ru-RU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 в </a:t>
            </a:r>
            <a:r>
              <a:rPr lang="ru-RU" sz="1800" b="0" i="0" u="none" strike="noStrike" dirty="0" err="1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тази</a:t>
            </a:r>
            <a:r>
              <a:rPr lang="ru-RU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 сфера. </a:t>
            </a:r>
            <a:endParaRPr lang="ru-RU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LoRaNet e </a:t>
            </a:r>
            <a:r>
              <a:rPr lang="ru-RU" sz="1800" b="0" i="0" u="none" strike="noStrike" dirty="0" err="1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сензорна</a:t>
            </a:r>
            <a:r>
              <a:rPr lang="ru-RU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 мрежа </a:t>
            </a:r>
            <a:r>
              <a:rPr lang="ru-RU" sz="1800" b="0" i="0" u="none" strike="noStrike" dirty="0" err="1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която</a:t>
            </a:r>
            <a:r>
              <a:rPr lang="ru-RU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използва</a:t>
            </a:r>
            <a:r>
              <a:rPr lang="ru-RU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модерните</a:t>
            </a:r>
            <a:r>
              <a:rPr lang="ru-RU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 технологии </a:t>
            </a:r>
            <a:r>
              <a:rPr lang="ru-RU" sz="1800" b="0" i="0" u="none" strike="noStrike" dirty="0" err="1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LoRa</a:t>
            </a:r>
            <a:r>
              <a:rPr lang="ru-RU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 и </a:t>
            </a:r>
            <a:r>
              <a:rPr lang="ru-RU" sz="1800" b="0" i="0" u="none" strike="noStrike" dirty="0" err="1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LoRaWAN</a:t>
            </a:r>
            <a:r>
              <a:rPr lang="ru-RU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 да </a:t>
            </a:r>
            <a:r>
              <a:rPr lang="ru-RU" sz="1800" b="0" i="0" u="none" strike="noStrike" dirty="0" err="1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събира</a:t>
            </a:r>
            <a:r>
              <a:rPr lang="ru-RU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данни</a:t>
            </a:r>
            <a:r>
              <a:rPr lang="ru-RU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 от станции </a:t>
            </a:r>
            <a:r>
              <a:rPr lang="ru-RU" sz="1800" b="0" i="0" u="none" strike="noStrike" dirty="0" err="1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разположени</a:t>
            </a:r>
            <a:r>
              <a:rPr lang="ru-RU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 на стратегически места в града. </a:t>
            </a:r>
            <a:endParaRPr lang="ru-RU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Подобна система </a:t>
            </a:r>
            <a:r>
              <a:rPr lang="ru-RU" sz="1800" b="0" i="0" u="none" strike="noStrike" dirty="0" err="1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позволява</a:t>
            </a:r>
            <a:r>
              <a:rPr lang="ru-RU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гъвкав</a:t>
            </a:r>
            <a:r>
              <a:rPr lang="ru-RU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 начин на мониторинг на </a:t>
            </a:r>
            <a:r>
              <a:rPr lang="ru-RU" sz="1800" b="0" i="0" u="none" strike="noStrike" dirty="0" err="1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различни</a:t>
            </a:r>
            <a:r>
              <a:rPr lang="ru-RU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параметри</a:t>
            </a:r>
            <a:r>
              <a:rPr lang="ru-RU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 на града и </a:t>
            </a:r>
            <a:r>
              <a:rPr lang="ru-RU" sz="1800" b="0" i="0" u="none" strike="noStrike" dirty="0" err="1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позволява</a:t>
            </a:r>
            <a:r>
              <a:rPr lang="ru-RU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 за </a:t>
            </a:r>
            <a:r>
              <a:rPr lang="ru-RU" sz="1800" b="0" i="0" u="none" strike="noStrike" dirty="0" err="1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бързо</a:t>
            </a:r>
            <a:r>
              <a:rPr lang="ru-RU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събиране</a:t>
            </a:r>
            <a:r>
              <a:rPr lang="ru-RU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 на </a:t>
            </a:r>
            <a:r>
              <a:rPr lang="ru-RU" sz="1800" b="0" i="0" u="none" strike="noStrike" dirty="0" err="1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данни</a:t>
            </a:r>
            <a:r>
              <a:rPr lang="ru-RU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които</a:t>
            </a:r>
            <a:r>
              <a:rPr lang="ru-RU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 да се </a:t>
            </a:r>
            <a:r>
              <a:rPr lang="ru-RU" sz="1800" b="0" i="0" u="none" strike="noStrike" dirty="0" err="1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използват</a:t>
            </a:r>
            <a:r>
              <a:rPr lang="ru-RU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 от </a:t>
            </a:r>
            <a:r>
              <a:rPr lang="ru-RU" sz="1800" b="0" i="0" u="none" strike="noStrike" dirty="0" err="1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machine</a:t>
            </a:r>
            <a:r>
              <a:rPr lang="ru-RU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learning</a:t>
            </a:r>
            <a:r>
              <a:rPr lang="ru-RU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 модели.</a:t>
            </a:r>
            <a:endParaRPr lang="ru-RU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ru-RU" b="0" dirty="0">
                <a:effectLst/>
              </a:rPr>
            </a:br>
            <a:r>
              <a:rPr lang="ru-RU" sz="1800" b="0" i="0" u="none" strike="noStrike" dirty="0" err="1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Нашата</a:t>
            </a:r>
            <a:r>
              <a:rPr lang="ru-RU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 система </a:t>
            </a:r>
            <a:r>
              <a:rPr lang="ru-RU" sz="1800" b="0" i="0" u="none" strike="noStrike" dirty="0" err="1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използва</a:t>
            </a:r>
            <a:r>
              <a:rPr lang="ru-RU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сървър</a:t>
            </a:r>
            <a:r>
              <a:rPr lang="ru-RU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 написан на C# и </a:t>
            </a:r>
            <a:r>
              <a:rPr lang="ru-RU" sz="1800" b="0" i="0" u="none" strike="noStrike" dirty="0" err="1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предоставя</a:t>
            </a:r>
            <a:r>
              <a:rPr lang="ru-RU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 уеб и мобилен клиент за </a:t>
            </a:r>
            <a:r>
              <a:rPr lang="ru-RU" sz="1800" b="0" i="0" u="none" strike="noStrike" dirty="0" err="1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потребителите</a:t>
            </a:r>
            <a:r>
              <a:rPr lang="ru-RU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.</a:t>
            </a:r>
            <a:endParaRPr lang="ru-RU" b="0" dirty="0">
              <a:effectLst/>
            </a:endParaRPr>
          </a:p>
          <a:p>
            <a:br>
              <a:rPr lang="ru-RU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BB31-2E76-4A4B-BA94-9E05B09A2B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60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Ивайло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На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този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слайд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виждате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използваните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технологии </a:t>
            </a:r>
            <a:endParaRPr lang="ru-RU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Платформата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Ардуино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използваме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за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сензорните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станции</a:t>
            </a:r>
            <a:endParaRPr lang="ru-RU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Lora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LoraWan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използваме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за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връзка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със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сензорите</a:t>
            </a:r>
            <a:endParaRPr lang="ru-RU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Нашата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система за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интегрира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със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система на The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Things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Network,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която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е платформа за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модерни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IoT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системи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ru-RU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За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сървър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използваме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Blazor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Server -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една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от най-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новите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технологии за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разработване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на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динамични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уеб услуги,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като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за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връзка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със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сървъра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използваме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Signal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 и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Rest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API</a:t>
            </a:r>
            <a:endParaRPr lang="ru-RU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За база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данни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използваме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MSSQL</a:t>
            </a:r>
            <a:endParaRPr lang="ru-RU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За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клиентските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приложения 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използваме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React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и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Flutter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ru-RU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ru-RU" b="0" dirty="0">
                <a:effectLst/>
              </a:rPr>
            </a:b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Използваме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докер, за да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улесним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deploy-ването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на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Blazor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сървъра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и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React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клиента,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като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същевременно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с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това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осигуряваме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и известна степен на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сигурност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защото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те се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изпълняват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в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обособена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среда.</a:t>
            </a:r>
            <a:endParaRPr lang="ru-RU" b="0" dirty="0">
              <a:effectLst/>
            </a:endParaRPr>
          </a:p>
          <a:p>
            <a:br>
              <a:rPr lang="ru-RU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BB31-2E76-4A4B-BA94-9E05B09A2B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53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Ивайло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Тук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може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да видите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архитектурата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на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системата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&lt;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разкажи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&gt;</a:t>
            </a:r>
            <a:endParaRPr lang="ru-RU" b="0" dirty="0">
              <a:effectLst/>
            </a:endParaRPr>
          </a:p>
          <a:p>
            <a:br>
              <a:rPr lang="ru-RU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BB31-2E76-4A4B-BA94-9E05B09A2B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99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Никола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Сега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ще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преминем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към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бърз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преглед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на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реализацията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на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системата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ru-RU" b="0" dirty="0">
              <a:effectLst/>
            </a:endParaRPr>
          </a:p>
          <a:p>
            <a:br>
              <a:rPr lang="ru-RU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BB31-2E76-4A4B-BA94-9E05B09A2B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17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Никола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Започваме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с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базата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от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данни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Както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споменахме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използваме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MSSQL и за работа с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базата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използвахме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SQL Management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studio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 </a:t>
            </a:r>
            <a:endParaRPr lang="ru-RU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Достъпа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до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базата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от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приложенията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става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единствено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чрез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StoreProcedures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като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този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начин на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достъп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значително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увеличава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сигурността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на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системата</a:t>
            </a:r>
            <a:endParaRPr lang="ru-RU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За момента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оптимизирана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за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нашата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Proof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of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concept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система,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като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сме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наясно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че за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реална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production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система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базата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от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данни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може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да е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значително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по-сложна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ru-RU" b="0" dirty="0">
              <a:effectLst/>
            </a:endParaRPr>
          </a:p>
          <a:p>
            <a:br>
              <a:rPr lang="ru-RU" b="0" dirty="0">
                <a:effectLst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BB31-2E76-4A4B-BA94-9E05B09A2B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44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BB31-2E76-4A4B-BA94-9E05B09A2BD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02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bg-B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Ивайло: За сървъра използваме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C# 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Blazor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Server App)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bg-B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Връзката с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TTN </a:t>
            </a:r>
            <a:r>
              <a:rPr lang="bg-B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става чрез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webhooks 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bg-B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а за връзка с клиентите използваме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REST API   Signal R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Docker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BB31-2E76-4A4B-BA94-9E05B09A2B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17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96F0A-8CA9-4199-AEEB-232F56347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A2B08-B167-4D77-98C3-C8B4D9DE1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A98B5-3FDD-4297-9EE5-CF0899D9D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4E51-3E16-4F8F-B99D-928B78D2EA60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5356F-3A90-4D5D-8F33-F8F55E4DF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1A124-7237-4938-92F0-17890DCFA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8DDB-9469-4343-A6DA-9DED6188C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03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48674F-6D57-48D8-A653-F67752010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4E51-3E16-4F8F-B99D-928B78D2EA60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E62710-1522-458C-B76F-2E77E066B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71B3DC-88CA-4E4E-9C87-DE29C964B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8DDB-9469-4343-A6DA-9DED6188C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397F2-A696-4498-A6E5-363EAED6E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CB982-0365-482A-94AB-45DDAB606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78C39A-CD81-4D24-A1E4-DA4E6E11D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51ACD-EBB8-43E6-B259-1F87DF0EB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4E51-3E16-4F8F-B99D-928B78D2EA60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90A15-382B-4221-ACBA-493D148D4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4EE39-B0DA-4696-BF1B-25F1E77CB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8DDB-9469-4343-A6DA-9DED6188C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51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65DD7-ADDD-4868-9B4A-5B49E81EC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79E396-9659-4673-87E9-9C5D9A1EC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2BFF3F-8D78-47E5-8EE5-7FE374281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0DD40-170B-4370-89B8-1C4608410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4E51-3E16-4F8F-B99D-928B78D2EA60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B8E2A-EC81-4D9C-931A-C95DF3B1B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B2AF5-0322-456B-B78B-9C25D0CF4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8DDB-9469-4343-A6DA-9DED6188C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08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65025-F2B5-4B45-AB20-9F7810800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EAD84C-1DAB-4E2B-B0A0-70E93A0CD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628B4-90DE-4EB9-AB0C-EA2E6D31B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4E51-3E16-4F8F-B99D-928B78D2EA60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4B191-3415-4F53-90E5-6B16D3B9E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09437-1D80-4C7B-921A-6A4C31489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8DDB-9469-4343-A6DA-9DED6188C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5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828AF2-688F-4589-B241-A5DFF59A77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91D717-405D-4BCC-AD0C-D0D63DA1C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275AA-F4FE-41F3-ADB6-D2B8770E5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4E51-3E16-4F8F-B99D-928B78D2EA60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CD124-93B2-4A95-8D1A-11BFCFC50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185EC-51CC-4605-8C87-B491D56A6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8DDB-9469-4343-A6DA-9DED6188C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44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>
            <a:extLst>
              <a:ext uri="{FF2B5EF4-FFF2-40B4-BE49-F238E27FC236}">
                <a16:creationId xmlns:a16="http://schemas.microsoft.com/office/drawing/2014/main" id="{1D8E6A54-E153-4F12-A6AA-9ED47076882C}"/>
              </a:ext>
            </a:extLst>
          </p:cNvPr>
          <p:cNvSpPr/>
          <p:nvPr userDrawn="1"/>
        </p:nvSpPr>
        <p:spPr>
          <a:xfrm flipH="1">
            <a:off x="6451600" y="5880100"/>
            <a:ext cx="5740400" cy="977900"/>
          </a:xfrm>
          <a:prstGeom prst="rtTriangle">
            <a:avLst/>
          </a:prstGeom>
          <a:solidFill>
            <a:srgbClr val="0D4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9A09E-2766-4AE2-A893-72A9990C6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D47A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4D076-E0A9-47FF-B875-CD13FB9E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Tx/>
              <a:buBlip>
                <a:blip r:embed="rId2"/>
              </a:buBlip>
              <a:defRPr>
                <a:solidFill>
                  <a:srgbClr val="1976D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>
                <a:solidFill>
                  <a:srgbClr val="1E88E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4A620FF1-038F-4DF6-8B64-EB7110510B71}"/>
              </a:ext>
            </a:extLst>
          </p:cNvPr>
          <p:cNvSpPr/>
          <p:nvPr userDrawn="1"/>
        </p:nvSpPr>
        <p:spPr>
          <a:xfrm>
            <a:off x="0" y="5880100"/>
            <a:ext cx="11569700" cy="977900"/>
          </a:xfrm>
          <a:prstGeom prst="rtTriangle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51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>
            <a:extLst>
              <a:ext uri="{FF2B5EF4-FFF2-40B4-BE49-F238E27FC236}">
                <a16:creationId xmlns:a16="http://schemas.microsoft.com/office/drawing/2014/main" id="{1D8E6A54-E153-4F12-A6AA-9ED47076882C}"/>
              </a:ext>
            </a:extLst>
          </p:cNvPr>
          <p:cNvSpPr/>
          <p:nvPr userDrawn="1"/>
        </p:nvSpPr>
        <p:spPr>
          <a:xfrm rot="19431512" flipH="1">
            <a:off x="8517832" y="2265345"/>
            <a:ext cx="5896206" cy="3428458"/>
          </a:xfrm>
          <a:prstGeom prst="rtTriangle">
            <a:avLst/>
          </a:prstGeom>
          <a:solidFill>
            <a:srgbClr val="0D4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9A09E-2766-4AE2-A893-72A9990C6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rgbClr val="1E88E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4D076-E0A9-47FF-B875-CD13FB9E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Tx/>
              <a:buBlip>
                <a:blip r:embed="rId2"/>
              </a:buBlip>
              <a:defRPr>
                <a:solidFill>
                  <a:srgbClr val="1976D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>
                <a:solidFill>
                  <a:srgbClr val="1E88E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4A620FF1-038F-4DF6-8B64-EB7110510B71}"/>
              </a:ext>
            </a:extLst>
          </p:cNvPr>
          <p:cNvSpPr/>
          <p:nvPr userDrawn="1"/>
        </p:nvSpPr>
        <p:spPr>
          <a:xfrm rot="17543643">
            <a:off x="6004835" y="2361700"/>
            <a:ext cx="5916269" cy="7650707"/>
          </a:xfrm>
          <a:prstGeom prst="rtTriangle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8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8C184-0F38-44D7-B37B-825870A63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D47A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E7BB26-888D-4E81-B425-F39C3814AD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968499"/>
            <a:ext cx="5829300" cy="4524375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>
                <a:solidFill>
                  <a:srgbClr val="1976D2"/>
                </a:solidFill>
              </a:defRPr>
            </a:lvl1pPr>
          </a:lstStyle>
          <a:p>
            <a:pPr lvl="0"/>
            <a:r>
              <a:rPr lang="en-US" dirty="0"/>
              <a:t> Click to edit Master text styles</a:t>
            </a: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21D02A61-4D3B-4801-ABFB-CD73B56D3A3B}"/>
              </a:ext>
            </a:extLst>
          </p:cNvPr>
          <p:cNvSpPr/>
          <p:nvPr userDrawn="1"/>
        </p:nvSpPr>
        <p:spPr>
          <a:xfrm rot="16200000" flipH="1">
            <a:off x="9156700" y="241300"/>
            <a:ext cx="3276600" cy="2794000"/>
          </a:xfrm>
          <a:prstGeom prst="rtTriangle">
            <a:avLst/>
          </a:prstGeom>
          <a:solidFill>
            <a:srgbClr val="0D4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19E96F1C-EF0E-48BF-8453-ED058A69B7D0}"/>
              </a:ext>
            </a:extLst>
          </p:cNvPr>
          <p:cNvSpPr/>
          <p:nvPr userDrawn="1"/>
        </p:nvSpPr>
        <p:spPr>
          <a:xfrm rot="16200000">
            <a:off x="7950200" y="2616200"/>
            <a:ext cx="5689600" cy="2794000"/>
          </a:xfrm>
          <a:prstGeom prst="rtTriangle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70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8C184-0F38-44D7-B37B-825870A63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628" y="2918617"/>
            <a:ext cx="8349342" cy="1325563"/>
          </a:xfrm>
        </p:spPr>
        <p:txBody>
          <a:bodyPr/>
          <a:lstStyle>
            <a:lvl1pPr algn="ctr">
              <a:defRPr b="1">
                <a:solidFill>
                  <a:srgbClr val="0D47A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21D02A61-4D3B-4801-ABFB-CD73B56D3A3B}"/>
              </a:ext>
            </a:extLst>
          </p:cNvPr>
          <p:cNvSpPr/>
          <p:nvPr userDrawn="1"/>
        </p:nvSpPr>
        <p:spPr>
          <a:xfrm rot="16200000" flipH="1">
            <a:off x="9156700" y="241300"/>
            <a:ext cx="3276600" cy="2794000"/>
          </a:xfrm>
          <a:prstGeom prst="rtTriangle">
            <a:avLst/>
          </a:prstGeom>
          <a:solidFill>
            <a:srgbClr val="0D4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19E96F1C-EF0E-48BF-8453-ED058A69B7D0}"/>
              </a:ext>
            </a:extLst>
          </p:cNvPr>
          <p:cNvSpPr/>
          <p:nvPr userDrawn="1"/>
        </p:nvSpPr>
        <p:spPr>
          <a:xfrm rot="16200000">
            <a:off x="7950200" y="2616200"/>
            <a:ext cx="5689600" cy="2794000"/>
          </a:xfrm>
          <a:prstGeom prst="rtTriangle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21A396D3-416A-4659-9709-5B52E77F3F8C}"/>
              </a:ext>
            </a:extLst>
          </p:cNvPr>
          <p:cNvSpPr/>
          <p:nvPr userDrawn="1"/>
        </p:nvSpPr>
        <p:spPr>
          <a:xfrm rot="16200000" flipV="1">
            <a:off x="-266701" y="3822700"/>
            <a:ext cx="3276600" cy="2794000"/>
          </a:xfrm>
          <a:prstGeom prst="rtTriangle">
            <a:avLst/>
          </a:prstGeom>
          <a:solidFill>
            <a:srgbClr val="0D4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D3F965-05CD-4586-91A5-FA7CE7CB4626}"/>
              </a:ext>
            </a:extLst>
          </p:cNvPr>
          <p:cNvSpPr/>
          <p:nvPr userDrawn="1"/>
        </p:nvSpPr>
        <p:spPr>
          <a:xfrm rot="16200000" flipH="1" flipV="1">
            <a:off x="-1473200" y="1447800"/>
            <a:ext cx="5689600" cy="2794000"/>
          </a:xfrm>
          <a:prstGeom prst="rtTriangle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7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F3EBA5D-F340-4A37-9334-45000BC0262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02363" y="1825625"/>
            <a:ext cx="5181600" cy="391953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5158E3A-37AA-48D4-A407-9AD71B340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51438" cy="3919538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2400">
                <a:solidFill>
                  <a:srgbClr val="1976D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400">
                <a:solidFill>
                  <a:srgbClr val="1E88E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E94AE80-DB0A-4BAB-B042-47732C6D1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 b="1">
                <a:solidFill>
                  <a:srgbClr val="0D47A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CEF483D-E6AF-4ADF-A45B-4598B2C45F1C}"/>
              </a:ext>
            </a:extLst>
          </p:cNvPr>
          <p:cNvSpPr/>
          <p:nvPr userDrawn="1"/>
        </p:nvSpPr>
        <p:spPr>
          <a:xfrm flipH="1">
            <a:off x="6451600" y="5880100"/>
            <a:ext cx="5740400" cy="977900"/>
          </a:xfrm>
          <a:prstGeom prst="rtTriangle">
            <a:avLst/>
          </a:prstGeom>
          <a:solidFill>
            <a:srgbClr val="0D4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FC9B7BBF-F3BD-44E2-9BDC-47CF88E0B812}"/>
              </a:ext>
            </a:extLst>
          </p:cNvPr>
          <p:cNvSpPr/>
          <p:nvPr userDrawn="1"/>
        </p:nvSpPr>
        <p:spPr>
          <a:xfrm>
            <a:off x="0" y="5880100"/>
            <a:ext cx="11569700" cy="977900"/>
          </a:xfrm>
          <a:prstGeom prst="rtTriangle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15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18C1C-B093-44DD-B471-E9AE74F12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3B5A4-E807-40FE-8E09-51B13F095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3320B-9E3C-4766-AFE4-8BDB0A0BC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4E51-3E16-4F8F-B99D-928B78D2EA60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BEB37-B9C4-488C-816D-E26926A27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AD65C-F7EB-4165-B826-FFF52F51A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8DDB-9469-4343-A6DA-9DED6188C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81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A6E82-F3A3-472E-BA40-F6884A732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EE10A-5E60-4119-9CFD-45F0F95F7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E993E-29B9-4C3F-AAFE-5DFACBDEB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B6592-E0FF-43DB-A4A0-14022A02C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28220-D79C-4C75-AC02-DFE96F0E5B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C146F0-5F82-4F49-A8CC-A0771A02D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4E51-3E16-4F8F-B99D-928B78D2EA60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DFC75A-1D49-4E61-9CA0-BAEBAC657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5F5048-F039-4B50-A5FA-936E69805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8DDB-9469-4343-A6DA-9DED6188C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51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D4C39-3F1F-4223-8E92-2ED70DC5E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C6D697-690E-4659-A18D-DDAE49E9C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4E51-3E16-4F8F-B99D-928B78D2EA60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D1C5D8-1370-42F3-A91F-C3457FF86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EEB760-A0A5-4141-93E6-5185FE860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8DDB-9469-4343-A6DA-9DED6188C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57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C6357D-6B87-4740-A7E7-32F4B9CF9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58CEF-9495-453D-8DB8-679E691A6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9B1AE-3CD6-43BE-AC0E-221442A84D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84E51-3E16-4F8F-B99D-928B78D2EA60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DC9F9-8A54-453A-9B1B-AD18F4D87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EC303-86CD-47B8-A084-E69B47E32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88DDB-9469-4343-A6DA-9DED6188C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55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0" r:id="rId4"/>
    <p:sldLayoutId id="2147483661" r:id="rId5"/>
    <p:sldLayoutId id="2147483652" r:id="rId6"/>
    <p:sldLayoutId id="2147483651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821487-9BDB-435C-9C3E-04D6881EE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4905">
            <a:off x="5650278" y="1235585"/>
            <a:ext cx="6106949" cy="45424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9647DB-9220-4D97-892F-7BF8CE01C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343" y="1995222"/>
            <a:ext cx="4715021" cy="9133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099C0A9-E75F-4DC9-AE64-9AF9BC000A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343" y="3054487"/>
            <a:ext cx="3452798" cy="203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20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D6A8FD-2B1A-4932-BD19-71D12805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445" y="403225"/>
            <a:ext cx="10515600" cy="1325563"/>
          </a:xfrm>
        </p:spPr>
        <p:txBody>
          <a:bodyPr/>
          <a:lstStyle/>
          <a:p>
            <a:r>
              <a:rPr lang="bg-BG" dirty="0"/>
              <a:t>Сензорни станции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BBD158A-AF62-49B6-B5CC-38E77CE558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756" y="504825"/>
            <a:ext cx="4641700" cy="6127750"/>
          </a:xfrm>
        </p:spPr>
      </p:pic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CBA7F01C-CE49-419B-959B-4F56E598404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4"/>
              </a:buBlip>
              <a:defRPr sz="2800" kern="1200">
                <a:solidFill>
                  <a:srgbClr val="1976D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sz="2400" kern="1200">
                <a:solidFill>
                  <a:srgbClr val="1E88E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 Arduino MKR 1300/1310</a:t>
            </a:r>
          </a:p>
          <a:p>
            <a:pPr>
              <a:lnSpc>
                <a:spcPct val="150000"/>
              </a:lnSpc>
            </a:pPr>
            <a:r>
              <a:rPr lang="en-US" dirty="0"/>
              <a:t> LoRa Radio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bg-BG" dirty="0"/>
              <a:t>3Д принтирани </a:t>
            </a:r>
          </a:p>
          <a:p>
            <a:pPr>
              <a:lnSpc>
                <a:spcPct val="150000"/>
              </a:lnSpc>
            </a:pPr>
            <a:r>
              <a:rPr lang="bg-BG" dirty="0"/>
              <a:t> Температура, влажност, др.</a:t>
            </a:r>
          </a:p>
          <a:p>
            <a:pPr>
              <a:lnSpc>
                <a:spcPct val="150000"/>
              </a:lnSpc>
            </a:pPr>
            <a:r>
              <a:rPr lang="bg-BG" dirty="0"/>
              <a:t> </a:t>
            </a:r>
            <a:r>
              <a:rPr lang="en-US" dirty="0"/>
              <a:t>Arduino IDE</a:t>
            </a:r>
          </a:p>
        </p:txBody>
      </p:sp>
    </p:spTree>
    <p:extLst>
      <p:ext uri="{BB962C8B-B14F-4D97-AF65-F5344CB8AC3E}">
        <p14:creationId xmlns:p14="http://schemas.microsoft.com/office/powerpoint/2010/main" val="1169001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D6A8FD-2B1A-4932-BD19-71D12805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Flutter </a:t>
            </a:r>
            <a:r>
              <a:rPr lang="bg-BG" dirty="0"/>
              <a:t>клиент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AC216E-E199-4FFF-A4EB-8FADEC56E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dirty="0"/>
              <a:t> REST API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 </a:t>
            </a:r>
            <a:r>
              <a:rPr lang="bg-BG" sz="4000" dirty="0"/>
              <a:t>Предназначен за мобилни устройства</a:t>
            </a:r>
          </a:p>
          <a:p>
            <a:pPr>
              <a:lnSpc>
                <a:spcPct val="150000"/>
              </a:lnSpc>
            </a:pPr>
            <a:r>
              <a:rPr lang="bg-BG" sz="4000" dirty="0"/>
              <a:t> </a:t>
            </a:r>
            <a:r>
              <a:rPr lang="en-US" sz="4000" dirty="0"/>
              <a:t>Arduino Studio</a:t>
            </a:r>
          </a:p>
        </p:txBody>
      </p:sp>
    </p:spTree>
    <p:extLst>
      <p:ext uri="{BB962C8B-B14F-4D97-AF65-F5344CB8AC3E}">
        <p14:creationId xmlns:p14="http://schemas.microsoft.com/office/powerpoint/2010/main" val="4128091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D6A8FD-2B1A-4932-BD19-71D12805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</a:t>
            </a:r>
            <a:r>
              <a:rPr lang="bg-BG" dirty="0"/>
              <a:t>клиент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AC216E-E199-4FFF-A4EB-8FADEC56E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000"/>
              </a:spcAft>
            </a:pPr>
            <a:r>
              <a:rPr lang="en-US" dirty="0"/>
              <a:t> </a:t>
            </a:r>
            <a:r>
              <a:rPr lang="en-US" kern="2000" dirty="0"/>
              <a:t>Typescript</a:t>
            </a:r>
          </a:p>
          <a:p>
            <a:pPr>
              <a:spcAft>
                <a:spcPts val="2000"/>
              </a:spcAft>
            </a:pPr>
            <a:r>
              <a:rPr lang="en-US" kern="2000" dirty="0"/>
              <a:t> React</a:t>
            </a:r>
          </a:p>
          <a:p>
            <a:pPr>
              <a:spcAft>
                <a:spcPts val="2000"/>
              </a:spcAft>
            </a:pPr>
            <a:r>
              <a:rPr lang="en-US" kern="2000" dirty="0"/>
              <a:t> Material UI</a:t>
            </a:r>
          </a:p>
          <a:p>
            <a:pPr>
              <a:spcAft>
                <a:spcPts val="2000"/>
              </a:spcAft>
            </a:pPr>
            <a:r>
              <a:rPr lang="en-US" kern="2000" dirty="0"/>
              <a:t> </a:t>
            </a:r>
            <a:r>
              <a:rPr lang="en-US" kern="2000" dirty="0" err="1"/>
              <a:t>SignalR</a:t>
            </a:r>
            <a:endParaRPr lang="en-US" kern="2000" dirty="0"/>
          </a:p>
          <a:p>
            <a:pPr>
              <a:spcAft>
                <a:spcPts val="2000"/>
              </a:spcAft>
            </a:pPr>
            <a:r>
              <a:rPr lang="en-US" kern="2000" dirty="0"/>
              <a:t> Docker</a:t>
            </a:r>
          </a:p>
        </p:txBody>
      </p:sp>
    </p:spTree>
    <p:extLst>
      <p:ext uri="{BB962C8B-B14F-4D97-AF65-F5344CB8AC3E}">
        <p14:creationId xmlns:p14="http://schemas.microsoft.com/office/powerpoint/2010/main" val="59492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785D-20A3-418B-BE33-A76C34C7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Внедряване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3246B-3D9D-4EED-B403-D6F2176E1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325"/>
            <a:ext cx="10515600" cy="4351338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/>
              <a:t> </a:t>
            </a:r>
            <a:r>
              <a:rPr lang="bg-BG" sz="4000" dirty="0"/>
              <a:t>База от данни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 Сървър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 </a:t>
            </a:r>
            <a:r>
              <a:rPr lang="bg-BG" sz="4000" dirty="0" err="1"/>
              <a:t>Фърмуера</a:t>
            </a:r>
            <a:r>
              <a:rPr lang="bg-BG" sz="4000" dirty="0"/>
              <a:t> на станциите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 </a:t>
            </a:r>
            <a:r>
              <a:rPr lang="en-US" sz="4000" dirty="0"/>
              <a:t>Flutter </a:t>
            </a:r>
            <a:r>
              <a:rPr lang="bg-BG" sz="4000" dirty="0"/>
              <a:t>клиент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 </a:t>
            </a:r>
            <a:r>
              <a:rPr lang="en-US" sz="4000" dirty="0"/>
              <a:t>React </a:t>
            </a:r>
            <a:r>
              <a:rPr lang="bg-BG" sz="4000" dirty="0"/>
              <a:t>клиент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71004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9FC9DE-7529-433D-B05A-58C99976F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1329" y="2766218"/>
            <a:ext cx="8349342" cy="1325563"/>
          </a:xfrm>
        </p:spPr>
        <p:txBody>
          <a:bodyPr>
            <a:noAutofit/>
          </a:bodyPr>
          <a:lstStyle/>
          <a:p>
            <a:r>
              <a:rPr lang="bg-BG" sz="9600" dirty="0"/>
              <a:t>Демо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523453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785D-20A3-418B-BE33-A76C34C7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Бъдещо развитие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3246B-3D9D-4EED-B403-D6F2176E1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325"/>
            <a:ext cx="10515600" cy="4351338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4000" dirty="0"/>
              <a:t> </a:t>
            </a:r>
            <a:r>
              <a:rPr lang="bg-BG" sz="4000" dirty="0"/>
              <a:t>Добавяне на потребители</a:t>
            </a:r>
          </a:p>
          <a:p>
            <a:pPr>
              <a:lnSpc>
                <a:spcPct val="200000"/>
              </a:lnSpc>
            </a:pPr>
            <a:r>
              <a:rPr lang="bg-BG" sz="4000" dirty="0"/>
              <a:t> Анализ на получените данни</a:t>
            </a:r>
          </a:p>
          <a:p>
            <a:pPr>
              <a:lnSpc>
                <a:spcPct val="200000"/>
              </a:lnSpc>
            </a:pPr>
            <a:r>
              <a:rPr lang="bg-BG" sz="4000" dirty="0"/>
              <a:t> Добавяне на нови станции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51893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9FC9DE-7529-433D-B05A-58C99976F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1329" y="2766218"/>
            <a:ext cx="8349342" cy="1325563"/>
          </a:xfrm>
        </p:spPr>
        <p:txBody>
          <a:bodyPr>
            <a:noAutofit/>
          </a:bodyPr>
          <a:lstStyle/>
          <a:p>
            <a:r>
              <a:rPr lang="bg-BG" sz="9600" dirty="0"/>
              <a:t>Въпроси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440907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F3E4B1-61E4-4A7E-8A98-962F2571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61971C-38C4-4B1A-B37C-4FBF8C7403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562099"/>
            <a:ext cx="5829300" cy="452437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bg-BG" dirty="0"/>
              <a:t> Въведение</a:t>
            </a:r>
          </a:p>
          <a:p>
            <a:pPr>
              <a:lnSpc>
                <a:spcPct val="150000"/>
              </a:lnSpc>
            </a:pPr>
            <a:r>
              <a:rPr lang="bg-BG" dirty="0"/>
              <a:t> Използвани технологии</a:t>
            </a:r>
          </a:p>
          <a:p>
            <a:pPr>
              <a:lnSpc>
                <a:spcPct val="150000"/>
              </a:lnSpc>
            </a:pPr>
            <a:r>
              <a:rPr lang="bg-BG" dirty="0"/>
              <a:t> Описание на архитектурата</a:t>
            </a:r>
          </a:p>
          <a:p>
            <a:pPr>
              <a:lnSpc>
                <a:spcPct val="150000"/>
              </a:lnSpc>
            </a:pPr>
            <a:r>
              <a:rPr lang="bg-BG" dirty="0"/>
              <a:t> Реализация на системата</a:t>
            </a:r>
          </a:p>
          <a:p>
            <a:pPr>
              <a:lnSpc>
                <a:spcPct val="150000"/>
              </a:lnSpc>
            </a:pPr>
            <a:r>
              <a:rPr lang="bg-BG" dirty="0"/>
              <a:t> Внедряване</a:t>
            </a:r>
          </a:p>
          <a:p>
            <a:pPr>
              <a:lnSpc>
                <a:spcPct val="150000"/>
              </a:lnSpc>
            </a:pPr>
            <a:r>
              <a:rPr lang="bg-BG" dirty="0"/>
              <a:t> Демо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043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785D-20A3-418B-BE33-A76C34C7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3246B-3D9D-4EED-B403-D6F2176E1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 LoRaNet – </a:t>
            </a:r>
            <a:r>
              <a:rPr lang="bg-BG" dirty="0"/>
              <a:t>модерна сензорна мрежа</a:t>
            </a:r>
          </a:p>
          <a:p>
            <a:pPr>
              <a:lnSpc>
                <a:spcPct val="200000"/>
              </a:lnSpc>
            </a:pPr>
            <a:r>
              <a:rPr lang="bg-BG" dirty="0"/>
              <a:t> Гъвкав подход за мониторинг на различни системи</a:t>
            </a:r>
          </a:p>
          <a:p>
            <a:pPr>
              <a:lnSpc>
                <a:spcPct val="200000"/>
              </a:lnSpc>
            </a:pPr>
            <a:r>
              <a:rPr lang="bg-BG" dirty="0"/>
              <a:t> </a:t>
            </a:r>
            <a:r>
              <a:rPr lang="en-US" dirty="0"/>
              <a:t>C# </a:t>
            </a:r>
            <a:r>
              <a:rPr lang="bg-BG" dirty="0"/>
              <a:t>Сървър</a:t>
            </a:r>
          </a:p>
          <a:p>
            <a:pPr>
              <a:lnSpc>
                <a:spcPct val="200000"/>
              </a:lnSpc>
            </a:pPr>
            <a:r>
              <a:rPr lang="bg-BG" dirty="0"/>
              <a:t> Уеб и Мобилен клиент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51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785D-20A3-418B-BE33-A76C34C7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Използвани технологии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3246B-3D9D-4EED-B403-D6F2176E1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Arduino </a:t>
            </a:r>
          </a:p>
          <a:p>
            <a:r>
              <a:rPr lang="en-US" dirty="0"/>
              <a:t> LoRa, </a:t>
            </a:r>
            <a:r>
              <a:rPr lang="en-US" dirty="0" err="1"/>
              <a:t>LoRaWAN</a:t>
            </a:r>
            <a:endParaRPr lang="en-US" dirty="0"/>
          </a:p>
          <a:p>
            <a:r>
              <a:rPr lang="en-US" dirty="0"/>
              <a:t> The Things Network</a:t>
            </a:r>
          </a:p>
          <a:p>
            <a:r>
              <a:rPr lang="en-US" dirty="0"/>
              <a:t> </a:t>
            </a:r>
            <a:r>
              <a:rPr lang="en-US" dirty="0" err="1"/>
              <a:t>Blazor</a:t>
            </a:r>
            <a:r>
              <a:rPr lang="en-US" dirty="0"/>
              <a:t> Server (ASP.NET), Signal R, REST API</a:t>
            </a:r>
          </a:p>
          <a:p>
            <a:r>
              <a:rPr lang="en-US" dirty="0"/>
              <a:t> MSSQL</a:t>
            </a:r>
          </a:p>
          <a:p>
            <a:r>
              <a:rPr lang="en-US" dirty="0"/>
              <a:t> React</a:t>
            </a:r>
          </a:p>
          <a:p>
            <a:r>
              <a:rPr lang="en-US" dirty="0"/>
              <a:t> Flutter</a:t>
            </a:r>
          </a:p>
          <a:p>
            <a:r>
              <a:rPr lang="en-US" dirty="0"/>
              <a:t> Docker</a:t>
            </a:r>
          </a:p>
        </p:txBody>
      </p:sp>
    </p:spTree>
    <p:extLst>
      <p:ext uri="{BB962C8B-B14F-4D97-AF65-F5344CB8AC3E}">
        <p14:creationId xmlns:p14="http://schemas.microsoft.com/office/powerpoint/2010/main" val="299423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785D-20A3-418B-BE33-A76C34C7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Описание на архитектурата</a:t>
            </a:r>
            <a:endParaRPr lang="en-US" dirty="0"/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7C4FF0E0-C430-44DD-99A2-07E978EBC3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2" y="1624905"/>
            <a:ext cx="8899811" cy="424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38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785D-20A3-418B-BE33-A76C34C7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Реализация на системата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70D7F08-BAA5-4F7B-A1C8-10AA16C60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/>
              <a:t> </a:t>
            </a:r>
            <a:r>
              <a:rPr lang="bg-BG" sz="4000" dirty="0"/>
              <a:t>База от данни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 Сървър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 Сензорни станции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 </a:t>
            </a:r>
            <a:r>
              <a:rPr lang="en-US" sz="4000" dirty="0"/>
              <a:t>Flutter </a:t>
            </a:r>
            <a:r>
              <a:rPr lang="bg-BG" sz="4000" dirty="0"/>
              <a:t>клиент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 </a:t>
            </a:r>
            <a:r>
              <a:rPr lang="en-US" sz="4000" dirty="0"/>
              <a:t>React </a:t>
            </a:r>
            <a:r>
              <a:rPr lang="bg-BG" sz="4000" dirty="0"/>
              <a:t>клиент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01222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D6A8FD-2B1A-4932-BD19-71D12805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База от данни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AC216E-E199-4FFF-A4EB-8FADEC56E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bg-BG" sz="4400" dirty="0"/>
              <a:t> </a:t>
            </a:r>
            <a:r>
              <a:rPr lang="en-US" sz="4400" dirty="0"/>
              <a:t>MSSQL</a:t>
            </a:r>
          </a:p>
          <a:p>
            <a:pPr>
              <a:lnSpc>
                <a:spcPct val="200000"/>
              </a:lnSpc>
            </a:pPr>
            <a:r>
              <a:rPr lang="en-US" sz="4400" dirty="0"/>
              <a:t> SQL Management Studio</a:t>
            </a:r>
          </a:p>
          <a:p>
            <a:pPr>
              <a:lnSpc>
                <a:spcPct val="200000"/>
              </a:lnSpc>
            </a:pPr>
            <a:r>
              <a:rPr lang="en-US" sz="4400" dirty="0"/>
              <a:t> Store Procedures </a:t>
            </a:r>
          </a:p>
          <a:p>
            <a:pPr marL="0" indent="0">
              <a:lnSpc>
                <a:spcPct val="200000"/>
              </a:lnSpc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13651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D0CD2395-7617-4A61-9175-574D663F7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704" y="2898710"/>
            <a:ext cx="9440592" cy="2943636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9A4C21B1-8A61-4905-ADC6-8F233936C9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211" y="318951"/>
            <a:ext cx="7269578" cy="238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256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D6A8FD-2B1A-4932-BD19-71D12805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Сървър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AC216E-E199-4FFF-A4EB-8FADEC56E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 C#</a:t>
            </a:r>
          </a:p>
          <a:p>
            <a:pPr>
              <a:lnSpc>
                <a:spcPct val="150000"/>
              </a:lnSpc>
            </a:pPr>
            <a:r>
              <a:rPr lang="en-US" dirty="0"/>
              <a:t> ASP.NET (</a:t>
            </a:r>
            <a:r>
              <a:rPr lang="en-US" dirty="0" err="1"/>
              <a:t>Blazor</a:t>
            </a:r>
            <a:r>
              <a:rPr lang="en-US" dirty="0"/>
              <a:t> Server App)</a:t>
            </a:r>
          </a:p>
          <a:p>
            <a:pPr>
              <a:lnSpc>
                <a:spcPct val="150000"/>
              </a:lnSpc>
            </a:pPr>
            <a:r>
              <a:rPr lang="en-US" dirty="0"/>
              <a:t> Webhooks </a:t>
            </a:r>
            <a:r>
              <a:rPr lang="bg-BG" dirty="0"/>
              <a:t>от </a:t>
            </a:r>
            <a:r>
              <a:rPr lang="en-US" dirty="0"/>
              <a:t>TTN</a:t>
            </a:r>
            <a:endParaRPr lang="bg-BG" dirty="0"/>
          </a:p>
          <a:p>
            <a:pPr>
              <a:lnSpc>
                <a:spcPct val="150000"/>
              </a:lnSpc>
            </a:pPr>
            <a:r>
              <a:rPr lang="bg-BG" dirty="0"/>
              <a:t> </a:t>
            </a:r>
            <a:r>
              <a:rPr lang="en-US" dirty="0"/>
              <a:t>REST API</a:t>
            </a:r>
          </a:p>
          <a:p>
            <a:pPr>
              <a:lnSpc>
                <a:spcPct val="150000"/>
              </a:lnSpc>
            </a:pPr>
            <a:r>
              <a:rPr lang="en-US" dirty="0"/>
              <a:t> Signal R</a:t>
            </a:r>
          </a:p>
          <a:p>
            <a:pPr>
              <a:lnSpc>
                <a:spcPct val="150000"/>
              </a:lnSpc>
            </a:pPr>
            <a:r>
              <a:rPr lang="en-US" dirty="0"/>
              <a:t> Docker</a:t>
            </a:r>
          </a:p>
        </p:txBody>
      </p:sp>
    </p:spTree>
    <p:extLst>
      <p:ext uri="{BB962C8B-B14F-4D97-AF65-F5344CB8AC3E}">
        <p14:creationId xmlns:p14="http://schemas.microsoft.com/office/powerpoint/2010/main" val="801246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13193</TotalTime>
  <Words>968</Words>
  <Application>Microsoft Office PowerPoint</Application>
  <PresentationFormat>Widescreen</PresentationFormat>
  <Paragraphs>136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Noto Sans</vt:lpstr>
      <vt:lpstr>Office Theme</vt:lpstr>
      <vt:lpstr>PowerPoint Presentation</vt:lpstr>
      <vt:lpstr>Съдържание</vt:lpstr>
      <vt:lpstr>Въведение</vt:lpstr>
      <vt:lpstr>Използвани технологии</vt:lpstr>
      <vt:lpstr>Описание на архитектурата</vt:lpstr>
      <vt:lpstr>Реализация на системата</vt:lpstr>
      <vt:lpstr>База от данни</vt:lpstr>
      <vt:lpstr>PowerPoint Presentation</vt:lpstr>
      <vt:lpstr>Сървър</vt:lpstr>
      <vt:lpstr>Сензорни станции</vt:lpstr>
      <vt:lpstr>Flutter клиент</vt:lpstr>
      <vt:lpstr>React клиент</vt:lpstr>
      <vt:lpstr>Внедряване</vt:lpstr>
      <vt:lpstr>Демо</vt:lpstr>
      <vt:lpstr>Бъдещо развитие</vt:lpstr>
      <vt:lpstr>Въпроси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 Totev</dc:creator>
  <cp:lastModifiedBy>Nikola Totev</cp:lastModifiedBy>
  <cp:revision>19</cp:revision>
  <dcterms:created xsi:type="dcterms:W3CDTF">2022-01-16T08:02:38Z</dcterms:created>
  <dcterms:modified xsi:type="dcterms:W3CDTF">2022-02-01T08:05:46Z</dcterms:modified>
</cp:coreProperties>
</file>