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5" r:id="rId7"/>
    <p:sldId id="266" r:id="rId8"/>
    <p:sldId id="267" r:id="rId9"/>
    <p:sldId id="268" r:id="rId10"/>
    <p:sldId id="269" r:id="rId11"/>
    <p:sldId id="263" r:id="rId12"/>
    <p:sldId id="26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A7C9-F725-4036-A1BD-62C729A6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4B0E2-61A6-4745-A97B-B0CFA9A79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606C8-E0D2-40BB-8701-919B8608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AF11-2B71-421D-956F-05AA7F8E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4150-3F4E-43CB-BF97-7D90B461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76F8-1172-4F74-B04D-A69E5883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6EB74-EB9C-4260-9757-84EDD3422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45AF-16C1-437D-8985-72F84DD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5C8E-9EAA-40BC-B54B-7C0275DF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92ED-DEB7-4D6A-8244-D746AD08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67F92-D270-4147-9437-A361F765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C0DE-92E1-495B-85F9-B78E993A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0A69-AD00-43C2-94A8-808EA615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ED21-5D78-4A17-9FAB-5C8EEA0C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6893-2D81-42B0-AB28-4F41C178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1B36-1857-44C8-94D6-DE330EE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17C0-F21F-424B-BAD3-F62BE1841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77FF-864C-46AE-B235-10158E1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A311-9E8B-4EF3-A467-4C3E128C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5F13-E65D-419D-A203-ADAFB8C8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FDD5-34DB-47E5-9A60-E77751E3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FFC-9D55-42B7-A48E-C50A6413D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49A3-AD6E-4887-B648-D084B9D1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8D9F-8F71-4920-9EB2-B1411415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6EBF-7CB9-4F2D-B926-9E766509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B9D4-4F39-4B27-94F5-8E525AC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309C-CEF8-4845-B6B5-6AD86B467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97D1F-8FDD-4220-8393-6895062D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DBCAD-FDE0-4996-BDE9-88EC4135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4766F-21E8-4D10-8460-AE5F5D4E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95FCC-A064-4A66-9CE6-21F1AEA1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0581-7B90-4D1E-890F-606D11B0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408D8-6241-4E73-834A-84BB5D6B7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E7A60-2287-4C33-B143-05CDBA191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E04C-5913-4CA7-812B-144954BA9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E5F86-CA55-46AC-A6ED-0D4F8A413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AAB5C-EADD-4A2F-B224-5E61CF4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C7566-E180-4C46-95C8-F15832C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F8EF2-BE84-43B0-ABE7-1DA57976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2B7C-6908-4C1C-8197-02DC720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F8DF0-1C8C-4464-BA35-D36DB8B6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04B7-FD76-41C5-89D5-47F92CD1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A6E89-4B3B-4187-B943-F290337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4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E0A07-5BEA-4A09-93B8-749A9242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B1C2B-94A4-4411-9FEF-2CAD3737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595D-31D5-41D6-80BE-C06BF8A0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B40F-AA0F-43DD-922D-B4AAA896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0C23-CB58-4162-A5DB-7F9A78B8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147F7-A887-4F9F-A844-C78A6E38B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7BE1-6BF7-4195-B8C8-1179AB2D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C6E5-29A0-485F-B1F7-19527E8F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63B0-3D32-408D-9FA3-EFE367AE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C23F-84C9-4D0B-97E7-A3B3DA81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483B8-4451-4307-8C3F-2A9A085F2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37845-A747-4388-B2B4-CB93CDBF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24B0-ED04-4B5B-B4F1-5CF7D743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FACB-445F-4AE9-8818-DF5A6DF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58695-AA3A-40FE-9D9C-75311E4D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2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2517C-8233-4D20-A7CD-2B42FBA2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21EF9-376D-4886-870D-43F928841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9A88-6838-4C4F-96C2-B9194BFB7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21F12-B0EC-4AC0-B64F-1975F50E96F5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8408-E29B-4FA6-A096-86D893562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03B1-151A-4443-AD76-69C666081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333B-30D5-4936-80DA-536B4D11E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03E2-936A-4369-B72A-F0143480B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>
                <a:solidFill>
                  <a:srgbClr val="FF6A00"/>
                </a:solidFill>
                <a:latin typeface="Montserrat Black" panose="00000A00000000000000" pitchFamily="2" charset="0"/>
              </a:rPr>
              <a:t>База данни за хотел</a:t>
            </a:r>
            <a:endParaRPr lang="en-US" dirty="0">
              <a:solidFill>
                <a:srgbClr val="FF6A00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77720-56CE-4030-AAC7-4CDFDA35D5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Ивайло Петков – Ф№62329</a:t>
            </a:r>
          </a:p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Никола Тотев – Ф№62271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1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5466-A7B3-4ED3-9D71-4256C77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1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Payments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EC20-7344-457D-937C-E85DABEF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68"/>
            <a:ext cx="10515600" cy="53710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bg-BG" dirty="0">
                <a:latin typeface="Montserrat" panose="00000500000000000000" pitchFamily="2" charset="0"/>
              </a:rPr>
              <a:t>Таблица</a:t>
            </a:r>
            <a:r>
              <a:rPr lang="en-US" dirty="0">
                <a:latin typeface="Montserrat" panose="00000500000000000000" pitchFamily="2" charset="0"/>
              </a:rPr>
              <a:t> Payments</a:t>
            </a:r>
            <a:r>
              <a:rPr lang="bg-BG" dirty="0">
                <a:latin typeface="Montserrat" panose="00000500000000000000" pitchFamily="2" charset="0"/>
              </a:rPr>
              <a:t> съдържа информация за направените плащания</a:t>
            </a:r>
            <a:endParaRPr lang="en-US" sz="2400" dirty="0">
              <a:latin typeface="Montserrat" panose="00000500000000000000" pitchFamily="2" charset="0"/>
            </a:endParaRPr>
          </a:p>
          <a:p>
            <a:pPr marL="0" lvl="0" indent="0">
              <a:buNone/>
            </a:pPr>
            <a:r>
              <a:rPr lang="en-US" dirty="0">
                <a:latin typeface="Montserrat" panose="00000500000000000000" pitchFamily="2" charset="0"/>
              </a:rPr>
              <a:t>ID </a:t>
            </a:r>
            <a:r>
              <a:rPr lang="bg-BG" dirty="0">
                <a:latin typeface="Montserrat" panose="00000500000000000000" pitchFamily="2" charset="0"/>
              </a:rPr>
              <a:t>– уникално </a:t>
            </a:r>
            <a:r>
              <a:rPr lang="en-US" dirty="0">
                <a:latin typeface="Montserrat" panose="00000500000000000000" pitchFamily="2" charset="0"/>
              </a:rPr>
              <a:t>ID </a:t>
            </a:r>
            <a:r>
              <a:rPr lang="bg-BG" dirty="0">
                <a:latin typeface="Montserrat" panose="00000500000000000000" pitchFamily="2" charset="0"/>
              </a:rPr>
              <a:t>на плащането (типът е </a:t>
            </a:r>
            <a:r>
              <a:rPr lang="en-US" dirty="0" err="1">
                <a:latin typeface="Montserrat" panose="00000500000000000000" pitchFamily="2" charset="0"/>
              </a:rPr>
              <a:t>uniqueidentifier</a:t>
            </a:r>
            <a:r>
              <a:rPr lang="bg-BG" dirty="0">
                <a:latin typeface="Montserrat" panose="00000500000000000000" pitchFamily="2" charset="0"/>
              </a:rPr>
              <a:t>), 	първичен ключ</a:t>
            </a: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bg-BG" dirty="0">
                <a:latin typeface="Montserrat" panose="00000500000000000000" pitchFamily="2" charset="0"/>
              </a:rPr>
              <a:t>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GuestEGN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- ЕГН на госта, направил плащането, външен ключ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към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Montserrat" panose="00000500000000000000" pitchFamily="2" charset="0"/>
              </a:rPr>
              <a:t>   </a:t>
            </a:r>
            <a:r>
              <a:rPr lang="bg-BG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Guests.EGN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Montserrat" panose="00000500000000000000" pitchFamily="2" charset="0"/>
              </a:rPr>
              <a:t> 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BaseFee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основна сума, която трябва да плати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bg-BG" dirty="0">
                <a:latin typeface="Montserrat" panose="00000500000000000000" pitchFamily="2" charset="0"/>
              </a:rPr>
              <a:t>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ExtraFee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допълнителна сума, </a:t>
            </a:r>
            <a:r>
              <a:rPr lang="bg-BG" dirty="0" err="1">
                <a:latin typeface="Montserrat" panose="00000500000000000000" pitchFamily="2" charset="0"/>
              </a:rPr>
              <a:t>коята</a:t>
            </a:r>
            <a:r>
              <a:rPr lang="bg-BG" dirty="0">
                <a:latin typeface="Montserrat" panose="00000500000000000000" pitchFamily="2" charset="0"/>
              </a:rPr>
              <a:t> трябва да плати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>
                <a:latin typeface="Montserrat" panose="00000500000000000000" pitchFamily="2" charset="0"/>
              </a:rPr>
              <a:t>Method </a:t>
            </a:r>
            <a:r>
              <a:rPr lang="bg-BG" dirty="0">
                <a:latin typeface="Montserrat" panose="00000500000000000000" pitchFamily="2" charset="0"/>
              </a:rPr>
              <a:t>– метод, по който се извършва плащането (трябва да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е едно от следните):</a:t>
            </a:r>
            <a:endParaRPr lang="en-US" dirty="0">
              <a:latin typeface="Montserrat" panose="00000500000000000000" pitchFamily="2" charset="0"/>
            </a:endParaRPr>
          </a:p>
          <a:p>
            <a:pPr lvl="2"/>
            <a:r>
              <a:rPr lang="en-US" dirty="0">
                <a:latin typeface="Montserrat" panose="00000500000000000000" pitchFamily="2" charset="0"/>
              </a:rPr>
              <a:t>'PayPal', '</a:t>
            </a:r>
            <a:r>
              <a:rPr lang="en-US" dirty="0" err="1">
                <a:latin typeface="Montserrat" panose="00000500000000000000" pitchFamily="2" charset="0"/>
              </a:rPr>
              <a:t>VISA','MasterCard</a:t>
            </a:r>
            <a:r>
              <a:rPr lang="en-US" dirty="0">
                <a:latin typeface="Montserrat" panose="00000500000000000000" pitchFamily="2" charset="0"/>
              </a:rPr>
              <a:t>', 'Cash’</a:t>
            </a:r>
            <a:r>
              <a:rPr lang="bg-BG" dirty="0">
                <a:latin typeface="Montserrat" panose="00000500000000000000" pitchFamily="2" charset="0"/>
              </a:rPr>
              <a:t> </a:t>
            </a:r>
            <a:endParaRPr lang="en-US" dirty="0">
              <a:latin typeface="Montserrat" panose="00000500000000000000" pitchFamily="2" charset="0"/>
            </a:endParaRPr>
          </a:p>
          <a:p>
            <a:pPr marL="914400" lvl="2" indent="0"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PaymentStatus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статус на плащането 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bg-BG" dirty="0">
                <a:latin typeface="Montserrat" panose="00000500000000000000" pitchFamily="2" charset="0"/>
              </a:rPr>
              <a:t>трябва да е едно от 	следните):</a:t>
            </a:r>
            <a:endParaRPr lang="en-US" dirty="0">
              <a:latin typeface="Montserrat" panose="00000500000000000000" pitchFamily="2" charset="0"/>
            </a:endParaRPr>
          </a:p>
          <a:p>
            <a:pPr lvl="2"/>
            <a:r>
              <a:rPr lang="en-US" dirty="0">
                <a:latin typeface="Montserrat" panose="00000500000000000000" pitchFamily="2" charset="0"/>
              </a:rPr>
              <a:t>'Processing', 'Paid', 'Failed'</a:t>
            </a:r>
          </a:p>
          <a:p>
            <a:pPr marL="457200" lvl="1" indent="0">
              <a:buNone/>
            </a:pPr>
            <a:r>
              <a:rPr lang="bg-BG" dirty="0">
                <a:latin typeface="Montserrat" panose="00000500000000000000" pitchFamily="2" charset="0"/>
              </a:rPr>
              <a:t>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TransactionDate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дата на плащане</a:t>
            </a:r>
            <a:endParaRPr lang="en-US" dirty="0">
              <a:latin typeface="Montserrat" panose="00000500000000000000" pitchFamily="2" charset="0"/>
            </a:endParaRPr>
          </a:p>
          <a:p>
            <a:pPr marL="0" lvl="0" indent="0">
              <a:buNone/>
            </a:pP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0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8404-F624-43DB-8189-64D23BCF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4200" dirty="0">
                <a:solidFill>
                  <a:srgbClr val="FF6A00"/>
                </a:solidFill>
                <a:latin typeface="Montserrat Black" panose="00000A00000000000000" pitchFamily="2" charset="0"/>
              </a:rPr>
              <a:t>Примерна функционалност</a:t>
            </a:r>
            <a:endParaRPr lang="en-US" sz="4200" dirty="0">
              <a:solidFill>
                <a:srgbClr val="FF6A00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7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37D5-CFC0-4570-8043-9E0F1EC3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6A00"/>
                </a:solidFill>
                <a:latin typeface="Montserrat Black" panose="00000A00000000000000" pitchFamily="2" charset="0"/>
              </a:rPr>
              <a:t> </a:t>
            </a:r>
            <a:r>
              <a:rPr lang="bg-BG" dirty="0">
                <a:solidFill>
                  <a:srgbClr val="FF6A00"/>
                </a:solidFill>
                <a:latin typeface="Montserrat Black" panose="00000A00000000000000" pitchFamily="2" charset="0"/>
              </a:rPr>
              <a:t>Тригери, Изгледи и Индекси</a:t>
            </a:r>
            <a:endParaRPr lang="en-US" dirty="0">
              <a:solidFill>
                <a:srgbClr val="FF6A00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3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B34FCB-5F3C-4626-AB68-EE799501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6000" dirty="0">
                <a:solidFill>
                  <a:srgbClr val="FF6A00"/>
                </a:solidFill>
                <a:latin typeface="Montserrat Black" panose="00000A00000000000000" pitchFamily="2" charset="0"/>
              </a:rPr>
              <a:t>Благодарим за вниманието!</a:t>
            </a:r>
            <a:endParaRPr lang="en-US" sz="6000" dirty="0">
              <a:solidFill>
                <a:srgbClr val="FF6A00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66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D41D-02E7-42BE-BE5F-14FC06BF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Описание на предметната област и на заданието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E094-7983-438A-AF57-B7C9497F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854"/>
            <a:ext cx="10515600" cy="4794422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srgbClr val="FF6A00"/>
                </a:solidFill>
                <a:latin typeface="Montserrat SemiBold" panose="00000700000000000000" pitchFamily="2" charset="0"/>
              </a:rPr>
              <a:t>База данни за хотел</a:t>
            </a:r>
          </a:p>
          <a:p>
            <a:pPr marL="0" indent="0">
              <a:buNone/>
            </a:pPr>
            <a:endParaRPr lang="bg-BG" sz="2400" dirty="0">
              <a:solidFill>
                <a:srgbClr val="FF6A00"/>
              </a:solidFill>
              <a:latin typeface="Montserrat SemiBold" panose="00000700000000000000" pitchFamily="2" charset="0"/>
            </a:endParaRPr>
          </a:p>
          <a:p>
            <a:r>
              <a:rPr lang="bg-BG" sz="2400" dirty="0">
                <a:solidFill>
                  <a:srgbClr val="FF6A00"/>
                </a:solidFill>
                <a:latin typeface="Montserrat SemiBold" panose="00000700000000000000" pitchFamily="2" charset="0"/>
              </a:rPr>
              <a:t>Може да се използва в малки и средни:</a:t>
            </a:r>
          </a:p>
          <a:p>
            <a:pPr lvl="1"/>
            <a:r>
              <a:rPr lang="bg-BG" sz="2000" dirty="0">
                <a:latin typeface="Montserrat" panose="00000500000000000000" pitchFamily="2" charset="0"/>
              </a:rPr>
              <a:t>Хотели</a:t>
            </a:r>
          </a:p>
          <a:p>
            <a:pPr lvl="1"/>
            <a:r>
              <a:rPr lang="bg-BG" sz="2000" dirty="0">
                <a:latin typeface="Montserrat" panose="00000500000000000000" pitchFamily="2" charset="0"/>
              </a:rPr>
              <a:t>Хижи</a:t>
            </a:r>
          </a:p>
          <a:p>
            <a:pPr lvl="1"/>
            <a:r>
              <a:rPr lang="bg-BG" sz="2000" dirty="0">
                <a:latin typeface="Montserrat" panose="00000500000000000000" pitchFamily="2" charset="0"/>
              </a:rPr>
              <a:t>Къщи за гости</a:t>
            </a:r>
          </a:p>
          <a:p>
            <a:pPr marL="457200" lvl="1" indent="0">
              <a:buNone/>
            </a:pPr>
            <a:endParaRPr lang="bg-BG" sz="2000" dirty="0">
              <a:latin typeface="Montserrat" panose="00000500000000000000" pitchFamily="2" charset="0"/>
            </a:endParaRPr>
          </a:p>
          <a:p>
            <a:r>
              <a:rPr lang="bg-BG" sz="2400" dirty="0">
                <a:solidFill>
                  <a:srgbClr val="FF6A00"/>
                </a:solidFill>
                <a:latin typeface="Montserrat SemiBold" panose="00000700000000000000" pitchFamily="2" charset="0"/>
              </a:rPr>
              <a:t>С помощта на нашата база данни собствениците могат да:</a:t>
            </a:r>
          </a:p>
          <a:p>
            <a:pPr lvl="1"/>
            <a:r>
              <a:rPr lang="bg-BG" sz="2000" dirty="0">
                <a:latin typeface="Montserrat" panose="00000500000000000000" pitchFamily="2" charset="0"/>
              </a:rPr>
              <a:t>Пазят данни за текущи и предишни гости</a:t>
            </a:r>
          </a:p>
          <a:p>
            <a:pPr lvl="1"/>
            <a:r>
              <a:rPr lang="bg-BG" sz="2000" dirty="0">
                <a:latin typeface="Montserrat" panose="00000500000000000000" pitchFamily="2" charset="0"/>
              </a:rPr>
              <a:t>Минали и настоящи резервации</a:t>
            </a:r>
          </a:p>
          <a:p>
            <a:pPr lvl="1"/>
            <a:r>
              <a:rPr lang="bg-BG" sz="2000" dirty="0">
                <a:latin typeface="Montserrat" panose="00000500000000000000" pitchFamily="2" charset="0"/>
              </a:rPr>
              <a:t>Настоящи и бивши служители</a:t>
            </a:r>
          </a:p>
          <a:p>
            <a:pPr lvl="1"/>
            <a:r>
              <a:rPr lang="bg-BG" sz="2000" dirty="0">
                <a:latin typeface="Montserrat" panose="00000500000000000000" pitchFamily="2" charset="0"/>
              </a:rPr>
              <a:t>Информация за стаите които предлагат</a:t>
            </a:r>
          </a:p>
          <a:p>
            <a:pPr marL="457200" lvl="1" indent="0">
              <a:buNone/>
            </a:pP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2924-A8B2-4265-8C23-A7410690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659"/>
            <a:ext cx="10515600" cy="1062681"/>
          </a:xfrm>
        </p:spPr>
        <p:txBody>
          <a:bodyPr>
            <a:noAutofit/>
          </a:bodyPr>
          <a:lstStyle/>
          <a:p>
            <a:pPr algn="ctr"/>
            <a:r>
              <a:rPr lang="bg-BG" sz="4200" dirty="0">
                <a:solidFill>
                  <a:srgbClr val="FF6A00"/>
                </a:solidFill>
                <a:latin typeface="Montserrat Black" panose="00000A00000000000000" pitchFamily="2" charset="0"/>
              </a:rPr>
              <a:t>Дефиниране на схемата на релациите</a:t>
            </a:r>
            <a:endParaRPr lang="en-US" sz="4200" dirty="0">
              <a:solidFill>
                <a:srgbClr val="FF6A00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5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2637-706F-4D6D-84AC-42150186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E031-43B3-4D66-9833-1161BA27A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&lt;сложи снимка на релациите&gt;</a:t>
            </a:r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1E6EEEB-7CF1-48CF-8CE5-076B82AE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8" y="429260"/>
            <a:ext cx="11459183" cy="59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3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E6E809-C92D-4A94-87A7-8816F038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Room types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40EE0F-1E9E-4433-8903-787DA77B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bg-BG" dirty="0">
                <a:latin typeface="Montserrat" panose="00000500000000000000" pitchFamily="2" charset="0"/>
              </a:rPr>
              <a:t>Таблица </a:t>
            </a:r>
            <a:r>
              <a:rPr lang="en-US" dirty="0" err="1">
                <a:latin typeface="Montserrat" panose="00000500000000000000" pitchFamily="2" charset="0"/>
              </a:rPr>
              <a:t>RoomTypes</a:t>
            </a:r>
            <a:r>
              <a:rPr lang="bg-BG" dirty="0">
                <a:latin typeface="Montserrat" panose="00000500000000000000" pitchFamily="2" charset="0"/>
              </a:rPr>
              <a:t> съдържа информация за видовете стаи в хотела както и допълнителна </a:t>
            </a:r>
            <a:r>
              <a:rPr lang="bg-BG" dirty="0" err="1">
                <a:latin typeface="Montserrat" panose="00000500000000000000" pitchFamily="2" charset="0"/>
              </a:rPr>
              <a:t>информациия</a:t>
            </a:r>
            <a:r>
              <a:rPr lang="bg-BG" dirty="0">
                <a:latin typeface="Montserrat" panose="00000500000000000000" pitchFamily="2" charset="0"/>
              </a:rPr>
              <a:t> специфична за всеки вид стая.</a:t>
            </a: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 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roomType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типа стая (</a:t>
            </a:r>
            <a:r>
              <a:rPr lang="en-US" dirty="0">
                <a:latin typeface="Montserrat" panose="00000500000000000000" pitchFamily="2" charset="0"/>
              </a:rPr>
              <a:t>single, double, apartment, penthouse)</a:t>
            </a:r>
            <a:r>
              <a:rPr lang="bg-BG" dirty="0">
                <a:latin typeface="Montserrat" panose="00000500000000000000" pitchFamily="2" charset="0"/>
              </a:rPr>
              <a:t>,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първичен ключ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Montserrat" panose="00000500000000000000" pitchFamily="2" charset="0"/>
              </a:rPr>
              <a:t>	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numberOfBeds</a:t>
            </a:r>
            <a:r>
              <a:rPr lang="en-US" dirty="0">
                <a:latin typeface="Montserrat" panose="00000500000000000000" pitchFamily="2" charset="0"/>
              </a:rPr>
              <a:t> – </a:t>
            </a:r>
            <a:r>
              <a:rPr lang="bg-BG" dirty="0">
                <a:latin typeface="Montserrat" panose="00000500000000000000" pitchFamily="2" charset="0"/>
              </a:rPr>
              <a:t>брой легла за всеки тип стая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Montserrat" panose="00000500000000000000" pitchFamily="2" charset="0"/>
              </a:rPr>
              <a:t>	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pricePerNight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</a:t>
            </a:r>
            <a:r>
              <a:rPr lang="bg-BG" dirty="0" err="1">
                <a:latin typeface="Montserrat" panose="00000500000000000000" pitchFamily="2" charset="0"/>
              </a:rPr>
              <a:t>ценета</a:t>
            </a:r>
            <a:r>
              <a:rPr lang="bg-BG" dirty="0">
                <a:latin typeface="Montserrat" panose="00000500000000000000" pitchFamily="2" charset="0"/>
              </a:rPr>
              <a:t> за нощувка в даден вид стая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C1A2-FDFC-4941-9A0B-0021B0E0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Rooms</a:t>
            </a:r>
            <a:endParaRPr lang="en-US" b="1" dirty="0">
              <a:latin typeface="Montserrat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FAE54-48C1-47E9-9863-0B32ED9D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bg-BG" dirty="0" err="1">
                <a:latin typeface="Montserrat" panose="00000500000000000000" pitchFamily="2" charset="0"/>
              </a:rPr>
              <a:t>Табица</a:t>
            </a:r>
            <a:r>
              <a:rPr lang="bg-BG" dirty="0">
                <a:latin typeface="Montserrat" panose="00000500000000000000" pitchFamily="2" charset="0"/>
              </a:rPr>
              <a:t> </a:t>
            </a:r>
            <a:r>
              <a:rPr lang="en-US" dirty="0">
                <a:latin typeface="Montserrat" panose="00000500000000000000" pitchFamily="2" charset="0"/>
              </a:rPr>
              <a:t>Rooms </a:t>
            </a:r>
            <a:r>
              <a:rPr lang="bg-BG" dirty="0">
                <a:latin typeface="Montserrat" panose="00000500000000000000" pitchFamily="2" charset="0"/>
              </a:rPr>
              <a:t>съдържа стаите които има в хотела.</a:t>
            </a: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 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roomNumber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номера да дадена </a:t>
            </a:r>
            <a:r>
              <a:rPr lang="bg-BG" dirty="0" err="1">
                <a:latin typeface="Montserrat" panose="00000500000000000000" pitchFamily="2" charset="0"/>
              </a:rPr>
              <a:t>стя</a:t>
            </a:r>
            <a:r>
              <a:rPr lang="bg-BG" dirty="0">
                <a:latin typeface="Montserrat" panose="00000500000000000000" pitchFamily="2" charset="0"/>
              </a:rPr>
              <a:t>, първичен ключ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Montserrat" panose="00000500000000000000" pitchFamily="2" charset="0"/>
              </a:rPr>
              <a:t>	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roomType</a:t>
            </a:r>
            <a:r>
              <a:rPr lang="en-US" dirty="0">
                <a:latin typeface="Montserrat" panose="00000500000000000000" pitchFamily="2" charset="0"/>
              </a:rPr>
              <a:t> – </a:t>
            </a:r>
            <a:r>
              <a:rPr lang="bg-BG" dirty="0">
                <a:latin typeface="Montserrat" panose="00000500000000000000" pitchFamily="2" charset="0"/>
              </a:rPr>
              <a:t>външен ключ към </a:t>
            </a:r>
            <a:r>
              <a:rPr lang="en-US" dirty="0" err="1">
                <a:latin typeface="Montserrat" panose="00000500000000000000" pitchFamily="2" charset="0"/>
              </a:rPr>
              <a:t>RoomTypes.roomtype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Montserrat" panose="00000500000000000000" pitchFamily="2" charset="0"/>
              </a:rPr>
              <a:t>	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requiresCleaning</a:t>
            </a:r>
            <a:r>
              <a:rPr lang="en-US" dirty="0">
                <a:latin typeface="Montserrat" panose="00000500000000000000" pitchFamily="2" charset="0"/>
              </a:rPr>
              <a:t> – </a:t>
            </a:r>
            <a:r>
              <a:rPr lang="bg-BG" dirty="0">
                <a:latin typeface="Montserrat" panose="00000500000000000000" pitchFamily="2" charset="0"/>
              </a:rPr>
              <a:t>бит който определя дали дадена стая трябва да се чисти (0 – не трябва, 1- трябва)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Montserrat" panose="00000500000000000000" pitchFamily="2" charset="0"/>
              </a:rPr>
              <a:t>	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requiresMaintenance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- бит който определя дали дадена стая се 	нуждае от поддръжка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(0 – не трябва, 1- трябва)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0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CC73-2AE3-4C1C-9355-E2A9806A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Guests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DB53C-FA70-4725-B26C-F8BDFB077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bg-BG" dirty="0">
                <a:latin typeface="Montserrat" panose="00000500000000000000" pitchFamily="2" charset="0"/>
              </a:rPr>
              <a:t>Таблица </a:t>
            </a:r>
            <a:r>
              <a:rPr lang="en-US" dirty="0">
                <a:latin typeface="Montserrat" panose="00000500000000000000" pitchFamily="2" charset="0"/>
              </a:rPr>
              <a:t>Guests</a:t>
            </a:r>
            <a:r>
              <a:rPr lang="bg-BG" dirty="0">
                <a:latin typeface="Montserrat" panose="00000500000000000000" pitchFamily="2" charset="0"/>
              </a:rPr>
              <a:t> съдържа информацията за гостите които са били, са, или ще бъдат в хотела.</a:t>
            </a: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Montserrat" panose="00000500000000000000" pitchFamily="2" charset="0"/>
              </a:rPr>
              <a:t>	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EGN </a:t>
            </a:r>
            <a:r>
              <a:rPr lang="bg-BG" dirty="0">
                <a:latin typeface="Montserrat" panose="00000500000000000000" pitchFamily="2" charset="0"/>
              </a:rPr>
              <a:t>– ЕГН на гостът, първичен ключ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>
                <a:latin typeface="Montserrat" panose="00000500000000000000" pitchFamily="2" charset="0"/>
              </a:rPr>
              <a:t>FirstName </a:t>
            </a:r>
            <a:r>
              <a:rPr lang="bg-BG" dirty="0">
                <a:latin typeface="Montserrat" panose="00000500000000000000" pitchFamily="2" charset="0"/>
              </a:rPr>
              <a:t>– Собствено име</a:t>
            </a:r>
            <a:endParaRPr lang="en-US" dirty="0">
              <a:latin typeface="Montserrat" panose="00000500000000000000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Montserrat" panose="00000500000000000000" pitchFamily="2" charset="0"/>
              </a:rPr>
              <a:t>	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LastName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Фамилно име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extraNotes</a:t>
            </a:r>
            <a:r>
              <a:rPr lang="bg-BG" dirty="0">
                <a:latin typeface="Montserrat" panose="00000500000000000000" pitchFamily="2" charset="0"/>
              </a:rPr>
              <a:t> – Колона която съдържа допълнителни желания на 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клиента.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C9C8-B278-436E-904F-A458A20B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Reservations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B9CF2-B7E7-4AA9-BE81-BA31CF9F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384"/>
            <a:ext cx="10515600" cy="492622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bg-BG" dirty="0">
                <a:latin typeface="Montserrat" panose="00000500000000000000" pitchFamily="2" charset="0"/>
              </a:rPr>
              <a:t>Таблица</a:t>
            </a:r>
            <a:r>
              <a:rPr lang="en-US" dirty="0">
                <a:latin typeface="Montserrat" panose="00000500000000000000" pitchFamily="2" charset="0"/>
              </a:rPr>
              <a:t> Reservations</a:t>
            </a:r>
            <a:r>
              <a:rPr lang="bg-BG" dirty="0">
                <a:latin typeface="Montserrat" panose="00000500000000000000" pitchFamily="2" charset="0"/>
              </a:rPr>
              <a:t> съдържа информация за направените резервации</a:t>
            </a:r>
            <a:endParaRPr lang="en-US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bg-BG" dirty="0">
                <a:latin typeface="Montserrat" panose="00000500000000000000" pitchFamily="2" charset="0"/>
              </a:rPr>
              <a:t>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>
                <a:latin typeface="Montserrat" panose="00000500000000000000" pitchFamily="2" charset="0"/>
              </a:rPr>
              <a:t>ID</a:t>
            </a:r>
            <a:r>
              <a:rPr lang="bg-BG" dirty="0">
                <a:latin typeface="Montserrat" panose="00000500000000000000" pitchFamily="2" charset="0"/>
              </a:rPr>
              <a:t> – уникално </a:t>
            </a:r>
            <a:r>
              <a:rPr lang="en-US" dirty="0">
                <a:latin typeface="Montserrat" panose="00000500000000000000" pitchFamily="2" charset="0"/>
              </a:rPr>
              <a:t>ID </a:t>
            </a:r>
            <a:r>
              <a:rPr lang="bg-BG" dirty="0">
                <a:latin typeface="Montserrat" panose="00000500000000000000" pitchFamily="2" charset="0"/>
              </a:rPr>
              <a:t>на резервацията (типът е </a:t>
            </a:r>
            <a:r>
              <a:rPr lang="en-US" dirty="0" err="1">
                <a:latin typeface="Montserrat" panose="00000500000000000000" pitchFamily="2" charset="0"/>
              </a:rPr>
              <a:t>uniqueidentifier</a:t>
            </a:r>
            <a:r>
              <a:rPr lang="bg-BG" dirty="0">
                <a:latin typeface="Montserrat" panose="00000500000000000000" pitchFamily="2" charset="0"/>
              </a:rPr>
              <a:t>), първичен ключ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CheckInDate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дата на настаняване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CheckOutDate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дата на напускане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ReservationDate</a:t>
            </a:r>
            <a:r>
              <a:rPr lang="bg-BG" dirty="0">
                <a:latin typeface="Montserrat" panose="00000500000000000000" pitchFamily="2" charset="0"/>
              </a:rPr>
              <a:t> – датата, на която е направена резервацията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>
                <a:latin typeface="Montserrat" panose="00000500000000000000" pitchFamily="2" charset="0"/>
              </a:rPr>
              <a:t>Adults </a:t>
            </a:r>
            <a:r>
              <a:rPr lang="bg-BG" dirty="0">
                <a:latin typeface="Montserrat" panose="00000500000000000000" pitchFamily="2" charset="0"/>
              </a:rPr>
              <a:t>– брой възрастни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>
                <a:latin typeface="Montserrat" panose="00000500000000000000" pitchFamily="2" charset="0"/>
              </a:rPr>
              <a:t>Children </a:t>
            </a:r>
            <a:r>
              <a:rPr lang="bg-BG" dirty="0">
                <a:latin typeface="Montserrat" panose="00000500000000000000" pitchFamily="2" charset="0"/>
              </a:rPr>
              <a:t>– брой деца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RoomNumber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номер на стаята, която е резервирана, външен ключ към </a:t>
            </a:r>
            <a:r>
              <a:rPr lang="en-US" dirty="0" err="1">
                <a:latin typeface="Montserrat" panose="00000500000000000000" pitchFamily="2" charset="0"/>
              </a:rPr>
              <a:t>Rooms.roomNumber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GuestEGN</a:t>
            </a:r>
            <a:r>
              <a:rPr lang="en-US" dirty="0">
                <a:latin typeface="Montserrat" panose="00000500000000000000" pitchFamily="2" charset="0"/>
              </a:rPr>
              <a:t> – </a:t>
            </a:r>
            <a:r>
              <a:rPr lang="bg-BG" dirty="0">
                <a:latin typeface="Montserrat" panose="00000500000000000000" pitchFamily="2" charset="0"/>
              </a:rPr>
              <a:t>ЕГН на госта, направил резервацията, външен ключ към </a:t>
            </a:r>
            <a:r>
              <a:rPr lang="en-US" dirty="0" err="1">
                <a:latin typeface="Montserrat" panose="00000500000000000000" pitchFamily="2" charset="0"/>
              </a:rPr>
              <a:t>Guests.EGN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2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1FDE-8E4E-4CD4-A474-88F3584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Staff</a:t>
            </a:r>
            <a:endParaRPr lang="en-US" dirty="0">
              <a:latin typeface="Montserrat SemiBold" panose="000007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DD51-5EA5-4214-8E24-52A6FD7A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204"/>
            <a:ext cx="10515600" cy="48506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bg-BG" dirty="0">
                <a:latin typeface="Montserrat" panose="00000500000000000000" pitchFamily="2" charset="0"/>
              </a:rPr>
              <a:t>Таблица </a:t>
            </a:r>
            <a:r>
              <a:rPr lang="en-US" dirty="0">
                <a:latin typeface="Montserrat" panose="00000500000000000000" pitchFamily="2" charset="0"/>
              </a:rPr>
              <a:t>Staff </a:t>
            </a:r>
            <a:r>
              <a:rPr lang="bg-BG" dirty="0">
                <a:latin typeface="Montserrat" panose="00000500000000000000" pitchFamily="2" charset="0"/>
              </a:rPr>
              <a:t>съдържа информация за бившите и настоящите служители на хотела</a:t>
            </a:r>
            <a:r>
              <a:rPr lang="bg-BG" sz="2400" dirty="0">
                <a:latin typeface="Montserrat" panose="00000500000000000000" pitchFamily="2" charset="0"/>
              </a:rPr>
              <a:t>.</a:t>
            </a:r>
            <a:endParaRPr lang="en-US" sz="2400" dirty="0">
              <a:latin typeface="Montserrat" panose="00000500000000000000" pitchFamily="2" charset="0"/>
            </a:endParaRPr>
          </a:p>
          <a:p>
            <a:pPr marL="0" lvl="0" indent="0">
              <a:buNone/>
            </a:pPr>
            <a:endParaRPr lang="en-US" sz="2400" dirty="0">
              <a:latin typeface="Montserrat" panose="00000500000000000000" pitchFamily="2" charset="0"/>
            </a:endParaRPr>
          </a:p>
          <a:p>
            <a:pPr lvl="1"/>
            <a:r>
              <a:rPr lang="en-US" dirty="0">
                <a:latin typeface="Montserrat" panose="00000500000000000000" pitchFamily="2" charset="0"/>
              </a:rPr>
              <a:t>EGN</a:t>
            </a:r>
            <a:r>
              <a:rPr lang="bg-BG" dirty="0">
                <a:latin typeface="Montserrat" panose="00000500000000000000" pitchFamily="2" charset="0"/>
              </a:rPr>
              <a:t> – ЕГН на гостът, първичен ключ</a:t>
            </a:r>
            <a:r>
              <a:rPr lang="en-US" dirty="0">
                <a:latin typeface="Montserrat" panose="00000500000000000000" pitchFamily="2" charset="0"/>
              </a:rPr>
              <a:t> 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FirstName </a:t>
            </a:r>
            <a:r>
              <a:rPr lang="bg-BG" dirty="0">
                <a:latin typeface="Montserrat" panose="00000500000000000000" pitchFamily="2" charset="0"/>
              </a:rPr>
              <a:t>– Собствено име </a:t>
            </a:r>
            <a:r>
              <a:rPr lang="en-US" dirty="0">
                <a:latin typeface="Montserrat" panose="00000500000000000000" pitchFamily="2" charset="0"/>
              </a:rPr>
              <a:t> 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LastName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Фамилно име </a:t>
            </a:r>
            <a:r>
              <a:rPr lang="en-US" dirty="0">
                <a:latin typeface="Montserrat" panose="00000500000000000000" pitchFamily="2" charset="0"/>
              </a:rPr>
              <a:t> 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Job </a:t>
            </a:r>
            <a:r>
              <a:rPr lang="bg-BG" dirty="0">
                <a:latin typeface="Montserrat" panose="00000500000000000000" pitchFamily="2" charset="0"/>
              </a:rPr>
              <a:t>– позиция, на която е бил назначен (трябва да е едно от следните: </a:t>
            </a:r>
            <a:endParaRPr lang="en-US" dirty="0">
              <a:latin typeface="Montserrat" panose="00000500000000000000" pitchFamily="2" charset="0"/>
            </a:endParaRPr>
          </a:p>
          <a:p>
            <a:pPr lvl="2"/>
            <a:r>
              <a:rPr lang="en-US" dirty="0">
                <a:latin typeface="Montserrat" panose="00000500000000000000" pitchFamily="2" charset="0"/>
              </a:rPr>
              <a:t>'Maid',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'Receptionist',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'Security',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'Waitress',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'Waiter',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'Manager',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'Sous-Chef',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'Chef',</a:t>
            </a:r>
          </a:p>
          <a:p>
            <a:pPr lvl="2"/>
            <a:r>
              <a:rPr lang="en-US" dirty="0">
                <a:latin typeface="Montserrat" panose="00000500000000000000" pitchFamily="2" charset="0"/>
              </a:rPr>
              <a:t>'Piccolo'</a:t>
            </a:r>
            <a:r>
              <a:rPr lang="bg-BG" dirty="0">
                <a:latin typeface="Montserrat" panose="00000500000000000000" pitchFamily="2" charset="0"/>
              </a:rPr>
              <a:t> 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>
                <a:latin typeface="Montserrat" panose="00000500000000000000" pitchFamily="2" charset="0"/>
              </a:rPr>
              <a:t>Salary </a:t>
            </a:r>
            <a:r>
              <a:rPr lang="bg-BG" dirty="0">
                <a:latin typeface="Montserrat" panose="00000500000000000000" pitchFamily="2" charset="0"/>
              </a:rPr>
              <a:t>– месечна заплата</a:t>
            </a:r>
            <a:r>
              <a:rPr lang="en-US" dirty="0">
                <a:latin typeface="Montserrat" panose="00000500000000000000" pitchFamily="2" charset="0"/>
              </a:rPr>
              <a:t> </a:t>
            </a: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LengthOfService</a:t>
            </a:r>
            <a:r>
              <a:rPr lang="bg-BG" dirty="0">
                <a:latin typeface="Montserrat" panose="00000500000000000000" pitchFamily="2" charset="0"/>
              </a:rPr>
              <a:t> – стаж, сметнат в дни </a:t>
            </a:r>
            <a:r>
              <a:rPr lang="en-US" dirty="0">
                <a:latin typeface="Montserrat" panose="00000500000000000000" pitchFamily="2" charset="0"/>
              </a:rPr>
              <a:t> </a:t>
            </a:r>
          </a:p>
          <a:p>
            <a:pPr lvl="1"/>
            <a:r>
              <a:rPr lang="en-US" dirty="0">
                <a:latin typeface="Montserrat" panose="00000500000000000000" pitchFamily="2" charset="0"/>
              </a:rPr>
              <a:t>StartDate </a:t>
            </a:r>
            <a:r>
              <a:rPr lang="bg-BG" dirty="0">
                <a:latin typeface="Montserrat" panose="00000500000000000000" pitchFamily="2" charset="0"/>
              </a:rPr>
              <a:t>– дата на назначаване</a:t>
            </a:r>
            <a:endParaRPr lang="en-US" dirty="0">
              <a:latin typeface="Montserrat" panose="00000500000000000000" pitchFamily="2" charset="0"/>
            </a:endParaRPr>
          </a:p>
          <a:p>
            <a:pPr lvl="1"/>
            <a:r>
              <a:rPr lang="en-US" dirty="0" err="1">
                <a:latin typeface="Montserrat" panose="00000500000000000000" pitchFamily="2" charset="0"/>
              </a:rPr>
              <a:t>EndDate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bg-BG" dirty="0">
                <a:latin typeface="Montserrat" panose="00000500000000000000" pitchFamily="2" charset="0"/>
              </a:rPr>
              <a:t>– дата на напускане (</a:t>
            </a:r>
            <a:r>
              <a:rPr lang="en-US" dirty="0">
                <a:latin typeface="Montserrat" panose="00000500000000000000" pitchFamily="2" charset="0"/>
              </a:rPr>
              <a:t>NULL</a:t>
            </a:r>
            <a:r>
              <a:rPr lang="bg-BG" dirty="0">
                <a:latin typeface="Montserrat" panose="00000500000000000000" pitchFamily="2" charset="0"/>
              </a:rPr>
              <a:t>, ако още работи в хотела)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5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557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Montserrat Black</vt:lpstr>
      <vt:lpstr>Montserrat SemiBold</vt:lpstr>
      <vt:lpstr>Office Theme</vt:lpstr>
      <vt:lpstr>База данни за хотел</vt:lpstr>
      <vt:lpstr>Описание на предметната област и на заданието </vt:lpstr>
      <vt:lpstr>Дефиниране на схемата на релациите</vt:lpstr>
      <vt:lpstr>PowerPoint Presentation</vt:lpstr>
      <vt:lpstr>Room types</vt:lpstr>
      <vt:lpstr>Rooms</vt:lpstr>
      <vt:lpstr>Guests</vt:lpstr>
      <vt:lpstr>Reservations</vt:lpstr>
      <vt:lpstr>Staff</vt:lpstr>
      <vt:lpstr>Payments</vt:lpstr>
      <vt:lpstr>Примерна функционалност</vt:lpstr>
      <vt:lpstr> Тригери, Изгледи и Индекси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данни за хотел</dc:title>
  <dc:creator>Nikola</dc:creator>
  <cp:lastModifiedBy>Nikola</cp:lastModifiedBy>
  <cp:revision>22</cp:revision>
  <dcterms:created xsi:type="dcterms:W3CDTF">2020-05-10T16:31:14Z</dcterms:created>
  <dcterms:modified xsi:type="dcterms:W3CDTF">2020-05-11T11:44:21Z</dcterms:modified>
</cp:coreProperties>
</file>