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7" r:id="rId12"/>
    <p:sldId id="26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20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82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0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9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52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3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09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99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7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05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79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2D944-2F7C-4F4A-BDE4-C370E77D7AD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07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1520" y="296139"/>
            <a:ext cx="87129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Генерация </a:t>
            </a:r>
            <a:r>
              <a:rPr lang="en-US" sz="2200" b="1" dirty="0"/>
              <a:t>k</a:t>
            </a:r>
            <a:r>
              <a:rPr lang="ru-RU" sz="2200" b="1" dirty="0"/>
              <a:t>-элементных подмножеств</a:t>
            </a:r>
            <a:endParaRPr lang="ru-RU" sz="2200" dirty="0"/>
          </a:p>
          <a:p>
            <a:r>
              <a:rPr lang="ru-RU" sz="2200" b="1" i="1" dirty="0"/>
              <a:t>Сочетания </a:t>
            </a:r>
            <a:r>
              <a:rPr lang="ru-RU" sz="2200" dirty="0"/>
              <a:t>(без повторений) из </a:t>
            </a:r>
            <a:r>
              <a:rPr lang="en-US" sz="2200" dirty="0"/>
              <a:t>n</a:t>
            </a:r>
            <a:r>
              <a:rPr lang="ru-RU" sz="2200" dirty="0"/>
              <a:t> по</a:t>
            </a:r>
            <a:r>
              <a:rPr lang="ru-RU" sz="2200" b="1" dirty="0"/>
              <a:t> </a:t>
            </a:r>
            <a:r>
              <a:rPr lang="en-US" sz="2200" b="1" dirty="0"/>
              <a:t>k</a:t>
            </a:r>
            <a:r>
              <a:rPr lang="ru-RU" sz="2200" dirty="0"/>
              <a:t> – это подмножества, образованные </a:t>
            </a:r>
            <a:r>
              <a:rPr lang="en-US" sz="2200" b="1" dirty="0"/>
              <a:t>k </a:t>
            </a:r>
            <a:r>
              <a:rPr lang="ru-RU" sz="2200" dirty="0"/>
              <a:t>элементами из </a:t>
            </a:r>
            <a:r>
              <a:rPr lang="en-US" sz="2200" b="1" dirty="0"/>
              <a:t>n</a:t>
            </a:r>
            <a:r>
              <a:rPr lang="ru-RU" sz="2200" dirty="0"/>
              <a:t> возможных.</a:t>
            </a:r>
          </a:p>
          <a:p>
            <a:r>
              <a:rPr lang="ru-RU" sz="2200" dirty="0"/>
              <a:t>Количество сочетаний определяется по формуле</a:t>
            </a:r>
          </a:p>
          <a:p>
            <a:r>
              <a:rPr lang="en-US" sz="2200" dirty="0" err="1"/>
              <a:t>C</a:t>
            </a:r>
            <a:r>
              <a:rPr lang="en-US" sz="2200" baseline="-25000" dirty="0" err="1"/>
              <a:t>n</a:t>
            </a:r>
            <a:r>
              <a:rPr lang="en-US" sz="2200" baseline="30000" dirty="0" err="1"/>
              <a:t>k</a:t>
            </a:r>
            <a:r>
              <a:rPr lang="ru-RU" sz="2200" dirty="0"/>
              <a:t>=</a:t>
            </a:r>
            <a:r>
              <a:rPr lang="en-US" sz="2200" dirty="0"/>
              <a:t>n</a:t>
            </a:r>
            <a:r>
              <a:rPr lang="ru-RU" sz="2200" dirty="0"/>
              <a:t>!/((</a:t>
            </a:r>
            <a:r>
              <a:rPr lang="en-US" sz="2200" dirty="0"/>
              <a:t>n</a:t>
            </a:r>
            <a:r>
              <a:rPr lang="ru-RU" sz="2200" dirty="0"/>
              <a:t>-</a:t>
            </a:r>
            <a:r>
              <a:rPr lang="en-US" sz="2200" dirty="0"/>
              <a:t>k</a:t>
            </a:r>
            <a:r>
              <a:rPr lang="ru-RU" sz="2200" dirty="0"/>
              <a:t>)!</a:t>
            </a:r>
            <a:r>
              <a:rPr lang="en-US" sz="2200" dirty="0"/>
              <a:t>k</a:t>
            </a:r>
            <a:r>
              <a:rPr lang="ru-RU" sz="2200" dirty="0"/>
              <a:t>!).</a:t>
            </a:r>
          </a:p>
          <a:p>
            <a:r>
              <a:rPr lang="ru-RU" sz="2200" b="1" dirty="0" smtClean="0"/>
              <a:t>Задача 1.</a:t>
            </a:r>
            <a:r>
              <a:rPr lang="ru-RU" sz="2200" dirty="0" smtClean="0"/>
              <a:t> </a:t>
            </a:r>
            <a:r>
              <a:rPr lang="ru-RU" sz="2200" dirty="0"/>
              <a:t>Для заданных </a:t>
            </a:r>
            <a:r>
              <a:rPr lang="en-US" sz="2200" dirty="0"/>
              <a:t>n</a:t>
            </a:r>
            <a:r>
              <a:rPr lang="ru-RU" sz="2200" dirty="0"/>
              <a:t> и </a:t>
            </a:r>
            <a:r>
              <a:rPr lang="en-US" sz="2200" dirty="0"/>
              <a:t>k</a:t>
            </a:r>
            <a:r>
              <a:rPr lang="ru-RU" sz="2200" dirty="0"/>
              <a:t> перечислить все </a:t>
            </a:r>
            <a:r>
              <a:rPr lang="en-US" sz="2200" dirty="0"/>
              <a:t>k</a:t>
            </a:r>
            <a:r>
              <a:rPr lang="ru-RU" sz="2200" dirty="0"/>
              <a:t>-элементные подмножества множества 0..</a:t>
            </a:r>
            <a:r>
              <a:rPr lang="en-US" sz="2200" dirty="0"/>
              <a:t>n</a:t>
            </a:r>
            <a:r>
              <a:rPr lang="ru-RU" sz="2200" dirty="0"/>
              <a:t>-1</a:t>
            </a:r>
            <a:endParaRPr lang="ru-RU" sz="2200" b="1" dirty="0"/>
          </a:p>
          <a:p>
            <a:r>
              <a:rPr lang="ru-RU" sz="2200" b="1" i="1" dirty="0"/>
              <a:t>Пример</a:t>
            </a:r>
            <a:endParaRPr lang="ru-RU" sz="2200" dirty="0"/>
          </a:p>
          <a:p>
            <a:r>
              <a:rPr lang="ru-RU" sz="2200" dirty="0"/>
              <a:t>Пусть n=5, k=3. Тогда имеем следующие подмножества </a:t>
            </a:r>
            <a:r>
              <a:rPr lang="en-US" sz="2200" b="1" i="1" dirty="0"/>
              <a:t>M</a:t>
            </a:r>
            <a:r>
              <a:rPr lang="en-US" sz="2200" dirty="0"/>
              <a:t> </a:t>
            </a:r>
            <a:r>
              <a:rPr lang="ru-RU" sz="2200" dirty="0"/>
              <a:t>множества {0,1,2,3,4}: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50586"/>
              </p:ext>
            </p:extLst>
          </p:nvPr>
        </p:nvGraphicFramePr>
        <p:xfrm>
          <a:off x="1979712" y="3429000"/>
          <a:ext cx="3949701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1180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0 1 2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0 1 3 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0 1 </a:t>
                      </a: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0 2 3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0 2 4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0 3 </a:t>
                      </a: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1 2 3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1 2 4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1 3 </a:t>
                      </a: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3 4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79512" y="4437112"/>
            <a:ext cx="87129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Количество подмножеств </a:t>
            </a:r>
            <a:r>
              <a:rPr lang="en-US" sz="2200" dirty="0"/>
              <a:t>C</a:t>
            </a:r>
            <a:r>
              <a:rPr lang="ru-RU" sz="2200" baseline="-25000" dirty="0"/>
              <a:t>5</a:t>
            </a:r>
            <a:r>
              <a:rPr lang="ru-RU" sz="2200" baseline="30000" dirty="0"/>
              <a:t>3</a:t>
            </a:r>
            <a:r>
              <a:rPr lang="ru-RU" sz="2200" dirty="0"/>
              <a:t>=5!/(2!*</a:t>
            </a:r>
            <a:r>
              <a:rPr lang="en-US" sz="2200" dirty="0"/>
              <a:t>3!</a:t>
            </a:r>
            <a:r>
              <a:rPr lang="ru-RU" sz="2200" dirty="0"/>
              <a:t>)</a:t>
            </a:r>
            <a:r>
              <a:rPr lang="en-US" sz="2200" dirty="0"/>
              <a:t>=10.</a:t>
            </a:r>
            <a:endParaRPr lang="ru-RU" sz="2200" dirty="0"/>
          </a:p>
          <a:p>
            <a:r>
              <a:rPr lang="ru-RU" sz="2200" dirty="0"/>
              <a:t> </a:t>
            </a:r>
            <a:r>
              <a:rPr lang="ru-RU" sz="2200" b="1" i="1" dirty="0" smtClean="0"/>
              <a:t>Пример</a:t>
            </a:r>
            <a:r>
              <a:rPr lang="ru-RU" sz="2200" dirty="0" smtClean="0"/>
              <a:t>. Дано </a:t>
            </a:r>
            <a:r>
              <a:rPr lang="ru-RU" sz="2200" b="1" dirty="0"/>
              <a:t>n</a:t>
            </a:r>
            <a:r>
              <a:rPr lang="ru-RU" sz="2200" dirty="0"/>
              <a:t> предметов, каждый из которых характеризуется весом </a:t>
            </a:r>
            <a:r>
              <a:rPr lang="ru-RU" sz="2200" b="1" dirty="0" err="1" smtClean="0"/>
              <a:t>w</a:t>
            </a:r>
            <a:r>
              <a:rPr lang="ru-RU" sz="2200" b="1" baseline="-25000" dirty="0" err="1" smtClean="0"/>
              <a:t>i</a:t>
            </a:r>
            <a:r>
              <a:rPr lang="ru-RU" sz="2200" dirty="0" smtClean="0"/>
              <a:t>. </a:t>
            </a:r>
            <a:r>
              <a:rPr lang="ru-RU" sz="2200" dirty="0"/>
              <a:t>Необходимо выбрать </a:t>
            </a:r>
            <a:r>
              <a:rPr lang="en-US" sz="2200" b="1" dirty="0" smtClean="0"/>
              <a:t>k</a:t>
            </a:r>
            <a:r>
              <a:rPr lang="ru-RU" sz="2200" dirty="0" smtClean="0"/>
              <a:t> </a:t>
            </a:r>
            <a:r>
              <a:rPr lang="ru-RU" sz="2200" dirty="0"/>
              <a:t>предметов так, чтобы суммарный вес этого набора не превышал </a:t>
            </a:r>
            <a:r>
              <a:rPr lang="ru-RU" sz="2200" b="1" dirty="0" smtClean="0"/>
              <a:t>W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244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47807"/>
              </p:ext>
            </p:extLst>
          </p:nvPr>
        </p:nvGraphicFramePr>
        <p:xfrm>
          <a:off x="251520" y="332656"/>
          <a:ext cx="864096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a;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n,k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Print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p,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k) {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&lt;k;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&lt;&lt;p[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]&lt;&lt;" ";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razm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k) { 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i,j,flag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&lt;k;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p[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]=0;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p,k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 {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flag=0;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=k-1;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(p[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]&lt;n-1) {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]=p[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]+1;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(j=i+1;j&lt;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k;j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p[j]=0;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p,k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flag=1; 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while (flag);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&gt;&gt;n&gt;&gt;k;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razm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n,k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ru-RU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6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404664"/>
            <a:ext cx="85689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Размещения без повторений</a:t>
            </a:r>
            <a:endParaRPr lang="ru-RU" sz="2200" dirty="0"/>
          </a:p>
          <a:p>
            <a:r>
              <a:rPr lang="ru-RU" sz="2200" b="1" dirty="0"/>
              <a:t>Задача 1</a:t>
            </a:r>
            <a:r>
              <a:rPr lang="ru-RU" sz="2200" dirty="0"/>
              <a:t>. Сгенерировать все размещения для заданных значений </a:t>
            </a:r>
            <a:r>
              <a:rPr lang="en-US" sz="2200" dirty="0"/>
              <a:t>N </a:t>
            </a:r>
            <a:r>
              <a:rPr lang="ru-RU" sz="2200" dirty="0"/>
              <a:t>и </a:t>
            </a:r>
            <a:r>
              <a:rPr lang="en-US" sz="2200" dirty="0"/>
              <a:t>M</a:t>
            </a:r>
            <a:r>
              <a:rPr lang="ru-RU" sz="2200" dirty="0"/>
              <a:t> в лексикографическом порядке.</a:t>
            </a:r>
          </a:p>
          <a:p>
            <a:r>
              <a:rPr lang="ru-RU" sz="2200" b="1" dirty="0"/>
              <a:t>Пример</a:t>
            </a:r>
            <a:r>
              <a:rPr lang="ru-RU" sz="2200" dirty="0"/>
              <a:t>. </a:t>
            </a:r>
            <a:r>
              <a:rPr lang="en-US" sz="2200" dirty="0"/>
              <a:t>N=4, M=3.</a:t>
            </a:r>
            <a:endParaRPr lang="ru-RU" sz="2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77752"/>
              </p:ext>
            </p:extLst>
          </p:nvPr>
        </p:nvGraphicFramePr>
        <p:xfrm>
          <a:off x="2411760" y="1878981"/>
          <a:ext cx="3862772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622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123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142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231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312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341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421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143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234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314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342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423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213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241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321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412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431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134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214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243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324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413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432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26984" y="3429000"/>
                <a:ext cx="8568952" cy="4014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Количество размещений равна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ru-RU" sz="2000" i="1">
                            <a:latin typeface="Cambria Math"/>
                          </a:rPr>
                          <m:t>𝑀</m:t>
                        </m:r>
                      </m:sup>
                    </m:sSubSup>
                    <m:r>
                      <a:rPr lang="ru-RU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𝑁</m:t>
                        </m:r>
                        <m:r>
                          <a:rPr lang="ru-RU" sz="2000" i="1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𝑁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𝑀</m:t>
                            </m:r>
                          </m:e>
                        </m:d>
                        <m:r>
                          <a:rPr lang="ru-RU" sz="20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ru-RU" sz="2000" i="1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ru-RU" sz="2000" i="1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ru-RU" sz="2000" i="1">
                        <a:latin typeface="Cambria Math"/>
                      </a:rPr>
                      <m:t>=24</m:t>
                    </m:r>
                  </m:oMath>
                </a14:m>
                <a:r>
                  <a:rPr lang="ru-RU" sz="2000" dirty="0" smtClean="0"/>
                  <a:t>.</a:t>
                </a:r>
              </a:p>
              <a:p>
                <a:r>
                  <a:rPr lang="ru-RU" sz="2000" b="1" i="1" dirty="0"/>
                  <a:t>Не рекурсивный алгоритм</a:t>
                </a:r>
                <a:r>
                  <a:rPr lang="ru-RU" sz="2000" dirty="0"/>
                  <a:t>.</a:t>
                </a:r>
              </a:p>
              <a:p>
                <a:r>
                  <a:rPr lang="ru-RU" sz="2000" dirty="0"/>
                  <a:t>1. Строим наименьшее в лексикографическом порядке размещение 1,2,3,…,</a:t>
                </a:r>
                <a:r>
                  <a:rPr lang="en-US" sz="2000" dirty="0"/>
                  <a:t>M</a:t>
                </a:r>
                <a:r>
                  <a:rPr lang="ru-RU" sz="2000" dirty="0"/>
                  <a:t>;</a:t>
                </a:r>
              </a:p>
              <a:p>
                <a:r>
                  <a:rPr lang="ru-RU" sz="2000" dirty="0"/>
                  <a:t>2. с конца ищем свободный элемент, который больше, чем элемент в рассматриваемой позиции размещения;</a:t>
                </a:r>
              </a:p>
              <a:p>
                <a:r>
                  <a:rPr lang="ru-RU" sz="2000" dirty="0"/>
                  <a:t>3. если такой элемент найден, то заменяем им текущий, а в «хвост» размещения записываем свободные элементы в порядке возрастания; повторяем пункт 2.</a:t>
                </a:r>
              </a:p>
              <a:p>
                <a:r>
                  <a:rPr lang="ru-RU" sz="2000" dirty="0"/>
                  <a:t>4. если такого элемента не найдено, то заканчиваем работу. </a:t>
                </a:r>
              </a:p>
              <a:p>
                <a:endParaRPr lang="ru-RU" sz="2200" dirty="0" smtClean="0"/>
              </a:p>
              <a:p>
                <a:endParaRPr lang="ru-RU" sz="22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84" y="3429000"/>
                <a:ext cx="8568952" cy="4014369"/>
              </a:xfrm>
              <a:prstGeom prst="rect">
                <a:avLst/>
              </a:prstGeom>
              <a:blipFill rotWithShape="1">
                <a:blip r:embed="rId2"/>
                <a:stretch>
                  <a:fillRect l="-7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7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91148"/>
              </p:ext>
            </p:extLst>
          </p:nvPr>
        </p:nvGraphicFramePr>
        <p:xfrm>
          <a:off x="251520" y="188640"/>
          <a:ext cx="8568951" cy="643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Рассмотрим п</a:t>
                      </a:r>
                      <a:r>
                        <a:rPr lang="ru-RU" sz="2000" i="1" dirty="0" smtClean="0"/>
                        <a:t>рограмму </a:t>
                      </a:r>
                      <a:r>
                        <a:rPr lang="ru-RU" sz="2000" b="1" i="1" dirty="0" smtClean="0"/>
                        <a:t>рекурсивного алгоритма:</a:t>
                      </a:r>
                      <a:endParaRPr lang="ru-RU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&lt;set&gt;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n, m, i, a[15];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&lt;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s;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Print()</a:t>
                      </a: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for(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m;i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&lt;&lt;a[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]&lt;&lt;' ';</a:t>
                      </a: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Solve(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k){</a:t>
                      </a: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for(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n;i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if (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s.find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)==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s.end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s.insert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a[k]=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(k&lt;m) Solve(k+1); else Print();</a:t>
                      </a: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s.erase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</a:t>
                      </a:r>
                    </a:p>
                    <a:p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&gt;&gt;n&gt;&gt;m;</a:t>
                      </a:r>
                    </a:p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Solve(1);</a:t>
                      </a:r>
                    </a:p>
                    <a:p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8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35846"/>
            <a:ext cx="856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 smtClean="0"/>
              <a:t>Алгоритм генерации лексикографическом порядке</a:t>
            </a:r>
            <a:r>
              <a:rPr lang="ru-RU" sz="2200" dirty="0" smtClean="0"/>
              <a:t>:</a:t>
            </a:r>
          </a:p>
          <a:p>
            <a:r>
              <a:rPr lang="ru-RU" sz="2200" dirty="0" smtClean="0"/>
              <a:t>1. выберем наименьшее</a:t>
            </a:r>
            <a:r>
              <a:rPr lang="ru-RU" sz="2200" i="1" dirty="0" smtClean="0"/>
              <a:t> в лексикографическом порядке</a:t>
            </a:r>
            <a:r>
              <a:rPr lang="ru-RU" sz="2200" dirty="0" smtClean="0"/>
              <a:t> </a:t>
            </a:r>
            <a:r>
              <a:rPr lang="ru-RU" sz="2200" i="1" dirty="0" smtClean="0"/>
              <a:t>подмножество из </a:t>
            </a:r>
            <a:r>
              <a:rPr lang="en-US" sz="2200" b="1" i="1" dirty="0" smtClean="0"/>
              <a:t>k</a:t>
            </a:r>
            <a:r>
              <a:rPr lang="en-US" sz="2200" i="1" dirty="0" smtClean="0"/>
              <a:t> </a:t>
            </a:r>
            <a:r>
              <a:rPr lang="ru-RU" sz="2200" i="1" dirty="0" smtClean="0"/>
              <a:t>элементов </a:t>
            </a:r>
            <a:r>
              <a:rPr lang="en-US" sz="2200" i="1" dirty="0" smtClean="0"/>
              <a:t>{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0, 1, …, k-1</a:t>
            </a:r>
            <a:r>
              <a:rPr lang="en-US" sz="2200" i="1" dirty="0" smtClean="0"/>
              <a:t>} </a:t>
            </a:r>
            <a:r>
              <a:rPr lang="ru-RU" sz="2200" dirty="0" smtClean="0"/>
              <a:t>из имеющегося множества </a:t>
            </a:r>
            <a:r>
              <a:rPr lang="en-US" sz="2200" b="1" i="1" dirty="0" smtClean="0"/>
              <a:t>M=</a:t>
            </a:r>
            <a:r>
              <a:rPr lang="en-US" sz="2200" i="1" dirty="0" smtClean="0"/>
              <a:t> {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0, 1, …, n-1</a:t>
            </a:r>
            <a:r>
              <a:rPr lang="en-US" sz="2200" i="1" dirty="0" smtClean="0"/>
              <a:t>}. </a:t>
            </a:r>
            <a:r>
              <a:rPr lang="ru-RU" sz="2200" dirty="0" smtClean="0"/>
              <a:t>Полученное подмножество будем хранить в </a:t>
            </a:r>
            <a:r>
              <a:rPr lang="en-US" sz="2200" dirty="0" smtClean="0"/>
              <a:t>{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, …, p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2200" dirty="0" smtClean="0"/>
              <a:t>} ;</a:t>
            </a:r>
            <a:endParaRPr lang="en-US" sz="2200" i="1" dirty="0" smtClean="0"/>
          </a:p>
          <a:p>
            <a:r>
              <a:rPr lang="ru-RU" sz="2200" dirty="0" smtClean="0"/>
              <a:t>В нашем примере для </a:t>
            </a:r>
            <a:r>
              <a:rPr lang="en-US" sz="2200" dirty="0" smtClean="0"/>
              <a:t>n=5</a:t>
            </a:r>
            <a:r>
              <a:rPr lang="ru-RU" sz="2200" dirty="0" smtClean="0"/>
              <a:t> и</a:t>
            </a:r>
            <a:r>
              <a:rPr lang="en-US" sz="2200" dirty="0" smtClean="0"/>
              <a:t> k=3</a:t>
            </a:r>
            <a:r>
              <a:rPr lang="ru-RU" sz="2200" dirty="0" smtClean="0"/>
              <a:t> имеем</a:t>
            </a:r>
            <a:r>
              <a:rPr lang="en-US" sz="2200" dirty="0" smtClean="0"/>
              <a:t> {</a:t>
            </a:r>
            <a:r>
              <a:rPr lang="en-US" sz="2200" b="1" i="1" dirty="0" smtClean="0"/>
              <a:t>0,1,2</a:t>
            </a:r>
            <a:r>
              <a:rPr lang="en-US" sz="2200" dirty="0" smtClean="0"/>
              <a:t>}</a:t>
            </a:r>
            <a:r>
              <a:rPr lang="ru-RU" sz="2200" dirty="0" smtClean="0"/>
              <a:t>;</a:t>
            </a:r>
          </a:p>
          <a:p>
            <a:pPr lvl="0"/>
            <a:r>
              <a:rPr lang="ru-RU" sz="2200" dirty="0" smtClean="0"/>
              <a:t>2. от конца к началу текущего подмножества </a:t>
            </a:r>
            <a:r>
              <a:rPr lang="en-US" sz="2200" dirty="0" smtClean="0"/>
              <a:t>{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, …, p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2200" dirty="0" smtClean="0"/>
              <a:t>} </a:t>
            </a:r>
            <a:r>
              <a:rPr lang="ru-RU" sz="2200" dirty="0" smtClean="0"/>
              <a:t>ищем первый элемент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/>
              <a:t>который можно увеличить на </a:t>
            </a:r>
            <a:r>
              <a:rPr lang="ru-RU" sz="2200" b="1" i="1" dirty="0" smtClean="0"/>
              <a:t>1</a:t>
            </a:r>
            <a:r>
              <a:rPr lang="en-US" sz="2200" dirty="0" smtClean="0"/>
              <a:t>.</a:t>
            </a:r>
            <a:r>
              <a:rPr lang="ru-RU" sz="2200" dirty="0" smtClean="0"/>
              <a:t> </a:t>
            </a:r>
            <a:endParaRPr lang="en-US" sz="22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200" dirty="0"/>
              <a:t>е</a:t>
            </a:r>
            <a:r>
              <a:rPr lang="ru-RU" sz="2200" dirty="0" smtClean="0"/>
              <a:t>сли такого элемента нет, мы получили последнее подмножество из </a:t>
            </a:r>
            <a:r>
              <a:rPr lang="en-US" sz="2200" b="1" i="1" dirty="0" smtClean="0"/>
              <a:t>k</a:t>
            </a:r>
            <a:r>
              <a:rPr lang="en-US" sz="2200" dirty="0" smtClean="0"/>
              <a:t> 	</a:t>
            </a:r>
            <a:r>
              <a:rPr lang="ru-RU" sz="2200" dirty="0" smtClean="0"/>
              <a:t>элементов </a:t>
            </a:r>
            <a:r>
              <a:rPr lang="en-US" sz="2200" dirty="0" smtClean="0"/>
              <a:t> {n-k, … , n-2, n-1}. </a:t>
            </a:r>
            <a:r>
              <a:rPr lang="ru-RU" sz="2200" dirty="0" smtClean="0"/>
              <a:t>В нашем 	примере </a:t>
            </a:r>
            <a:r>
              <a:rPr lang="en-US" sz="2200" dirty="0" smtClean="0"/>
              <a:t>{</a:t>
            </a:r>
            <a:r>
              <a:rPr lang="en-US" sz="2200" b="1" i="1" dirty="0" smtClean="0"/>
              <a:t>2,3,4</a:t>
            </a:r>
            <a:r>
              <a:rPr lang="en-US" sz="2200" dirty="0" smtClean="0"/>
              <a:t>} </a:t>
            </a:r>
            <a:r>
              <a:rPr lang="ru-RU" sz="2200" dirty="0" smtClean="0"/>
              <a:t>– </a:t>
            </a:r>
            <a:r>
              <a:rPr lang="ru-RU" sz="2200" b="1" i="1" dirty="0" smtClean="0"/>
              <a:t>генерация закончена</a:t>
            </a:r>
            <a:r>
              <a:rPr lang="ru-RU" sz="2200" dirty="0" smtClean="0"/>
              <a:t>;</a:t>
            </a:r>
            <a:endParaRPr lang="en-US" sz="22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200" dirty="0" smtClean="0"/>
              <a:t>иначе:</a:t>
            </a:r>
          </a:p>
          <a:p>
            <a:pPr lvl="0"/>
            <a:r>
              <a:rPr lang="ru-RU" sz="2200" dirty="0"/>
              <a:t>3</a:t>
            </a:r>
            <a:r>
              <a:rPr lang="ru-RU" sz="2200" dirty="0" smtClean="0"/>
              <a:t>. увеличиваем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dirty="0" smtClean="0"/>
              <a:t>=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dirty="0" smtClean="0"/>
              <a:t> </a:t>
            </a:r>
            <a:r>
              <a:rPr lang="ru-RU" sz="2200" b="1" i="1" dirty="0" smtClean="0"/>
              <a:t>+1</a:t>
            </a:r>
            <a:r>
              <a:rPr lang="ru-RU" sz="2200" dirty="0" smtClean="0"/>
              <a:t>. Всем последующим элементам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i+2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, …, p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2200" b="1" i="1" baseline="-25000" dirty="0" smtClean="0"/>
              <a:t> </a:t>
            </a:r>
            <a:r>
              <a:rPr lang="ru-RU" sz="2200" dirty="0" smtClean="0"/>
              <a:t>присваиваем значение большее на </a:t>
            </a:r>
            <a:r>
              <a:rPr lang="ru-RU" sz="2200" b="1" i="1" dirty="0" smtClean="0"/>
              <a:t>1</a:t>
            </a:r>
            <a:r>
              <a:rPr lang="ru-RU" sz="2200" dirty="0" smtClean="0"/>
              <a:t> чем предыдущий</a:t>
            </a:r>
            <a:r>
              <a:rPr lang="en-US" sz="2200" dirty="0" smtClean="0"/>
              <a:t>,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200" dirty="0" smtClean="0"/>
          </a:p>
          <a:p>
            <a:pPr lvl="0"/>
            <a:r>
              <a:rPr lang="ru-RU" sz="2200" dirty="0" smtClean="0"/>
              <a:t>4.</a:t>
            </a:r>
            <a:r>
              <a:rPr lang="en-US" sz="2200" dirty="0" smtClean="0"/>
              <a:t> </a:t>
            </a:r>
            <a:r>
              <a:rPr lang="ru-RU" sz="2200" dirty="0" smtClean="0"/>
              <a:t>выполняем пункт </a:t>
            </a:r>
            <a:r>
              <a:rPr lang="ru-RU" sz="2200" b="1" i="1" dirty="0" smtClean="0"/>
              <a:t>2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9305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57096"/>
              </p:ext>
            </p:extLst>
          </p:nvPr>
        </p:nvGraphicFramePr>
        <p:xfrm>
          <a:off x="251520" y="404664"/>
          <a:ext cx="8496944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#include &lt;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iostream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using namespace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typedef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vec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[20];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vec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a;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n,k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Print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vec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p,int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k)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for (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&lt;k;</a:t>
                      </a: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++) 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&lt;&lt;p[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]&lt;&lt;" ";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&lt;&lt;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endl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setnk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n,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k)</a:t>
                      </a: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i,j,flag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vec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for (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k;i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++) p[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Print(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p,k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endParaRPr lang="ru-RU" sz="20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do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{flag=0;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(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=k</a:t>
                      </a: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-1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&gt;=</a:t>
                      </a: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--)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 (p[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]&lt;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n-k+i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p[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]=p[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]+1;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for (j=i+1;j&lt;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k;j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++) 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p[j]=p[j-1]+1;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Print(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p,k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  </a:t>
                      </a: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falg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=1;break;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}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} while(flag);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ru-RU" sz="2000" b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main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cin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&gt;&gt;n&gt;&gt;k;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setnk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n,k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ru-RU" sz="2000" b="0" kern="120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ru-RU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</a:t>
                      </a:r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0;</a:t>
                      </a:r>
                    </a:p>
                    <a:p>
                      <a:r>
                        <a:rPr lang="ru-RU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ru-RU" sz="20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997044"/>
                  </p:ext>
                </p:extLst>
              </p:nvPr>
            </p:nvGraphicFramePr>
            <p:xfrm>
              <a:off x="179512" y="2204864"/>
              <a:ext cx="8784976" cy="382879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70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74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762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№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Текущее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S 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ah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зв</a:t>
                          </a: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ё</a:t>
                          </a:r>
                          <a:r>
                            <a:rPr lang="sah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зд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K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=|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|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(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- множество используемых цифр)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Количество подмножеств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L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Old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L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New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Получено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?***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4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?=1,M={2,3,4,5,6,7,8}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?=2, 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={3,4,5,6,7,8}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?=3, 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={4,5,6,7,8}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ru-RU" sz="1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=35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ru-RU" sz="1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=15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ru-RU" sz="1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ru-RU" sz="1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ru-RU" sz="1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=50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52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5</a:t>
                          </a: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</a:t>
                          </a: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-50=2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3***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***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?=4, 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={5,6,7,8}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ru-RU" sz="1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 (4&gt;2)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34*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34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?*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?=5, 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={6,7,8}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800" i="1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8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ru-RU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1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 (3&gt;2)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345</a:t>
                          </a: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4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34</a:t>
                          </a: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5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?=6, 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={7,8}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800" i="1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8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ru-RU" sz="1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2-2=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345</a:t>
                          </a: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7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5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345</a:t>
                          </a: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7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1, M={1}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34578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997044"/>
                  </p:ext>
                </p:extLst>
              </p:nvPr>
            </p:nvGraphicFramePr>
            <p:xfrm>
              <a:off x="179512" y="2204864"/>
              <a:ext cx="8784976" cy="382879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70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74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762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9547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№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Текущее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S 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ah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зв</a:t>
                          </a: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ё</a:t>
                          </a:r>
                          <a:r>
                            <a:rPr lang="sah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зд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K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=|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|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(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- множество используемых цифр)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923" t="-5732" r="-168846" b="-313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L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Old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L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New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Получено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8276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?***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4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?=1,M={2,3,4,5,6,7,8}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?=2, 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={3,4,5,6,7,8}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?=3, 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={4,5,6,7,8}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923" t="-78673" r="-168846" b="-13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52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5</a:t>
                          </a: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</a:t>
                          </a: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-50=2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3***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544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***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?=4, 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={5,6,7,8}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923" t="-362500" r="-168846" b="-170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 (4&gt;2)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34*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13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34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?*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?=5, 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={6,7,8}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923" t="-907547" r="-168846" b="-2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 (3&gt;2)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345</a:t>
                          </a: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902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4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34</a:t>
                          </a: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5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?=6, 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={7,8}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923" t="-1026923" r="-168846" b="-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2-2=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345</a:t>
                          </a: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7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5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345</a:t>
                          </a: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7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1, M={1}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34578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Прямоугольник 4"/>
          <p:cNvSpPr/>
          <p:nvPr/>
        </p:nvSpPr>
        <p:spPr>
          <a:xfrm>
            <a:off x="251520" y="260648"/>
            <a:ext cx="86409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/>
              <a:t>Задача 2</a:t>
            </a:r>
            <a:r>
              <a:rPr lang="ru-RU" sz="2200" dirty="0" smtClean="0"/>
              <a:t>. По </a:t>
            </a:r>
            <a:r>
              <a:rPr lang="ru-RU" sz="2200" dirty="0"/>
              <a:t>номеру </a:t>
            </a:r>
            <a:r>
              <a:rPr lang="en-US" sz="2200" dirty="0"/>
              <a:t>L </a:t>
            </a:r>
            <a:r>
              <a:rPr lang="ru-RU" sz="2200" dirty="0"/>
              <a:t>соответствующее сочетание (подмножество). Рассмотрим решение на примере</a:t>
            </a:r>
            <a:r>
              <a:rPr lang="ru-RU" sz="2200" dirty="0" smtClean="0"/>
              <a:t>:</a:t>
            </a:r>
            <a:r>
              <a:rPr lang="en-US" sz="2200" dirty="0" smtClean="0"/>
              <a:t>  </a:t>
            </a:r>
            <a:r>
              <a:rPr lang="en-US" sz="2200" b="1" i="1" dirty="0" smtClean="0"/>
              <a:t>M</a:t>
            </a:r>
            <a:r>
              <a:rPr lang="ru-RU" sz="2200" b="1" i="1" dirty="0" smtClean="0"/>
              <a:t>=</a:t>
            </a:r>
            <a:r>
              <a:rPr lang="en-US" sz="2200" b="1" i="1" dirty="0" smtClean="0"/>
              <a:t>{1,2,3,4,5,6,7,8}, N=8 ; k=5; </a:t>
            </a:r>
            <a:r>
              <a:rPr lang="en-US" sz="2200" b="1" i="1" dirty="0" smtClean="0"/>
              <a:t>L=52</a:t>
            </a:r>
            <a:r>
              <a:rPr lang="ru-RU" sz="2200" i="1" dirty="0" smtClean="0"/>
              <a:t>,</a:t>
            </a:r>
            <a:endParaRPr lang="en-US" sz="2200" i="1" dirty="0" smtClean="0"/>
          </a:p>
          <a:p>
            <a:r>
              <a:rPr lang="ru-RU" sz="2200" i="1" dirty="0" smtClean="0"/>
              <a:t>Генерации подмножеств из </a:t>
            </a:r>
            <a:r>
              <a:rPr lang="ru-RU" sz="2200" i="1" smtClean="0"/>
              <a:t>8 элементов по 5.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11903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67544" y="332656"/>
                <a:ext cx="8352928" cy="5181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200" b="1" dirty="0"/>
                  <a:t>Задача </a:t>
                </a:r>
                <a:r>
                  <a:rPr lang="ru-RU" sz="2200" b="1" dirty="0" smtClean="0"/>
                  <a:t>3</a:t>
                </a:r>
                <a:r>
                  <a:rPr lang="ru-RU" sz="2200" dirty="0" smtClean="0"/>
                  <a:t>. </a:t>
                </a:r>
                <a:r>
                  <a:rPr lang="ru-RU" sz="2200" dirty="0"/>
                  <a:t>По сочетанию (подмножеству) получить его номер. Рассмотрим решение на примере:  </a:t>
                </a:r>
                <a:r>
                  <a:rPr lang="en-US" sz="2200" b="1" dirty="0"/>
                  <a:t>M</a:t>
                </a:r>
                <a:r>
                  <a:rPr lang="ru-RU" sz="2200" b="1" dirty="0" smtClean="0"/>
                  <a:t>=</a:t>
                </a:r>
                <a:r>
                  <a:rPr lang="ru-RU" sz="2200" b="1" i="1" dirty="0" smtClean="0"/>
                  <a:t>{1,2,3,4,5,6,7,8</a:t>
                </a:r>
                <a:r>
                  <a:rPr lang="en-US" sz="2200" b="1" i="1" dirty="0" smtClean="0"/>
                  <a:t>,9</a:t>
                </a:r>
                <a:r>
                  <a:rPr lang="ru-RU" sz="2200" b="1" i="1" dirty="0" smtClean="0"/>
                  <a:t>},</a:t>
                </a:r>
                <a:r>
                  <a:rPr lang="ru-RU" sz="2200" b="1" dirty="0" smtClean="0"/>
                  <a:t> </a:t>
                </a:r>
                <a:r>
                  <a:rPr lang="en-US" sz="2200" b="1" dirty="0"/>
                  <a:t>N</a:t>
                </a:r>
                <a:r>
                  <a:rPr lang="ru-RU" sz="2200" b="1" dirty="0"/>
                  <a:t>=9</a:t>
                </a:r>
                <a:r>
                  <a:rPr lang="ru-RU" sz="2200" b="1" i="1" dirty="0"/>
                  <a:t>; </a:t>
                </a:r>
                <a:r>
                  <a:rPr lang="en-US" sz="2200" b="1" i="1" dirty="0"/>
                  <a:t>k</a:t>
                </a:r>
                <a:r>
                  <a:rPr lang="ru-RU" sz="2200" b="1" i="1" dirty="0" smtClean="0"/>
                  <a:t>=5;</a:t>
                </a:r>
                <a:r>
                  <a:rPr lang="en-US" sz="2200" b="1" i="1" dirty="0" smtClean="0"/>
                  <a:t> </a:t>
                </a:r>
                <a:r>
                  <a:rPr lang="ru-RU" sz="2200" b="1" i="1" dirty="0" smtClean="0"/>
                  <a:t>Для подмножества </a:t>
                </a:r>
                <a:r>
                  <a:rPr lang="en-US" sz="2200" b="1" i="1" smtClean="0"/>
                  <a:t>{</a:t>
                </a:r>
                <a:r>
                  <a:rPr lang="ru-RU" sz="2200" b="1" i="1" smtClean="0"/>
                  <a:t>2,3,4,7,9</a:t>
                </a:r>
                <a:r>
                  <a:rPr lang="en-US" sz="2200" b="1" i="1" dirty="0" smtClean="0"/>
                  <a:t>}</a:t>
                </a:r>
                <a:r>
                  <a:rPr lang="ru-RU" sz="2200" b="1" i="1" dirty="0" smtClean="0"/>
                  <a:t> определите его порядковый номер.</a:t>
                </a:r>
                <a:endParaRPr lang="ru-RU" sz="2200" dirty="0"/>
              </a:p>
              <a:p>
                <a:pPr lvl="0"/>
                <a:r>
                  <a:rPr lang="en-US" sz="2200" dirty="0" smtClean="0"/>
                  <a:t>1. </a:t>
                </a:r>
                <a:r>
                  <a:rPr lang="ru-RU" sz="2200" dirty="0" smtClean="0"/>
                  <a:t>Первая </a:t>
                </a:r>
                <a:r>
                  <a:rPr lang="ru-RU" sz="2200" dirty="0"/>
                  <a:t>цифра </a:t>
                </a:r>
                <a:r>
                  <a:rPr lang="ru-RU" sz="2200" dirty="0" smtClean="0"/>
                  <a:t>2, </a:t>
                </a:r>
                <a:r>
                  <a:rPr lang="ru-RU" sz="2200" dirty="0"/>
                  <a:t>т.е. подмножества начинающиеся с </a:t>
                </a:r>
                <a:r>
                  <a:rPr lang="ru-RU" sz="2200" dirty="0" smtClean="0"/>
                  <a:t>1, </a:t>
                </a:r>
                <a:r>
                  <a:rPr lang="ru-RU" sz="2200" dirty="0"/>
                  <a:t>использованы.  Их количество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8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=70</m:t>
                    </m:r>
                  </m:oMath>
                </a14:m>
                <a:r>
                  <a:rPr lang="ru-RU" sz="2200" dirty="0"/>
                  <a:t>.</a:t>
                </a:r>
              </a:p>
              <a:p>
                <a:pPr lvl="0"/>
                <a:r>
                  <a:rPr lang="en-US" sz="2200" dirty="0" smtClean="0"/>
                  <a:t>2. </a:t>
                </a:r>
                <a:r>
                  <a:rPr lang="ru-RU" sz="2200" dirty="0" smtClean="0"/>
                  <a:t>Вторая </a:t>
                </a:r>
                <a:r>
                  <a:rPr lang="ru-RU" sz="2200" dirty="0"/>
                  <a:t>цифра равна </a:t>
                </a:r>
                <a:r>
                  <a:rPr lang="ru-RU" sz="2200" dirty="0" smtClean="0"/>
                  <a:t>3 </a:t>
                </a:r>
                <a:r>
                  <a:rPr lang="ru-RU" sz="2200" dirty="0"/>
                  <a:t>и она стоит сразу за цифрой </a:t>
                </a:r>
                <a:r>
                  <a:rPr lang="ru-RU" sz="2200" dirty="0" smtClean="0"/>
                  <a:t>2 </a:t>
                </a:r>
                <a:r>
                  <a:rPr lang="ru-RU" sz="2200" dirty="0"/>
                  <a:t>т.е. все подмножества  </a:t>
                </a:r>
                <a:r>
                  <a:rPr lang="ru-RU" sz="2200" dirty="0" smtClean="0"/>
                  <a:t>23*** </a:t>
                </a:r>
                <a:r>
                  <a:rPr lang="ru-RU" sz="2200" dirty="0"/>
                  <a:t>не использованы.</a:t>
                </a:r>
              </a:p>
              <a:p>
                <a:pPr lvl="0"/>
                <a:r>
                  <a:rPr lang="en-US" sz="2200" dirty="0" smtClean="0"/>
                  <a:t>3. </a:t>
                </a:r>
                <a:r>
                  <a:rPr lang="ru-RU" sz="2200" dirty="0" smtClean="0"/>
                  <a:t>Третья </a:t>
                </a:r>
                <a:r>
                  <a:rPr lang="ru-RU" sz="2200" dirty="0"/>
                  <a:t>цифра равна </a:t>
                </a:r>
                <a:r>
                  <a:rPr lang="ru-RU" sz="2200" dirty="0" smtClean="0"/>
                  <a:t>4 </a:t>
                </a:r>
                <a:r>
                  <a:rPr lang="ru-RU" sz="2200" dirty="0"/>
                  <a:t>и она стоит сразу за цифрой </a:t>
                </a:r>
                <a:r>
                  <a:rPr lang="ru-RU" sz="2200" dirty="0" smtClean="0"/>
                  <a:t>3, </a:t>
                </a:r>
                <a:r>
                  <a:rPr lang="ru-RU" sz="2200" dirty="0"/>
                  <a:t>т.е. все подмножества  </a:t>
                </a:r>
                <a:r>
                  <a:rPr lang="ru-RU" sz="2200" dirty="0" smtClean="0"/>
                  <a:t>345** </a:t>
                </a:r>
                <a:r>
                  <a:rPr lang="ru-RU" sz="2200" dirty="0"/>
                  <a:t>не использованы.</a:t>
                </a:r>
              </a:p>
              <a:p>
                <a:pPr lvl="0"/>
                <a:r>
                  <a:rPr lang="en-US" sz="2200" dirty="0" smtClean="0"/>
                  <a:t>4. </a:t>
                </a:r>
                <a:r>
                  <a:rPr lang="ru-RU" sz="2200" dirty="0" smtClean="0"/>
                  <a:t>Четвертая </a:t>
                </a:r>
                <a:r>
                  <a:rPr lang="ru-RU" sz="2200" dirty="0"/>
                  <a:t>цифра </a:t>
                </a:r>
                <a:r>
                  <a:rPr lang="ru-RU" sz="2200" dirty="0" smtClean="0"/>
                  <a:t>7, </a:t>
                </a:r>
                <a:r>
                  <a:rPr lang="ru-RU" sz="2200" dirty="0"/>
                  <a:t>т.е. все подмножества  </a:t>
                </a:r>
                <a:r>
                  <a:rPr lang="ru-RU" sz="2200" dirty="0" smtClean="0"/>
                  <a:t>2345*, 2356* </a:t>
                </a:r>
                <a:r>
                  <a:rPr lang="ru-RU" sz="2200" dirty="0"/>
                  <a:t>использованы. Их </a:t>
                </a:r>
                <a:r>
                  <a:rPr lang="ru-RU" sz="2200" dirty="0" smtClean="0"/>
                  <a:t>количество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=4+3=7</m:t>
                    </m:r>
                  </m:oMath>
                </a14:m>
                <a:r>
                  <a:rPr lang="ru-RU" sz="2200" dirty="0"/>
                  <a:t>.</a:t>
                </a:r>
              </a:p>
              <a:p>
                <a:pPr lvl="0"/>
                <a:r>
                  <a:rPr lang="en-US" sz="2200" dirty="0" smtClean="0"/>
                  <a:t>5. </a:t>
                </a:r>
                <a:r>
                  <a:rPr lang="ru-RU" sz="2200" dirty="0" smtClean="0"/>
                  <a:t>Пятая </a:t>
                </a:r>
                <a:r>
                  <a:rPr lang="ru-RU" sz="2200" dirty="0"/>
                  <a:t>цифра равна </a:t>
                </a:r>
                <a:r>
                  <a:rPr lang="ru-RU" sz="2200" dirty="0" smtClean="0"/>
                  <a:t>9 </a:t>
                </a:r>
                <a:r>
                  <a:rPr lang="ru-RU" sz="2200" dirty="0"/>
                  <a:t>и она вторая среди возможных цифр на пятом месте</a:t>
                </a:r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lvl="0"/>
                <a:r>
                  <a:rPr lang="ru-RU" sz="2200" dirty="0" smtClean="0"/>
                  <a:t>Номер подмножества будет 70+4+3+2=79.</a:t>
                </a:r>
                <a:endParaRPr lang="ru-RU" sz="22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32656"/>
                <a:ext cx="8352928" cy="5181803"/>
              </a:xfrm>
              <a:prstGeom prst="rect">
                <a:avLst/>
              </a:prstGeom>
              <a:blipFill rotWithShape="0">
                <a:blip r:embed="rId2"/>
                <a:stretch>
                  <a:fillRect l="-949" t="-824" b="-1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2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645" y="188640"/>
            <a:ext cx="849694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Генерация всех подмножеств</a:t>
            </a:r>
            <a:endParaRPr lang="ru-RU" sz="2200" dirty="0"/>
          </a:p>
          <a:p>
            <a:r>
              <a:rPr lang="ru-RU" sz="2200" b="1" dirty="0" smtClean="0"/>
              <a:t>Задача 1</a:t>
            </a:r>
            <a:r>
              <a:rPr lang="ru-RU" sz="2200" dirty="0" smtClean="0"/>
              <a:t>. </a:t>
            </a:r>
            <a:r>
              <a:rPr lang="ru-RU" sz="2200" dirty="0"/>
              <a:t>Пусть A={</a:t>
            </a:r>
            <a:r>
              <a:rPr lang="en-US" sz="2200" dirty="0"/>
              <a:t>a</a:t>
            </a:r>
            <a:r>
              <a:rPr lang="ru-RU" sz="2200" baseline="-25000" dirty="0"/>
              <a:t>0</a:t>
            </a:r>
            <a:r>
              <a:rPr lang="ru-RU" sz="2200" dirty="0"/>
              <a:t>,</a:t>
            </a:r>
            <a:r>
              <a:rPr lang="en-US" sz="2200" dirty="0"/>
              <a:t>a</a:t>
            </a:r>
            <a:r>
              <a:rPr lang="ru-RU" sz="2200" baseline="-25000" dirty="0"/>
              <a:t>1</a:t>
            </a:r>
            <a:r>
              <a:rPr lang="ru-RU" sz="2200" dirty="0"/>
              <a:t>,…,</a:t>
            </a:r>
            <a:r>
              <a:rPr lang="en-US" sz="2200" dirty="0"/>
              <a:t>a</a:t>
            </a:r>
            <a:r>
              <a:rPr lang="en-US" sz="2200" baseline="-25000" dirty="0"/>
              <a:t>n</a:t>
            </a:r>
            <a:r>
              <a:rPr lang="ru-RU" sz="2200" baseline="-25000" dirty="0"/>
              <a:t>-1</a:t>
            </a:r>
            <a:r>
              <a:rPr lang="ru-RU" sz="2200" dirty="0"/>
              <a:t>} – множество целых чисел. Построить все его непустые подмножества.</a:t>
            </a:r>
          </a:p>
          <a:p>
            <a:r>
              <a:rPr lang="ru-RU" sz="2200" dirty="0"/>
              <a:t> </a:t>
            </a:r>
            <a:r>
              <a:rPr lang="ru-RU" sz="2200" dirty="0" smtClean="0"/>
              <a:t>Для построения всех подмножеств можно использовать функцию </a:t>
            </a:r>
            <a:r>
              <a:rPr lang="en-US" sz="2200" dirty="0" err="1" smtClean="0"/>
              <a:t>setnk</a:t>
            </a:r>
            <a:r>
              <a:rPr lang="sah-RU" sz="2200" dirty="0" smtClean="0"/>
              <a:t>(</a:t>
            </a:r>
            <a:r>
              <a:rPr lang="en-US" sz="2200" dirty="0" err="1" smtClean="0"/>
              <a:t>n,k</a:t>
            </a:r>
            <a:r>
              <a:rPr lang="sah-RU" sz="2200" dirty="0" smtClean="0"/>
              <a:t>)</a:t>
            </a:r>
            <a:r>
              <a:rPr lang="en-US" sz="2200" dirty="0" smtClean="0"/>
              <a:t>:</a:t>
            </a:r>
          </a:p>
          <a:p>
            <a:r>
              <a:rPr lang="en-US" sz="2200" dirty="0" smtClean="0"/>
              <a:t>	                For (k=1;k&gt;=</a:t>
            </a:r>
            <a:r>
              <a:rPr lang="en-US" sz="2200" dirty="0" err="1" smtClean="0"/>
              <a:t>n;k</a:t>
            </a:r>
            <a:r>
              <a:rPr lang="en-US" sz="2200" dirty="0" smtClean="0"/>
              <a:t>++) </a:t>
            </a:r>
            <a:r>
              <a:rPr lang="en-US" sz="2200" dirty="0" err="1" smtClean="0"/>
              <a:t>setnk</a:t>
            </a:r>
            <a:r>
              <a:rPr lang="sah-RU" sz="2200" dirty="0" smtClean="0"/>
              <a:t>(</a:t>
            </a:r>
            <a:r>
              <a:rPr lang="en-US" sz="2200" dirty="0" err="1" smtClean="0"/>
              <a:t>n,k</a:t>
            </a:r>
            <a:r>
              <a:rPr lang="sah-RU" sz="2200" dirty="0" smtClean="0"/>
              <a:t>)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r>
              <a:rPr lang="ru-RU" sz="2200" dirty="0" smtClean="0"/>
              <a:t>т.е. генерируем по одному, по два и т.д. до </a:t>
            </a:r>
            <a:r>
              <a:rPr lang="en-US" sz="2200" b="1" i="1" dirty="0" smtClean="0"/>
              <a:t>n</a:t>
            </a:r>
            <a:r>
              <a:rPr lang="sah-RU" sz="2200" dirty="0" smtClean="0"/>
              <a:t> элементов.</a:t>
            </a:r>
            <a:endParaRPr lang="en-US" sz="2200" dirty="0" smtClean="0"/>
          </a:p>
          <a:p>
            <a:r>
              <a:rPr lang="ru-RU" sz="2200" b="1" i="1" dirty="0" smtClean="0"/>
              <a:t>Битовый </a:t>
            </a:r>
            <a:r>
              <a:rPr lang="ru-RU" sz="2200" b="1" i="1" dirty="0"/>
              <a:t>алгоритм</a:t>
            </a:r>
            <a:r>
              <a:rPr lang="ru-RU" sz="2200" i="1" dirty="0"/>
              <a:t>.</a:t>
            </a:r>
            <a:r>
              <a:rPr lang="ru-RU" sz="2200" dirty="0"/>
              <a:t> </a:t>
            </a:r>
            <a:r>
              <a:rPr lang="ru-RU" sz="2200" dirty="0" smtClean="0"/>
              <a:t>Поставим </a:t>
            </a:r>
            <a:r>
              <a:rPr lang="ru-RU" sz="2200" dirty="0"/>
              <a:t>в соответствие каждому элементу множества 0 или 1. То есть каждому подмножеству соответствует </a:t>
            </a:r>
            <a:r>
              <a:rPr lang="ru-RU" sz="2200" i="1" dirty="0"/>
              <a:t>n</a:t>
            </a:r>
            <a:r>
              <a:rPr lang="ru-RU" sz="2200" dirty="0"/>
              <a:t>-</a:t>
            </a:r>
            <a:r>
              <a:rPr lang="ru-RU" sz="2200" dirty="0" err="1"/>
              <a:t>значное</a:t>
            </a:r>
            <a:r>
              <a:rPr lang="ru-RU" sz="2200" dirty="0"/>
              <a:t> число в двоичной системе счисления. Отсюда следует, что полный перебор всех подмножеств данного множества соответствует перебору всех чисел в двоичной системе счисления </a:t>
            </a:r>
            <a:endParaRPr lang="ru-RU" sz="2200" dirty="0" smtClean="0"/>
          </a:p>
          <a:p>
            <a:r>
              <a:rPr lang="ru-RU" sz="2200" dirty="0" smtClean="0"/>
              <a:t>от </a:t>
            </a:r>
            <a:r>
              <a:rPr lang="ru-RU" sz="2200" dirty="0"/>
              <a:t>1 до 2</a:t>
            </a:r>
            <a:r>
              <a:rPr lang="en-US" sz="2200" i="1" baseline="30000" dirty="0"/>
              <a:t>n</a:t>
            </a:r>
            <a:r>
              <a:rPr lang="ru-RU" sz="2200" dirty="0"/>
              <a:t> – </a:t>
            </a:r>
            <a:r>
              <a:rPr lang="ru-RU" sz="2200" dirty="0" smtClean="0"/>
              <a:t>1: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510812"/>
              </p:ext>
            </p:extLst>
          </p:nvPr>
        </p:nvGraphicFramePr>
        <p:xfrm>
          <a:off x="3059832" y="4379630"/>
          <a:ext cx="1763385" cy="60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Формула" r:id="rId3" imgW="927000" imgH="330120" progId="Equation.3">
                  <p:embed/>
                </p:oleObj>
              </mc:Choice>
              <mc:Fallback>
                <p:oleObj name="Формула" r:id="rId3" imgW="92700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379630"/>
                        <a:ext cx="1763385" cy="605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11552" y="4941168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Легко </a:t>
            </a:r>
            <a:r>
              <a:rPr lang="ru-RU" sz="2200" dirty="0"/>
              <a:t>подсчитать и количество различных подмножеств данного множества, оно равно 2</a:t>
            </a:r>
            <a:r>
              <a:rPr lang="en-US" sz="2200" i="1" baseline="30000" dirty="0"/>
              <a:t>n</a:t>
            </a:r>
            <a:r>
              <a:rPr lang="ru-RU" sz="2200" dirty="0"/>
              <a:t> – 1 (или 2</a:t>
            </a:r>
            <a:r>
              <a:rPr lang="ru-RU" sz="2200" i="1" baseline="30000" dirty="0"/>
              <a:t>n</a:t>
            </a:r>
            <a:r>
              <a:rPr lang="ru-RU" sz="2200" dirty="0"/>
              <a:t>, с учетом пустого множества). </a:t>
            </a:r>
            <a:r>
              <a:rPr lang="ru-RU" sz="2200" dirty="0" smtClean="0"/>
              <a:t> </a:t>
            </a:r>
          </a:p>
          <a:p>
            <a:r>
              <a:rPr lang="ru-RU" sz="2200" dirty="0" smtClean="0"/>
              <a:t>Очевидно, что за 1 секунду мы можем сгенерировать множество из </a:t>
            </a:r>
            <a:r>
              <a:rPr lang="ru-RU" sz="2400" dirty="0" smtClean="0"/>
              <a:t>n </a:t>
            </a:r>
            <a:r>
              <a:rPr lang="ru-RU" sz="2400" dirty="0">
                <a:sym typeface="Symbol"/>
              </a:rPr>
              <a:t></a:t>
            </a:r>
            <a:r>
              <a:rPr lang="ru-RU" sz="2400" dirty="0"/>
              <a:t> </a:t>
            </a:r>
            <a:r>
              <a:rPr lang="ru-RU" sz="2400" dirty="0" smtClean="0"/>
              <a:t>20 элементов.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33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1640" y="188640"/>
            <a:ext cx="54006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#include &lt;</a:t>
            </a:r>
            <a:r>
              <a:rPr lang="en-US" sz="2200" dirty="0" err="1" smtClean="0"/>
              <a:t>iostream</a:t>
            </a:r>
            <a:r>
              <a:rPr lang="en-US" sz="2200" dirty="0" smtClean="0"/>
              <a:t>&gt;</a:t>
            </a:r>
            <a:endParaRPr lang="ru-RU" sz="2200" dirty="0" smtClean="0"/>
          </a:p>
          <a:p>
            <a:r>
              <a:rPr lang="en-US" sz="2200" dirty="0" smtClean="0"/>
              <a:t>using namespace </a:t>
            </a:r>
            <a:r>
              <a:rPr lang="en-US" sz="2200" dirty="0" err="1" smtClean="0"/>
              <a:t>std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r>
              <a:rPr lang="en-US" sz="2200" dirty="0" err="1" smtClean="0"/>
              <a:t>typedef</a:t>
            </a:r>
            <a:r>
              <a:rPr lang="en-US" sz="2200" dirty="0" smtClean="0"/>
              <a:t>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vec</a:t>
            </a:r>
            <a:r>
              <a:rPr lang="en-US" sz="2200" dirty="0" smtClean="0"/>
              <a:t>[18];</a:t>
            </a:r>
            <a:endParaRPr lang="ru-RU" sz="2200" dirty="0" smtClean="0"/>
          </a:p>
          <a:p>
            <a:r>
              <a:rPr lang="en-US" sz="2200" dirty="0" err="1" smtClean="0"/>
              <a:t>vec</a:t>
            </a:r>
            <a:r>
              <a:rPr lang="en-US" sz="2200" dirty="0" smtClean="0"/>
              <a:t> a; </a:t>
            </a:r>
            <a:r>
              <a:rPr lang="en-US" sz="2200" dirty="0" err="1" smtClean="0"/>
              <a:t>int</a:t>
            </a:r>
            <a:r>
              <a:rPr lang="en-US" sz="2200" dirty="0" smtClean="0"/>
              <a:t> n;</a:t>
            </a:r>
            <a:endParaRPr lang="ru-RU" sz="2200" dirty="0" smtClean="0"/>
          </a:p>
          <a:p>
            <a:r>
              <a:rPr lang="en-US" sz="2200" b="1" dirty="0" smtClean="0"/>
              <a:t>void subset</a:t>
            </a:r>
            <a:r>
              <a:rPr lang="en-US" sz="2200" dirty="0" smtClean="0"/>
              <a:t>(</a:t>
            </a:r>
            <a:r>
              <a:rPr lang="en-US" sz="2200" dirty="0" err="1" smtClean="0"/>
              <a:t>vec</a:t>
            </a:r>
            <a:r>
              <a:rPr lang="en-US" sz="2200" dirty="0" smtClean="0"/>
              <a:t> a, </a:t>
            </a:r>
            <a:r>
              <a:rPr lang="en-US" sz="2200" dirty="0" err="1" smtClean="0"/>
              <a:t>int</a:t>
            </a:r>
            <a:r>
              <a:rPr lang="en-US" sz="2200" dirty="0" smtClean="0"/>
              <a:t> n) { </a:t>
            </a:r>
            <a:endParaRPr lang="ru-RU" sz="2200" dirty="0" smtClean="0"/>
          </a:p>
          <a:p>
            <a:r>
              <a:rPr lang="ru-RU" sz="2200" dirty="0" smtClean="0"/>
              <a:t>    </a:t>
            </a:r>
            <a:r>
              <a:rPr lang="en-US" sz="2200" dirty="0" smtClean="0"/>
              <a:t>for (</a:t>
            </a:r>
            <a:r>
              <a:rPr lang="en-US" sz="2200" dirty="0" err="1" smtClean="0"/>
              <a:t>int</a:t>
            </a:r>
            <a:r>
              <a:rPr lang="en-US" sz="2200" dirty="0" smtClean="0"/>
              <a:t> mask=1;mask&lt;1&lt;&lt;</a:t>
            </a:r>
            <a:r>
              <a:rPr lang="en-US" sz="2200" dirty="0" err="1" smtClean="0"/>
              <a:t>n;mask</a:t>
            </a:r>
            <a:r>
              <a:rPr lang="en-US" sz="2200" dirty="0" smtClean="0"/>
              <a:t>++){</a:t>
            </a:r>
            <a:endParaRPr lang="ru-RU" sz="2200" dirty="0" smtClean="0"/>
          </a:p>
          <a:p>
            <a:r>
              <a:rPr lang="ru-RU" sz="2200" dirty="0" smtClean="0"/>
              <a:t>    </a:t>
            </a:r>
            <a:r>
              <a:rPr lang="en-US" sz="2200" dirty="0" smtClean="0"/>
              <a:t>for(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=0; </a:t>
            </a:r>
            <a:r>
              <a:rPr lang="en-US" sz="2200" dirty="0" err="1" smtClean="0"/>
              <a:t>i</a:t>
            </a:r>
            <a:r>
              <a:rPr lang="en-US" sz="2200" dirty="0" smtClean="0"/>
              <a:t>&lt;n; </a:t>
            </a:r>
            <a:r>
              <a:rPr lang="en-US" sz="2200" dirty="0" err="1" smtClean="0"/>
              <a:t>i</a:t>
            </a:r>
            <a:r>
              <a:rPr lang="en-US" sz="2200" dirty="0" smtClean="0"/>
              <a:t>++) </a:t>
            </a:r>
            <a:endParaRPr lang="ru-RU" sz="2200" dirty="0" smtClean="0"/>
          </a:p>
          <a:p>
            <a:r>
              <a:rPr lang="ru-RU" sz="2200" dirty="0" smtClean="0"/>
              <a:t>    </a:t>
            </a:r>
            <a:r>
              <a:rPr lang="en-US" sz="2200" dirty="0" smtClean="0"/>
              <a:t>if((1&lt;&lt;</a:t>
            </a:r>
            <a:r>
              <a:rPr lang="en-US" sz="2200" dirty="0" err="1" smtClean="0"/>
              <a:t>i</a:t>
            </a:r>
            <a:r>
              <a:rPr lang="en-US" sz="2200" dirty="0" smtClean="0"/>
              <a:t> &amp; mask)&gt;0) </a:t>
            </a:r>
            <a:r>
              <a:rPr lang="en-US" sz="2200" dirty="0" err="1" smtClean="0"/>
              <a:t>cout</a:t>
            </a:r>
            <a:r>
              <a:rPr lang="en-US" sz="2200" dirty="0" smtClean="0"/>
              <a:t>&lt;&lt;a[</a:t>
            </a:r>
            <a:r>
              <a:rPr lang="en-US" sz="2200" dirty="0" err="1" smtClean="0"/>
              <a:t>i</a:t>
            </a:r>
            <a:r>
              <a:rPr lang="en-US" sz="2200" dirty="0" smtClean="0"/>
              <a:t>]&lt;&lt;' '; </a:t>
            </a:r>
            <a:r>
              <a:rPr lang="en-US" sz="2200" dirty="0" err="1" smtClean="0"/>
              <a:t>cout</a:t>
            </a:r>
            <a:r>
              <a:rPr lang="en-US" sz="2200" dirty="0" smtClean="0"/>
              <a:t>&lt;&lt;</a:t>
            </a:r>
            <a:r>
              <a:rPr lang="en-US" sz="2200" dirty="0" err="1" smtClean="0"/>
              <a:t>endl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r>
              <a:rPr lang="en-US" sz="2200" dirty="0" smtClean="0"/>
              <a:t> }</a:t>
            </a:r>
            <a:endParaRPr lang="ru-RU" sz="2200" dirty="0" smtClean="0"/>
          </a:p>
          <a:p>
            <a:r>
              <a:rPr lang="en-US" sz="2200" dirty="0" smtClean="0"/>
              <a:t>}</a:t>
            </a:r>
            <a:endParaRPr lang="ru-RU" sz="2200" dirty="0" smtClean="0"/>
          </a:p>
          <a:p>
            <a:r>
              <a:rPr lang="en-US" sz="2200" b="1" dirty="0" err="1" smtClean="0"/>
              <a:t>int</a:t>
            </a:r>
            <a:r>
              <a:rPr lang="en-US" sz="2200" b="1" dirty="0" smtClean="0"/>
              <a:t> main</a:t>
            </a:r>
            <a:r>
              <a:rPr lang="en-US" sz="2200" dirty="0" smtClean="0"/>
              <a:t>() {</a:t>
            </a:r>
            <a:endParaRPr lang="ru-RU" sz="2200" dirty="0" smtClean="0"/>
          </a:p>
          <a:p>
            <a:r>
              <a:rPr lang="ru-RU" sz="2200" dirty="0" smtClean="0"/>
              <a:t>    </a:t>
            </a:r>
            <a:r>
              <a:rPr lang="en-US" sz="2200" dirty="0" err="1" smtClean="0"/>
              <a:t>cin</a:t>
            </a:r>
            <a:r>
              <a:rPr lang="en-US" sz="2200" dirty="0" smtClean="0"/>
              <a:t>&gt;&gt;n;</a:t>
            </a:r>
            <a:endParaRPr lang="ru-RU" sz="2200" dirty="0" smtClean="0"/>
          </a:p>
          <a:p>
            <a:r>
              <a:rPr lang="ru-RU" sz="2200" dirty="0" smtClean="0"/>
              <a:t>    </a:t>
            </a:r>
            <a:r>
              <a:rPr lang="en-US" sz="2200" dirty="0" smtClean="0"/>
              <a:t>for(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=0; </a:t>
            </a:r>
            <a:r>
              <a:rPr lang="en-US" sz="2200" dirty="0" err="1" smtClean="0"/>
              <a:t>i</a:t>
            </a:r>
            <a:r>
              <a:rPr lang="en-US" sz="2200" dirty="0" smtClean="0"/>
              <a:t>&lt;n; </a:t>
            </a:r>
            <a:r>
              <a:rPr lang="en-US" sz="2200" dirty="0" err="1" smtClean="0"/>
              <a:t>i</a:t>
            </a:r>
            <a:r>
              <a:rPr lang="en-US" sz="2200" dirty="0" smtClean="0"/>
              <a:t>++) a[</a:t>
            </a:r>
            <a:r>
              <a:rPr lang="en-US" sz="2200" dirty="0" err="1" smtClean="0"/>
              <a:t>i</a:t>
            </a:r>
            <a:r>
              <a:rPr lang="en-US" sz="2200" dirty="0" smtClean="0"/>
              <a:t>]=</a:t>
            </a:r>
            <a:r>
              <a:rPr lang="en-US" sz="2200" dirty="0" err="1" smtClean="0"/>
              <a:t>i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r>
              <a:rPr lang="ru-RU" sz="2200" dirty="0" smtClean="0"/>
              <a:t>    </a:t>
            </a:r>
            <a:r>
              <a:rPr lang="ru-RU" sz="2200" dirty="0" err="1" smtClean="0"/>
              <a:t>subset</a:t>
            </a:r>
            <a:r>
              <a:rPr lang="ru-RU" sz="2200" dirty="0" smtClean="0"/>
              <a:t>(a, n);  // </a:t>
            </a:r>
            <a:r>
              <a:rPr lang="en-US" sz="2200" dirty="0" smtClean="0"/>
              <a:t>n</a:t>
            </a:r>
            <a:r>
              <a:rPr lang="ru-RU" sz="2200" dirty="0" smtClean="0"/>
              <a:t> – количество элементов</a:t>
            </a:r>
          </a:p>
          <a:p>
            <a:r>
              <a:rPr lang="ru-RU" sz="2200" dirty="0" smtClean="0"/>
              <a:t>   </a:t>
            </a:r>
            <a:r>
              <a:rPr lang="ru-RU" sz="2200" dirty="0" err="1" smtClean="0"/>
              <a:t>return</a:t>
            </a:r>
            <a:r>
              <a:rPr lang="ru-RU" sz="2200" dirty="0" smtClean="0"/>
              <a:t> 0;</a:t>
            </a:r>
          </a:p>
          <a:p>
            <a:r>
              <a:rPr lang="ru-RU" sz="2200" dirty="0" smtClean="0"/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472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1131" y="188640"/>
            <a:ext cx="87129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Размещения с повторениями</a:t>
            </a:r>
            <a:endParaRPr lang="ru-RU" sz="2200" dirty="0"/>
          </a:p>
          <a:p>
            <a:r>
              <a:rPr lang="ru-RU" sz="2200" b="1" i="1" dirty="0"/>
              <a:t>Размещения </a:t>
            </a:r>
            <a:r>
              <a:rPr lang="ru-RU" sz="2200" dirty="0"/>
              <a:t>с повторениями из </a:t>
            </a:r>
            <a:r>
              <a:rPr lang="en-US" sz="2200" b="1" dirty="0"/>
              <a:t>n</a:t>
            </a:r>
            <a:r>
              <a:rPr lang="ru-RU" sz="2200" dirty="0"/>
              <a:t> по </a:t>
            </a:r>
            <a:r>
              <a:rPr lang="en-US" sz="2200" b="1" dirty="0"/>
              <a:t>k</a:t>
            </a:r>
            <a:r>
              <a:rPr lang="ru-RU" sz="2200" dirty="0"/>
              <a:t> – это последовательности длины </a:t>
            </a:r>
            <a:r>
              <a:rPr lang="en-US" sz="2200" b="1" dirty="0"/>
              <a:t>k</a:t>
            </a:r>
            <a:r>
              <a:rPr lang="ru-RU" sz="2200" dirty="0"/>
              <a:t>, в которых </a:t>
            </a:r>
            <a:r>
              <a:rPr lang="en-US" sz="2200" b="1" dirty="0"/>
              <a:t>n</a:t>
            </a:r>
            <a:r>
              <a:rPr lang="ru-RU" sz="2200" dirty="0"/>
              <a:t> возможных элементов могут повторяться.</a:t>
            </a:r>
          </a:p>
          <a:p>
            <a:r>
              <a:rPr lang="ru-RU" sz="2200" b="1" i="1" dirty="0"/>
              <a:t>Пример</a:t>
            </a:r>
            <a:r>
              <a:rPr lang="ru-RU" sz="2200" dirty="0"/>
              <a:t>. Для </a:t>
            </a:r>
            <a:r>
              <a:rPr lang="en-US" sz="2200" dirty="0"/>
              <a:t>n</a:t>
            </a:r>
            <a:r>
              <a:rPr lang="ru-RU" sz="2200" dirty="0" smtClean="0"/>
              <a:t>=</a:t>
            </a:r>
            <a:r>
              <a:rPr lang="en-US" sz="2200" dirty="0" smtClean="0"/>
              <a:t>4</a:t>
            </a:r>
            <a:r>
              <a:rPr lang="ru-RU" sz="2200" dirty="0" smtClean="0"/>
              <a:t> </a:t>
            </a:r>
            <a:r>
              <a:rPr lang="ru-RU" sz="2200" dirty="0"/>
              <a:t>и </a:t>
            </a:r>
            <a:r>
              <a:rPr lang="ru-RU" sz="2200" dirty="0" smtClean="0"/>
              <a:t>k=</a:t>
            </a:r>
            <a:r>
              <a:rPr lang="en-US" sz="2200" dirty="0" smtClean="0"/>
              <a:t>3</a:t>
            </a:r>
            <a:r>
              <a:rPr lang="ru-RU" sz="2200" dirty="0" smtClean="0"/>
              <a:t>, </a:t>
            </a:r>
            <a:r>
              <a:rPr lang="ru-RU" sz="2200" dirty="0"/>
              <a:t>имеем</a:t>
            </a:r>
            <a:r>
              <a:rPr lang="ru-RU" sz="2200" dirty="0" smtClean="0"/>
              <a:t>: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0851" y="4149080"/>
            <a:ext cx="85516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На каждой из </a:t>
            </a:r>
            <a:r>
              <a:rPr lang="en-US" sz="2200" b="1" dirty="0" smtClean="0"/>
              <a:t>k</a:t>
            </a:r>
            <a:r>
              <a:rPr lang="ru-RU" sz="2200" dirty="0" smtClean="0"/>
              <a:t> позиций в последовательности независимо от других может находиться любой из </a:t>
            </a:r>
            <a:r>
              <a:rPr lang="en-US" sz="2200" b="1" dirty="0" smtClean="0"/>
              <a:t>n</a:t>
            </a:r>
            <a:r>
              <a:rPr lang="ru-RU" sz="2200" dirty="0" smtClean="0"/>
              <a:t> элементов, поэтому по правилу произведения общее количество размещений – </a:t>
            </a:r>
            <a:r>
              <a:rPr lang="en-US" sz="2200" b="1" dirty="0" err="1" smtClean="0"/>
              <a:t>n</a:t>
            </a:r>
            <a:r>
              <a:rPr lang="en-US" sz="2200" b="1" baseline="30000" dirty="0" err="1" smtClean="0"/>
              <a:t>k</a:t>
            </a:r>
            <a:r>
              <a:rPr lang="en-US" sz="2200" b="1" baseline="30000" dirty="0" smtClean="0"/>
              <a:t> </a:t>
            </a:r>
            <a:r>
              <a:rPr lang="en-US" sz="2200" dirty="0" smtClean="0"/>
              <a:t>= 4</a:t>
            </a:r>
            <a:r>
              <a:rPr lang="en-US" sz="2200" baseline="30000" dirty="0" smtClean="0"/>
              <a:t>3 </a:t>
            </a:r>
            <a:r>
              <a:rPr lang="en-US" sz="2200" dirty="0" smtClean="0"/>
              <a:t>= 64</a:t>
            </a:r>
            <a:r>
              <a:rPr lang="ru-RU" sz="2200" dirty="0" smtClean="0"/>
              <a:t>.</a:t>
            </a:r>
          </a:p>
          <a:p>
            <a:r>
              <a:rPr lang="ru-RU" sz="2200" b="1" dirty="0" smtClean="0"/>
              <a:t>Задача 1. </a:t>
            </a:r>
            <a:r>
              <a:rPr lang="ru-RU" sz="2200" dirty="0" smtClean="0"/>
              <a:t>Перечислить все последовательности длины </a:t>
            </a:r>
            <a:r>
              <a:rPr lang="en-US" sz="2200" b="1" i="1" dirty="0" smtClean="0"/>
              <a:t>k</a:t>
            </a:r>
            <a:r>
              <a:rPr lang="ru-RU" sz="2200" dirty="0" smtClean="0"/>
              <a:t> из </a:t>
            </a:r>
          </a:p>
          <a:p>
            <a:r>
              <a:rPr lang="ru-RU" sz="2200" dirty="0" smtClean="0"/>
              <a:t>чисел </a:t>
            </a:r>
            <a:r>
              <a:rPr lang="ru-RU" sz="2200" b="1" i="1" dirty="0" smtClean="0"/>
              <a:t>0..</a:t>
            </a:r>
            <a:r>
              <a:rPr lang="en-US" sz="2200" b="1" i="1" dirty="0" smtClean="0"/>
              <a:t>n</a:t>
            </a:r>
            <a:r>
              <a:rPr lang="ru-RU" sz="2200" b="1" i="1" dirty="0" smtClean="0"/>
              <a:t>-1</a:t>
            </a:r>
            <a:r>
              <a:rPr lang="ru-RU" sz="2200" dirty="0" smtClean="0"/>
              <a:t>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97128"/>
              </p:ext>
            </p:extLst>
          </p:nvPr>
        </p:nvGraphicFramePr>
        <p:xfrm>
          <a:off x="1259632" y="1596278"/>
          <a:ext cx="609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0,0,0</a:t>
                      </a:r>
                    </a:p>
                    <a:p>
                      <a:r>
                        <a:rPr lang="en-US" dirty="0" smtClean="0"/>
                        <a:t>0,0,1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0,0,2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0,0,3</a:t>
                      </a:r>
                    </a:p>
                    <a:p>
                      <a:r>
                        <a:rPr lang="en-US" dirty="0" smtClean="0"/>
                        <a:t>0,1,0</a:t>
                      </a:r>
                    </a:p>
                    <a:p>
                      <a:r>
                        <a:rPr lang="en-US" dirty="0" smtClean="0"/>
                        <a:t>0,1,1</a:t>
                      </a:r>
                    </a:p>
                    <a:p>
                      <a:r>
                        <a:rPr lang="en-US" dirty="0" smtClean="0"/>
                        <a:t>0,1,2</a:t>
                      </a:r>
                    </a:p>
                    <a:p>
                      <a:r>
                        <a:rPr lang="en-US" dirty="0" smtClean="0"/>
                        <a:t>0,1,3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0,2,0</a:t>
                      </a:r>
                    </a:p>
                    <a:p>
                      <a:r>
                        <a:rPr lang="en-US" dirty="0" smtClean="0"/>
                        <a:t>0,2,1</a:t>
                      </a:r>
                    </a:p>
                    <a:p>
                      <a:r>
                        <a:rPr lang="en-US" dirty="0" smtClean="0"/>
                        <a:t>0,2,2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0,2,3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0,3,0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0,3,1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0,3,2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0,3,3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1,0,0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1,0,1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1,0,2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1,0,3</a:t>
                      </a:r>
                    </a:p>
                    <a:p>
                      <a:r>
                        <a:rPr lang="en-US" dirty="0" smtClean="0"/>
                        <a:t>1,1,0</a:t>
                      </a:r>
                    </a:p>
                    <a:p>
                      <a:r>
                        <a:rPr lang="en-US" dirty="0" smtClean="0"/>
                        <a:t>1,1,1</a:t>
                      </a:r>
                    </a:p>
                    <a:p>
                      <a:r>
                        <a:rPr lang="en-US" dirty="0" smtClean="0"/>
                        <a:t>1,1,2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1,1,3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1,2,0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1,2,1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1,2,2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1,2,3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1,3,0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1,3,1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1,3,2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1,3,3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2,0,0</a:t>
                      </a:r>
                    </a:p>
                    <a:p>
                      <a:r>
                        <a:rPr lang="en-US" dirty="0" smtClean="0"/>
                        <a:t>2,0,1</a:t>
                      </a:r>
                    </a:p>
                    <a:p>
                      <a:r>
                        <a:rPr lang="en-US" dirty="0" smtClean="0"/>
                        <a:t>2,0,2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2,0,3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2,1,0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2,1,1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2,1,2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2,1,3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2,2,0</a:t>
                      </a:r>
                    </a:p>
                    <a:p>
                      <a:r>
                        <a:rPr lang="en-US" dirty="0" smtClean="0"/>
                        <a:t>2,2,1</a:t>
                      </a:r>
                    </a:p>
                    <a:p>
                      <a:r>
                        <a:rPr lang="en-US" dirty="0" smtClean="0"/>
                        <a:t>2,2,2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2,2,3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2,3,0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2,3,1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2,3,2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2,3,3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3,0,0</a:t>
                      </a:r>
                    </a:p>
                    <a:p>
                      <a:r>
                        <a:rPr lang="en-US" dirty="0" smtClean="0"/>
                        <a:t>3,0,1</a:t>
                      </a:r>
                    </a:p>
                    <a:p>
                      <a:r>
                        <a:rPr lang="en-US" dirty="0" smtClean="0"/>
                        <a:t>3,0,2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3,0,3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3,1,0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3,1,1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3,1,2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3,1,3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3,2,0</a:t>
                      </a:r>
                    </a:p>
                    <a:p>
                      <a:r>
                        <a:rPr lang="en-US" dirty="0" smtClean="0"/>
                        <a:t>3,2,1</a:t>
                      </a:r>
                    </a:p>
                    <a:p>
                      <a:r>
                        <a:rPr lang="en-US" dirty="0" smtClean="0"/>
                        <a:t>3,2,2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3,2,3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3,3,0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3,3,1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3,3,2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3,3,3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5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332656"/>
            <a:ext cx="856895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 smtClean="0"/>
              <a:t>Алгоритм генерации размещения лексикографическом порядке</a:t>
            </a:r>
            <a:endParaRPr lang="ru-RU" sz="2200" dirty="0" smtClean="0"/>
          </a:p>
          <a:p>
            <a:pPr marL="457200" indent="-457200">
              <a:buAutoNum type="arabicPeriod"/>
            </a:pPr>
            <a:r>
              <a:rPr lang="ru-RU" sz="2200" dirty="0" smtClean="0"/>
              <a:t>Первой будет последовательность &lt;0,0,…,0&gt;, печатаем. Будем хранить последнюю напечатанную последовательность в массиве </a:t>
            </a:r>
            <a:r>
              <a:rPr lang="en-US" sz="2200" b="1" i="1" dirty="0" smtClean="0"/>
              <a:t>x</a:t>
            </a:r>
            <a:r>
              <a:rPr lang="ru-RU" sz="2200" b="1" i="1" dirty="0" smtClean="0"/>
              <a:t>[0]..</a:t>
            </a:r>
            <a:r>
              <a:rPr lang="en-US" sz="2200" b="1" i="1" dirty="0" smtClean="0"/>
              <a:t>x</a:t>
            </a:r>
            <a:r>
              <a:rPr lang="ru-RU" sz="2200" b="1" i="1" dirty="0" smtClean="0"/>
              <a:t>[</a:t>
            </a:r>
            <a:r>
              <a:rPr lang="en-US" sz="2200" b="1" i="1" dirty="0" smtClean="0"/>
              <a:t>k</a:t>
            </a:r>
            <a:r>
              <a:rPr lang="ru-RU" sz="2200" b="1" i="1" dirty="0" smtClean="0"/>
              <a:t>-1]</a:t>
            </a:r>
            <a:r>
              <a:rPr lang="ru-RU" sz="2200" dirty="0" smtClean="0"/>
              <a:t>;</a:t>
            </a:r>
          </a:p>
          <a:p>
            <a:r>
              <a:rPr lang="ru-RU" sz="2200" dirty="0" smtClean="0"/>
              <a:t>2. С конца ищем элемент который можно увеличить. Так как последним является последовательность </a:t>
            </a:r>
            <a:r>
              <a:rPr lang="ru-RU" sz="2400" b="1" i="1" dirty="0" smtClean="0"/>
              <a:t>&lt;</a:t>
            </a:r>
            <a:r>
              <a:rPr lang="en-US" sz="2400" b="1" i="1" dirty="0" smtClean="0"/>
              <a:t>n</a:t>
            </a:r>
            <a:r>
              <a:rPr lang="ru-RU" sz="2400" b="1" i="1" dirty="0" smtClean="0"/>
              <a:t>-1,</a:t>
            </a:r>
            <a:r>
              <a:rPr lang="en-US" sz="2400" b="1" i="1" dirty="0" smtClean="0"/>
              <a:t>n</a:t>
            </a:r>
            <a:r>
              <a:rPr lang="ru-RU" sz="2400" b="1" i="1" dirty="0" smtClean="0"/>
              <a:t>-1,…,</a:t>
            </a:r>
            <a:r>
              <a:rPr lang="en-US" sz="2400" b="1" i="1" dirty="0" smtClean="0"/>
              <a:t>n</a:t>
            </a:r>
            <a:r>
              <a:rPr lang="ru-RU" sz="2400" b="1" i="1" dirty="0" smtClean="0"/>
              <a:t>-1&gt;</a:t>
            </a:r>
            <a:r>
              <a:rPr lang="ru-RU" sz="2400" dirty="0" smtClean="0"/>
              <a:t>, мы можем увеличить найденный элемент только до </a:t>
            </a:r>
            <a:r>
              <a:rPr lang="en-US" sz="2400" b="1" i="1" dirty="0" smtClean="0"/>
              <a:t>n</a:t>
            </a:r>
            <a:r>
              <a:rPr lang="ru-RU" sz="2400" b="1" i="1" dirty="0" smtClean="0"/>
              <a:t>-1</a:t>
            </a:r>
            <a:r>
              <a:rPr lang="ru-RU" sz="2400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если такого элемента нет, мы получили последнюю последовательность </a:t>
            </a:r>
            <a:r>
              <a:rPr lang="ru-RU" sz="2200" b="1" i="1" dirty="0" smtClean="0"/>
              <a:t>&lt;</a:t>
            </a:r>
            <a:r>
              <a:rPr lang="en-US" sz="2200" b="1" i="1" dirty="0" smtClean="0"/>
              <a:t>n</a:t>
            </a:r>
            <a:r>
              <a:rPr lang="ru-RU" sz="2200" b="1" i="1" dirty="0" smtClean="0"/>
              <a:t>-1,</a:t>
            </a:r>
            <a:r>
              <a:rPr lang="en-US" sz="2200" b="1" i="1" dirty="0" smtClean="0"/>
              <a:t>n</a:t>
            </a:r>
            <a:r>
              <a:rPr lang="ru-RU" sz="2200" b="1" i="1" dirty="0" smtClean="0"/>
              <a:t>-1,…,</a:t>
            </a:r>
            <a:r>
              <a:rPr lang="en-US" sz="2200" b="1" i="1" dirty="0" smtClean="0"/>
              <a:t>n</a:t>
            </a:r>
            <a:r>
              <a:rPr lang="ru-RU" sz="2200" b="1" i="1" dirty="0" smtClean="0"/>
              <a:t>-1&gt;</a:t>
            </a:r>
            <a:r>
              <a:rPr lang="ru-RU" sz="2200" dirty="0" smtClean="0"/>
              <a:t>, печатаем и заканчиваем работу;</a:t>
            </a:r>
          </a:p>
          <a:p>
            <a:r>
              <a:rPr lang="ru-RU" sz="2200" dirty="0" smtClean="0"/>
              <a:t>      иначе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 smtClean="0"/>
              <a:t>увеличиваем его на </a:t>
            </a:r>
            <a:r>
              <a:rPr lang="ru-RU" sz="2200" b="1" i="1" dirty="0" smtClean="0"/>
              <a:t>1</a:t>
            </a:r>
            <a:r>
              <a:rPr lang="ru-RU" sz="2200" dirty="0" smtClean="0"/>
              <a:t>, а за ним стоящие элементы приравниваем </a:t>
            </a:r>
            <a:r>
              <a:rPr lang="ru-RU" sz="2200" b="1" i="1" dirty="0" smtClean="0"/>
              <a:t>0</a:t>
            </a:r>
            <a:r>
              <a:rPr lang="ru-RU" sz="2200" dirty="0" smtClean="0"/>
              <a:t>, печатаем;</a:t>
            </a:r>
          </a:p>
          <a:p>
            <a:r>
              <a:rPr lang="ru-RU" sz="2200" dirty="0" smtClean="0"/>
              <a:t>3. повторяем пункт 2.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196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1332</Words>
  <Application>Microsoft Office PowerPoint</Application>
  <PresentationFormat>Экран (4:3)</PresentationFormat>
  <Paragraphs>316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Symbol</vt:lpstr>
      <vt:lpstr>Times New Roman</vt:lpstr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Павлов</cp:lastModifiedBy>
  <cp:revision>49</cp:revision>
  <dcterms:created xsi:type="dcterms:W3CDTF">2017-09-16T00:24:20Z</dcterms:created>
  <dcterms:modified xsi:type="dcterms:W3CDTF">2019-10-18T00:56:54Z</dcterms:modified>
</cp:coreProperties>
</file>