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83" r:id="rId3"/>
    <p:sldId id="284" r:id="rId4"/>
    <p:sldId id="286" r:id="rId5"/>
    <p:sldId id="288" r:id="rId6"/>
    <p:sldId id="289" r:id="rId7"/>
    <p:sldId id="290" r:id="rId8"/>
    <p:sldId id="291" r:id="rId9"/>
    <p:sldId id="292" r:id="rId10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084" autoAdjust="0"/>
  </p:normalViewPr>
  <p:slideViewPr>
    <p:cSldViewPr snapToGrid="0">
      <p:cViewPr varScale="1">
        <p:scale>
          <a:sx n="145" d="100"/>
          <a:sy n="145" d="100"/>
        </p:scale>
        <p:origin x="49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6517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6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29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6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94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76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="http://cdn.kendostatic.com/2014.3.1411/styles/kendo.common.min.css" /&gt;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="http://cdn.kendostatic.com/2014.3.1411/styles/kendo.metro.min.css"&gt;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CSS Selector Specificity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://stuffandnonsense.co.uk/archives/images/specificitywars-05v2.jpg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0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50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34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86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839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988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96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52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03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82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8AE9-2C98-4C50-AE82-6FC0EE2A2D9C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12E0-B863-4C92-8076-F522583B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mos.telerik.com/kendo-ui/" TargetMode="External"/><Relationship Id="rId5" Type="http://schemas.openxmlformats.org/officeDocument/2006/relationships/hyperlink" Target="http://dojo.telerik.com/uCUWi" TargetMode="External"/><Relationship Id="rId4" Type="http://schemas.openxmlformats.org/officeDocument/2006/relationships/hyperlink" Target="http://dojo.telerik.com/IXIf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lerik.com/purchase/kendo-ui" TargetMode="External"/><Relationship Id="rId4" Type="http://schemas.openxmlformats.org/officeDocument/2006/relationships/hyperlink" Target="http://docs.telerik.com/kendo-ui/intro/supporting/list-of-widge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ojo.telerik.com/aDIzo" TargetMode="External"/><Relationship Id="rId4" Type="http://schemas.openxmlformats.org/officeDocument/2006/relationships/hyperlink" Target="http://www.telerik.com/download/kendo-u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cs.telerik.com/kendo-ui/intro/installation/bower-instal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jo.telerik.com/UVELO" TargetMode="External"/><Relationship Id="rId5" Type="http://schemas.openxmlformats.org/officeDocument/2006/relationships/hyperlink" Target="http://docs.telerik.com/kendo-ui/intro/installation/cdn-service" TargetMode="External"/><Relationship Id="rId4" Type="http://schemas.openxmlformats.org/officeDocument/2006/relationships/hyperlink" Target="http://dojo.telerik.com/EloP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elerik.com/download/custom-downloa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jo.telerik.com/IHIDo" TargetMode="External"/><Relationship Id="rId5" Type="http://schemas.openxmlformats.org/officeDocument/2006/relationships/hyperlink" Target="http://dojo.telerik.com/aNUte" TargetMode="External"/><Relationship Id="rId4" Type="http://schemas.openxmlformats.org/officeDocument/2006/relationships/hyperlink" Target="http://docs.telerik.com/kendo-ui/intro/installation/prerequisit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02329" y="279034"/>
            <a:ext cx="8313071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What is Kendo UI?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Raleway" panose="020B0503030101060003" pitchFamily="34" charset="-52"/>
            </a:endParaRP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is a framework for building high performance HTML5 and JavaScript applications using the latest web standards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+mj-lt"/>
              <a:buAutoNum type="romanLcPeriod"/>
            </a:pPr>
            <a:r>
              <a:rPr lang="en" dirty="0">
                <a:latin typeface="Raleway" panose="020B0503030101060003" pitchFamily="34" charset="-52"/>
              </a:rPr>
              <a:t>Combines the best of HTML5 CSS3 and jQuery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+mj-lt"/>
              <a:buAutoNum type="romanLcPeriod"/>
            </a:pPr>
            <a:r>
              <a:rPr lang="en" dirty="0">
                <a:latin typeface="Raleway" panose="020B0503030101060003" pitchFamily="34" charset="-52"/>
              </a:rPr>
              <a:t>Deliveres broad browser compatibility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+mj-lt"/>
              <a:buAutoNum type="romanLcPeriod"/>
            </a:pPr>
            <a:r>
              <a:rPr lang="en" dirty="0">
                <a:latin typeface="Raleway" panose="020B0503030101060003" pitchFamily="34" charset="-52"/>
              </a:rPr>
              <a:t>Can be used with any server side technology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+mj-lt"/>
              <a:buAutoNum type="romanLcPeriod"/>
            </a:pPr>
            <a:endParaRPr lang="en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provides anything you need to build JavaScript applications in an integrated seamless framework allowing the developer to focus on the development not on building a platform</a:t>
            </a:r>
          </a:p>
          <a:p>
            <a:pPr marL="1143000" lvl="2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latin typeface="Raleway" panose="020B0503030101060003" pitchFamily="34" charset="-52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6" y="272728"/>
            <a:ext cx="8239329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Kendo UI components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09217"/>
            <a:ext cx="7392228" cy="323484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GB" dirty="0">
              <a:latin typeface="Raleway" panose="020B0604020202020204" charset="0"/>
              <a:hlinkClick r:id="rId4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Components (Widgets) </a:t>
            </a:r>
            <a:r>
              <a:rPr lang="en-US" dirty="0" smtClean="0">
                <a:latin typeface="Raleway" panose="020B0503030101060003" pitchFamily="34" charset="-52"/>
              </a:rPr>
              <a:t>examples</a:t>
            </a:r>
          </a:p>
          <a:p>
            <a:pPr marL="1143000" lvl="2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dirty="0">
                <a:latin typeface="Raleway" panose="020B0503030101060003" pitchFamily="34" charset="-52"/>
                <a:hlinkClick r:id="rId5"/>
              </a:rPr>
              <a:t>http://</a:t>
            </a:r>
            <a:r>
              <a:rPr lang="en-GB" dirty="0" smtClean="0">
                <a:latin typeface="Raleway" panose="020B0503030101060003" pitchFamily="34" charset="-52"/>
                <a:hlinkClick r:id="rId5"/>
              </a:rPr>
              <a:t>dojo.telerik.com/uCUWi</a:t>
            </a:r>
            <a:endParaRPr lang="en-GB" dirty="0" smtClean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-GB" dirty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Demos and API reference:</a:t>
            </a:r>
          </a:p>
          <a:p>
            <a:pPr marL="1143000" lvl="2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dirty="0">
                <a:latin typeface="Raleway" panose="020B0503030101060003" pitchFamily="34" charset="-52"/>
                <a:hlinkClick r:id="rId6"/>
              </a:rPr>
              <a:t>http://demos.telerik.com/kendo-ui/</a:t>
            </a:r>
            <a:endParaRPr lang="en-GB" dirty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  <p:sp>
        <p:nvSpPr>
          <p:cNvPr id="6" name="Shape 24"/>
          <p:cNvSpPr txBox="1">
            <a:spLocks/>
          </p:cNvSpPr>
          <p:nvPr/>
        </p:nvSpPr>
        <p:spPr>
          <a:xfrm>
            <a:off x="3897000" y="1002911"/>
            <a:ext cx="2986729" cy="3234845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000" dirty="0">
              <a:latin typeface="Raleway" panose="020B0503030101060003" pitchFamily="34" charset="-52"/>
            </a:endParaRPr>
          </a:p>
        </p:txBody>
      </p:sp>
      <p:sp>
        <p:nvSpPr>
          <p:cNvPr id="7" name="Shape 24"/>
          <p:cNvSpPr txBox="1">
            <a:spLocks/>
          </p:cNvSpPr>
          <p:nvPr/>
        </p:nvSpPr>
        <p:spPr>
          <a:xfrm>
            <a:off x="543696" y="3083496"/>
            <a:ext cx="6885015" cy="139997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dirty="0">
                <a:latin typeface="Raleway" panose="020B0503030101060003" pitchFamily="34" charset="-52"/>
              </a:rPr>
              <a:t>What Kendo UI widgets have in common: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Naming convention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Functionality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Properties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041294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46704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Kendo UI Versions Overview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Raleway" panose="020B0503030101060003" pitchFamily="34" charset="-52"/>
            </a:endParaRP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Core;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Professional;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Core vs. Professional –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 smtClean="0">
                <a:latin typeface="Raleway" panose="020B0503030101060003" pitchFamily="34" charset="-52"/>
              </a:rPr>
              <a:t>	</a:t>
            </a:r>
            <a:r>
              <a:rPr lang="en-US" dirty="0">
                <a:latin typeface="Raleway" panose="020B0503030101060003" pitchFamily="34" charset="-52"/>
              </a:rPr>
              <a:t> </a:t>
            </a:r>
            <a:r>
              <a:rPr lang="en-US" dirty="0">
                <a:latin typeface="Raleway" panose="020B0503030101060003" pitchFamily="34" charset="-52"/>
                <a:hlinkClick r:id="rId4"/>
              </a:rPr>
              <a:t>http://</a:t>
            </a:r>
            <a:r>
              <a:rPr lang="en-US" dirty="0" smtClean="0">
                <a:latin typeface="Raleway" panose="020B0503030101060003" pitchFamily="34" charset="-52"/>
                <a:hlinkClick r:id="rId4"/>
              </a:rPr>
              <a:t>docs.telerik.com/kendo-ui/intro/supporting/list-of-widgets</a:t>
            </a:r>
            <a:endParaRPr lang="en-US" dirty="0" smtClean="0">
              <a:latin typeface="Raleway" panose="020B0503030101060003" pitchFamily="34" charset="-52"/>
            </a:endParaRP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>
                <a:latin typeface="Raleway" panose="020B0503030101060003" pitchFamily="34" charset="-52"/>
              </a:rPr>
              <a:t>	</a:t>
            </a:r>
            <a:endParaRPr lang="en" dirty="0" smtClean="0">
              <a:latin typeface="Raleway" panose="020B0503030101060003" pitchFamily="34" charset="-52"/>
            </a:endParaRP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Kendo UI Complete;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>
                <a:latin typeface="Raleway" panose="020B0503030101060003" pitchFamily="34" charset="-52"/>
              </a:rPr>
              <a:t>	Includes MVC, PHP and JSP wrapers.</a:t>
            </a:r>
          </a:p>
          <a:p>
            <a:pPr marL="457200" lvl="0" indent="-419100" algn="l" rtl="0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endParaRPr lang="en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" dirty="0">
                <a:latin typeface="Raleway" panose="020B0503030101060003" pitchFamily="34" charset="-52"/>
              </a:rPr>
              <a:t>Telerik DevCraft Editions;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dirty="0">
                <a:latin typeface="Raleway" panose="020B0503030101060003" pitchFamily="34" charset="-52"/>
              </a:rPr>
              <a:t>	</a:t>
            </a:r>
            <a:r>
              <a:rPr lang="en-GB" sz="1350" u="sng" dirty="0">
                <a:latin typeface="Raleway" panose="020B0604020202020204" charset="0"/>
                <a:hlinkClick r:id="rId5"/>
              </a:rPr>
              <a:t>http://www.telerik.com/purchase/kendo-ui</a:t>
            </a:r>
            <a:endParaRPr lang="en-GB" sz="1350" u="sng" dirty="0">
              <a:latin typeface="Raleway" panose="020B0604020202020204" charset="0"/>
            </a:endParaRP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350" dirty="0">
              <a:latin typeface="Raleway" panose="020B0604020202020204" charset="0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1143000" lvl="2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"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endParaRPr dirty="0">
              <a:latin typeface="Raleway" panose="020B0503030101060003" pitchFamily="34" charset="-52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latin typeface="Raleway" panose="020B0503030101060003" pitchFamily="34" charset="-5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276419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5407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Getting Started with Kendo UI</a:t>
            </a:r>
          </a:p>
        </p:txBody>
      </p:sp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6" y="1065749"/>
            <a:ext cx="6885015" cy="359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Download Kendo UI package;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	</a:t>
            </a:r>
            <a:r>
              <a:rPr lang="en-GB" sz="1350" u="sng" dirty="0">
                <a:latin typeface="Raleway" panose="020B0604020202020204" charset="0"/>
                <a:hlinkClick r:id="rId4"/>
              </a:rPr>
              <a:t>http://www.telerik.com/download/kendo-ui</a:t>
            </a:r>
            <a:endParaRPr lang="en-US" sz="1350" dirty="0">
              <a:latin typeface="Raleway" panose="020B0604020202020204" charset="0"/>
            </a:endParaRPr>
          </a:p>
          <a:p>
            <a:r>
              <a:rPr lang="en-GB" dirty="0"/>
              <a:t> </a:t>
            </a: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Kendo files structure;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b="1" dirty="0">
                <a:latin typeface="Raleway" panose="020B0503030101060003" pitchFamily="34" charset="-52"/>
              </a:rPr>
              <a:t>/examples</a:t>
            </a:r>
            <a:r>
              <a:rPr lang="en-US" dirty="0">
                <a:latin typeface="Raleway" panose="020B0503030101060003" pitchFamily="34" charset="-52"/>
              </a:rPr>
              <a:t>		- demo files. 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b="1" dirty="0">
                <a:latin typeface="Raleway" panose="020B0503030101060003" pitchFamily="34" charset="-52"/>
              </a:rPr>
              <a:t>/</a:t>
            </a:r>
            <a:r>
              <a:rPr lang="en-US" b="1" dirty="0" err="1">
                <a:latin typeface="Raleway" panose="020B0503030101060003" pitchFamily="34" charset="-52"/>
              </a:rPr>
              <a:t>js</a:t>
            </a:r>
            <a:r>
              <a:rPr lang="en-US" dirty="0">
                <a:latin typeface="Raleway" panose="020B0503030101060003" pitchFamily="34" charset="-52"/>
              </a:rPr>
              <a:t>			- minified JavaScript.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b="1" dirty="0">
                <a:latin typeface="Raleway" panose="020B0503030101060003" pitchFamily="34" charset="-52"/>
              </a:rPr>
              <a:t>/</a:t>
            </a:r>
            <a:r>
              <a:rPr lang="en-US" b="1" dirty="0" err="1">
                <a:latin typeface="Raleway" panose="020B0503030101060003" pitchFamily="34" charset="-52"/>
              </a:rPr>
              <a:t>src</a:t>
            </a:r>
            <a:r>
              <a:rPr lang="en-US" dirty="0">
                <a:latin typeface="Raleway" panose="020B0503030101060003" pitchFamily="34" charset="-52"/>
              </a:rPr>
              <a:t>			- source code.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b="1" dirty="0">
                <a:latin typeface="Raleway" panose="020B0503030101060003" pitchFamily="34" charset="-52"/>
              </a:rPr>
              <a:t>/styles</a:t>
            </a:r>
            <a:r>
              <a:rPr lang="en-US" dirty="0">
                <a:latin typeface="Raleway" panose="020B0503030101060003" pitchFamily="34" charset="-52"/>
              </a:rPr>
              <a:t>			- minified CSS.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b="1" dirty="0">
                <a:latin typeface="Raleway" panose="020B0503030101060003" pitchFamily="34" charset="-52"/>
              </a:rPr>
              <a:t>/wrappers</a:t>
            </a:r>
            <a:r>
              <a:rPr lang="en-US" dirty="0">
                <a:latin typeface="Raleway" panose="020B0503030101060003" pitchFamily="34" charset="-52"/>
              </a:rPr>
              <a:t>		- server-side wrappers. 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GB" dirty="0">
              <a:latin typeface="Raleway" panose="020B0503030101060003" pitchFamily="34" charset="-52"/>
            </a:endParaRP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Add CSS and JavaScript references;</a:t>
            </a:r>
          </a:p>
          <a:p>
            <a:pPr marL="381000" lvl="1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	</a:t>
            </a:r>
            <a:r>
              <a:rPr lang="en-GB" sz="1350" u="sng" dirty="0">
                <a:latin typeface="Raleway" panose="020B0604020202020204" charset="0"/>
                <a:hlinkClick r:id="rId5"/>
              </a:rPr>
              <a:t>http://dojo.telerik.com/aDIzo</a:t>
            </a:r>
            <a:endParaRPr lang="en-US" sz="135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9918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7" y="1065750"/>
            <a:ext cx="6657991" cy="3304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l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Raleway" panose="020B0503030101060003" pitchFamily="34" charset="-52"/>
            </a:endParaRPr>
          </a:p>
          <a:p>
            <a:pPr marL="38100" lvl="0" algn="l" rtl="0"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1000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What is Bower?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dirty="0">
                <a:latin typeface="Raleway" panose="020B0503030101060003" pitchFamily="34" charset="-52"/>
              </a:rPr>
              <a:t>Bower is a package manager for JavaScript libraries that allows you to define, version, and retrieve your dependencies.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Bower prerequisites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`Node.js, Git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install Bower - </a:t>
            </a:r>
            <a:r>
              <a:rPr lang="en-GB" b="1" dirty="0" err="1">
                <a:latin typeface="Raleway" panose="020B0503030101060003" pitchFamily="34" charset="-52"/>
              </a:rPr>
              <a:t>npm</a:t>
            </a:r>
            <a:r>
              <a:rPr lang="en-GB" b="1" dirty="0">
                <a:latin typeface="Raleway" panose="020B0503030101060003" pitchFamily="34" charset="-52"/>
              </a:rPr>
              <a:t> install -g bower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(</a:t>
            </a:r>
            <a:r>
              <a:rPr lang="en-GB" dirty="0" err="1">
                <a:latin typeface="Raleway" panose="020B0503030101060003" pitchFamily="34" charset="-52"/>
              </a:rPr>
              <a:t>npm</a:t>
            </a:r>
            <a:r>
              <a:rPr lang="en-GB" dirty="0">
                <a:latin typeface="Raleway" panose="020B0503030101060003" pitchFamily="34" charset="-52"/>
              </a:rPr>
              <a:t> - Node package manager)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GB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Kendo UI packages for Bower 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b="1" dirty="0">
                <a:latin typeface="Raleway" panose="020B0503030101060003" pitchFamily="34" charset="-52"/>
              </a:rPr>
              <a:t>bower install kendo-</a:t>
            </a:r>
            <a:r>
              <a:rPr lang="en-GB" b="1" dirty="0" err="1">
                <a:latin typeface="Raleway" panose="020B0503030101060003" pitchFamily="34" charset="-52"/>
              </a:rPr>
              <a:t>ui</a:t>
            </a:r>
            <a:r>
              <a:rPr lang="en-GB" b="1" dirty="0">
                <a:latin typeface="Raleway" panose="020B0503030101060003" pitchFamily="34" charset="-52"/>
              </a:rPr>
              <a:t>-core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bower install https://</a:t>
            </a:r>
            <a:r>
              <a:rPr lang="en-GB" dirty="0" smtClean="0">
                <a:latin typeface="Raleway" panose="020B0503030101060003" pitchFamily="34" charset="-52"/>
              </a:rPr>
              <a:t>bower.telerik.com/bower-kendo-ui.git</a:t>
            </a:r>
            <a:r>
              <a:rPr lang="bg-BG" sz="1400" dirty="0" smtClean="0">
                <a:solidFill>
                  <a:srgbClr val="FF0000"/>
                </a:solidFill>
                <a:latin typeface="Raleway" panose="020B0503030101060003" pitchFamily="34" charset="-52"/>
              </a:rPr>
              <a:t>*</a:t>
            </a:r>
            <a:endParaRPr lang="en-GB" sz="1400" dirty="0">
              <a:solidFill>
                <a:srgbClr val="FF0000"/>
              </a:solidFill>
              <a:latin typeface="Raleway" panose="020B0503030101060003" pitchFamily="34" charset="-52"/>
            </a:endParaRPr>
          </a:p>
          <a:p>
            <a:endParaRPr lang="en-GB" u="sng" dirty="0">
              <a:hlinkClick r:id="rId4"/>
            </a:endParaRPr>
          </a:p>
          <a:p>
            <a:r>
              <a:rPr lang="en-GB" sz="1350" u="sng" dirty="0">
                <a:latin typeface="Raleway" panose="020B0604020202020204" charset="0"/>
                <a:hlinkClick r:id="rId4"/>
              </a:rPr>
              <a:t>http://docs.telerik.com/kendo-ui/intro/installation/bower-install</a:t>
            </a:r>
            <a:endParaRPr lang="en-US" sz="1350" dirty="0">
              <a:latin typeface="Raleway" panose="020B0604020202020204" charset="0"/>
            </a:endParaRPr>
          </a:p>
          <a:p>
            <a:r>
              <a:rPr lang="en-GB" dirty="0"/>
              <a:t> </a:t>
            </a: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61452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>
                <a:latin typeface="Raleway" panose="020B0503030101060003" pitchFamily="34" charset="-52"/>
              </a:rPr>
              <a:t>Kendo </a:t>
            </a:r>
            <a:r>
              <a:rPr lang="en-US" sz="3200" dirty="0">
                <a:latin typeface="Raleway" panose="020B0503030101060003" pitchFamily="34" charset="-52"/>
              </a:rPr>
              <a:t>UI as a Bower Package</a:t>
            </a:r>
          </a:p>
        </p:txBody>
      </p:sp>
    </p:spTree>
    <p:extLst>
      <p:ext uri="{BB962C8B-B14F-4D97-AF65-F5344CB8AC3E}">
        <p14:creationId xmlns:p14="http://schemas.microsoft.com/office/powerpoint/2010/main" val="379339639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46704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Use Kendo UI CDN Services</a:t>
            </a:r>
          </a:p>
        </p:txBody>
      </p:sp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8" y="1065750"/>
            <a:ext cx="6872402" cy="3304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Raleway" panose="020B0503030101060003" pitchFamily="34" charset="-52"/>
              </a:rPr>
              <a:t>What is CDN and why should one use it? 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150" dirty="0">
                <a:latin typeface="Raleway" panose="020B0503030101060003" pitchFamily="34" charset="-52"/>
              </a:rPr>
              <a:t>(Content Delivery Network)</a:t>
            </a: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1600" dirty="0">
                <a:latin typeface="Raleway" panose="020B0503030101060003" pitchFamily="34" charset="-52"/>
              </a:rPr>
              <a:t>	</a:t>
            </a:r>
            <a:r>
              <a:rPr lang="en-US" sz="1600" dirty="0">
                <a:latin typeface="Raleway" panose="020B0503030101060003" pitchFamily="34" charset="-52"/>
                <a:hlinkClick r:id="rId4"/>
              </a:rPr>
              <a:t>http://</a:t>
            </a:r>
            <a:r>
              <a:rPr lang="en-US" sz="1600" dirty="0" smtClean="0">
                <a:latin typeface="Raleway" panose="020B0503030101060003" pitchFamily="34" charset="-52"/>
                <a:hlinkClick r:id="rId4"/>
              </a:rPr>
              <a:t>dojo.telerik.com/EloPO</a:t>
            </a:r>
            <a:endParaRPr lang="en-US" sz="1600" dirty="0" smtClean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600" dirty="0" smtClean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503030101060003" pitchFamily="34" charset="-52"/>
              </a:rPr>
              <a:t>Kendo </a:t>
            </a:r>
            <a:r>
              <a:rPr lang="en-US" sz="1600" dirty="0">
                <a:latin typeface="Raleway" panose="020B0503030101060003" pitchFamily="34" charset="-52"/>
              </a:rPr>
              <a:t>UI hosted CDN services;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u="sng" dirty="0">
                <a:latin typeface="Raleway" panose="020B0604020202020204" charset="0"/>
                <a:hlinkClick r:id="rId5"/>
              </a:rPr>
              <a:t>http://docs.telerik.com/kendo-ui/intro/installation/cdn-service</a:t>
            </a:r>
            <a:endParaRPr lang="en-US" dirty="0">
              <a:latin typeface="Raleway" panose="020B0604020202020204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400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1600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Raleway" panose="020B0503030101060003" pitchFamily="34" charset="-52"/>
              </a:rPr>
              <a:t>Refer Kendo UI from CDN with local script </a:t>
            </a:r>
            <a:r>
              <a:rPr lang="en-US" sz="1600" dirty="0" smtClean="0">
                <a:latin typeface="Raleway" panose="020B0503030101060003" pitchFamily="34" charset="-52"/>
              </a:rPr>
              <a:t>fallback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300" dirty="0">
                <a:latin typeface="Raleway" panose="020B0503030101060003" pitchFamily="34" charset="-52"/>
                <a:hlinkClick r:id="rId6"/>
              </a:rPr>
              <a:t>http://</a:t>
            </a:r>
            <a:r>
              <a:rPr lang="en-US" sz="1300" dirty="0" smtClean="0">
                <a:latin typeface="Raleway" panose="020B0503030101060003" pitchFamily="34" charset="-52"/>
                <a:hlinkClick r:id="rId6"/>
              </a:rPr>
              <a:t>dojo.telerik.com/UVELO</a:t>
            </a:r>
            <a:r>
              <a:rPr lang="en-GB" dirty="0"/>
              <a:t> </a:t>
            </a:r>
            <a:endParaRPr lang="en-US" dirty="0"/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1600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sz="1600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sz="1600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4352582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61452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Include only what you need</a:t>
            </a:r>
          </a:p>
        </p:txBody>
      </p:sp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7" y="1065750"/>
            <a:ext cx="6790421" cy="3304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Combined scripts and why should one use them?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-52"/>
              </a:rPr>
              <a:t>kendo.ui.core.min.js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-52"/>
              </a:rPr>
              <a:t>kendo.all.min.js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-52"/>
              </a:rPr>
              <a:t>kendo.web.min.js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-52"/>
              </a:rPr>
              <a:t>kendo.dataviz.min.js</a:t>
            </a:r>
          </a:p>
          <a:p>
            <a:pPr marL="1009650" lvl="2" indent="-285750" algn="l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aleway" panose="020B0503030101060003" pitchFamily="34" charset="-52"/>
              </a:rPr>
              <a:t>kendo.mobile.min.js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Individual Widget Scripts 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dirty="0">
                <a:latin typeface="Raleway" panose="020B0503030101060003" pitchFamily="34" charset="-52"/>
              </a:rPr>
              <a:t>do not register together with combined scripts.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Build Scripts with Download Builder –commercial license needed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u="sng" dirty="0">
                <a:latin typeface="Raleway" panose="020B0604020202020204" charset="0"/>
                <a:hlinkClick r:id="rId4"/>
              </a:rPr>
              <a:t>http://www.telerik.com/download/custom-download</a:t>
            </a:r>
            <a:endParaRPr lang="en-US" dirty="0">
              <a:latin typeface="Raleway" panose="020B0604020202020204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0249596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5407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>
                <a:latin typeface="Raleway" panose="020B0503030101060003" pitchFamily="34" charset="-52"/>
              </a:rPr>
              <a:t>JavaScript Prerequisites</a:t>
            </a:r>
          </a:p>
        </p:txBody>
      </p:sp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7" y="1065750"/>
            <a:ext cx="6790421" cy="3304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Prerequisites for using Kendo UI, what will you need?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Supported versions of jQuery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u="sng" dirty="0">
                <a:latin typeface="Raleway" panose="020B0604020202020204" charset="0"/>
                <a:hlinkClick r:id="rId4"/>
              </a:rPr>
              <a:t>http://docs.telerik.com/kendo-ui/intro/installation/prerequisites</a:t>
            </a:r>
            <a:endParaRPr lang="en-US" dirty="0">
              <a:latin typeface="Raleway" panose="020B0604020202020204" charset="0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</a:rPr>
              <a:t>Previous versions required – use jQuery migrate</a:t>
            </a:r>
            <a:r>
              <a:rPr lang="en-US" dirty="0" smtClean="0">
                <a:latin typeface="Raleway" panose="020B0503030101060003" pitchFamily="34" charset="-52"/>
              </a:rPr>
              <a:t>.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503030101060003" pitchFamily="34" charset="-52"/>
                <a:hlinkClick r:id="rId5"/>
              </a:rPr>
              <a:t>http://</a:t>
            </a:r>
            <a:r>
              <a:rPr lang="en-US" dirty="0" smtClean="0">
                <a:latin typeface="Raleway" panose="020B0503030101060003" pitchFamily="34" charset="-52"/>
                <a:hlinkClick r:id="rId5"/>
              </a:rPr>
              <a:t>dojo.telerik.com/aNUte</a:t>
            </a:r>
            <a:endParaRPr lang="en-US" dirty="0" smtClean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AngularJS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GB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err="1">
                <a:latin typeface="Raleway" panose="020B0503030101060003" pitchFamily="34" charset="-52"/>
              </a:rPr>
              <a:t>JSZip</a:t>
            </a:r>
            <a:r>
              <a:rPr lang="en-GB" dirty="0">
                <a:latin typeface="Raleway" panose="020B0503030101060003" pitchFamily="34" charset="-52"/>
              </a:rPr>
              <a:t> Library – do you need it</a:t>
            </a:r>
            <a:r>
              <a:rPr lang="en-GB" dirty="0" smtClean="0">
                <a:latin typeface="Raleway" panose="020B0503030101060003" pitchFamily="34" charset="-52"/>
              </a:rPr>
              <a:t>?</a:t>
            </a:r>
          </a:p>
          <a:p>
            <a:pPr marL="800100" lvl="1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  <a:hlinkClick r:id="rId6"/>
              </a:rPr>
              <a:t>http://</a:t>
            </a:r>
            <a:r>
              <a:rPr lang="en-GB" dirty="0" smtClean="0">
                <a:latin typeface="Raleway" panose="020B0503030101060003" pitchFamily="34" charset="-52"/>
                <a:hlinkClick r:id="rId6"/>
              </a:rPr>
              <a:t>dojo.telerik.com/IHIDo</a:t>
            </a:r>
            <a:endParaRPr lang="en-GB" dirty="0" smtClean="0">
              <a:latin typeface="Raleway" panose="020B0503030101060003" pitchFamily="34" charset="-52"/>
            </a:endParaRPr>
          </a:p>
          <a:p>
            <a:pPr marL="38100" algn="l">
              <a:spcBef>
                <a:spcPts val="0"/>
              </a:spcBef>
              <a:buClr>
                <a:schemeClr val="dk2"/>
              </a:buClr>
              <a:buSzPct val="100000"/>
            </a:pPr>
            <a:endParaRPr lang="en-GB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Raleway" panose="020B0503030101060003" pitchFamily="34" charset="-52"/>
              </a:rPr>
              <a:t>Script tag placement </a:t>
            </a:r>
          </a:p>
          <a:p>
            <a:pPr marL="723900" lvl="2" algn="l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GB" dirty="0">
                <a:latin typeface="Raleway" panose="020B0503030101060003" pitchFamily="34" charset="-52"/>
              </a:rPr>
              <a:t>When to load the Kendo UI script files? Top or Bottom, MVC and jQuery considerations.</a:t>
            </a: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GB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8049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17077" y="272728"/>
            <a:ext cx="8254078" cy="7867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/>
            <a:r>
              <a:rPr lang="en-US" sz="3200" dirty="0" smtClean="0">
                <a:latin typeface="Raleway" panose="020B0503030101060003" pitchFamily="34" charset="-52"/>
              </a:rPr>
              <a:t>Q &amp; A</a:t>
            </a:r>
            <a:endParaRPr lang="en-US" sz="3200" dirty="0">
              <a:latin typeface="Raleway" panose="020B0503030101060003" pitchFamily="34" charset="-52"/>
            </a:endParaRPr>
          </a:p>
        </p:txBody>
      </p:sp>
      <p:sp>
        <p:nvSpPr>
          <p:cNvPr id="5" name="Shape 24"/>
          <p:cNvSpPr txBox="1">
            <a:spLocks noGrp="1"/>
          </p:cNvSpPr>
          <p:nvPr>
            <p:ph type="subTitle" idx="1"/>
          </p:nvPr>
        </p:nvSpPr>
        <p:spPr>
          <a:xfrm>
            <a:off x="543697" y="1065750"/>
            <a:ext cx="6790421" cy="33044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-US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  <a:p>
            <a:pPr marL="457200" lvl="0" indent="-41910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>
              <a:latin typeface="Raleway" panose="020B05030301010600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70971047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8708</TotalTime>
  <Words>362</Words>
  <Application>Microsoft Office PowerPoint</Application>
  <PresentationFormat>On-screen Show (16:9)</PresentationFormat>
  <Paragraphs>139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Raleway</vt:lpstr>
      <vt:lpstr>Calibri Light</vt:lpstr>
      <vt:lpstr>Wingdings</vt:lpstr>
      <vt:lpstr>Calibri</vt:lpstr>
      <vt:lpstr>Arial</vt:lpstr>
      <vt:lpstr>Office Theme</vt:lpstr>
      <vt:lpstr>What is Kendo UI?</vt:lpstr>
      <vt:lpstr>Kendo UI components</vt:lpstr>
      <vt:lpstr>Kendo UI Versions Overview</vt:lpstr>
      <vt:lpstr>Getting Started with Kendo UI</vt:lpstr>
      <vt:lpstr>Kendo UI as a Bower Package</vt:lpstr>
      <vt:lpstr>Use Kendo UI CDN Services</vt:lpstr>
      <vt:lpstr>Include only what you need</vt:lpstr>
      <vt:lpstr>JavaScript Prerequisites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Operations  with Kendo UI DataSource</dc:title>
  <dc:creator>Bojidar Markov</dc:creator>
  <cp:lastModifiedBy>Nikolay Aleksiev</cp:lastModifiedBy>
  <cp:revision>350</cp:revision>
  <dcterms:modified xsi:type="dcterms:W3CDTF">2017-02-21T13:51:09Z</dcterms:modified>
</cp:coreProperties>
</file>