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  <p:sldMasterId id="2147483668" r:id="rId2"/>
  </p:sldMasterIdLst>
  <p:notesMasterIdLst>
    <p:notesMasterId r:id="rId16"/>
  </p:notesMasterIdLst>
  <p:sldIdLst>
    <p:sldId id="282" r:id="rId3"/>
    <p:sldId id="294" r:id="rId4"/>
    <p:sldId id="295" r:id="rId5"/>
    <p:sldId id="301" r:id="rId6"/>
    <p:sldId id="306" r:id="rId7"/>
    <p:sldId id="324" r:id="rId8"/>
    <p:sldId id="305" r:id="rId9"/>
    <p:sldId id="325" r:id="rId10"/>
    <p:sldId id="307" r:id="rId11"/>
    <p:sldId id="298" r:id="rId12"/>
    <p:sldId id="300" r:id="rId13"/>
    <p:sldId id="303" r:id="rId14"/>
    <p:sldId id="326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303" autoAdjust="0"/>
  </p:normalViewPr>
  <p:slideViewPr>
    <p:cSldViewPr snapToGrid="0">
      <p:cViewPr varScale="1">
        <p:scale>
          <a:sx n="129" d="100"/>
          <a:sy n="129" d="100"/>
        </p:scale>
        <p:origin x="1138" y="91"/>
      </p:cViewPr>
      <p:guideLst/>
    </p:cSldViewPr>
  </p:slideViewPr>
  <p:outlineViewPr>
    <p:cViewPr>
      <p:scale>
        <a:sx n="33" d="100"/>
        <a:sy n="33" d="100"/>
      </p:scale>
      <p:origin x="0" y="-593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803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Kendo UI widget is actually an JavaScript object that has element and wrapper. During initialization Kendo may add other elements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22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93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67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04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8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chemeClr val="bg1">
                  <a:lumMod val="50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6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0015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2527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2264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7119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1621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6192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0527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D16E-127B-4CCD-9154-B434FBD714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5D30-EFE6-42E4-91A7-D88A32D9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D16E-127B-4CCD-9154-B434FBD714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5D30-EFE6-42E4-91A7-D88A32D9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D16E-127B-4CCD-9154-B434FBD714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5D30-EFE6-42E4-91A7-D88A32D9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D16E-127B-4CCD-9154-B434FBD714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5D30-EFE6-42E4-91A7-D88A32D9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4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D16E-127B-4CCD-9154-B434FBD714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5D30-EFE6-42E4-91A7-D88A32D9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7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D16E-127B-4CCD-9154-B434FBD714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5D30-EFE6-42E4-91A7-D88A32D9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60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D16E-127B-4CCD-9154-B434FBD714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5D30-EFE6-42E4-91A7-D88A32D9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4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D16E-127B-4CCD-9154-B434FBD714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5D30-EFE6-42E4-91A7-D88A32D9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D16E-127B-4CCD-9154-B434FBD714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5D30-EFE6-42E4-91A7-D88A32D9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2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D16E-127B-4CCD-9154-B434FBD714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5D30-EFE6-42E4-91A7-D88A32D9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16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D16E-127B-4CCD-9154-B434FBD714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5D30-EFE6-42E4-91A7-D88A32D9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D16E-127B-4CCD-9154-B434FBD714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B5D30-EFE6-42E4-91A7-D88A32D9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docs.telerik.com/kendo-ui/api/javascript/ui/grid" TargetMode="External"/><Relationship Id="rId4" Type="http://schemas.openxmlformats.org/officeDocument/2006/relationships/hyperlink" Target="http://dojo.telerik.com/uroF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dojo.telerik.com/AXIz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dojo.telerik.com/ojeF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dojo.telerik.com/APUd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://dojo.telerik.com/ukEj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://dojo.telerik.com/UsON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jo.telerik.com/iLIl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docs.telerik.com/kendo-ui/framework/globalization/overview" TargetMode="External"/><Relationship Id="rId4" Type="http://schemas.openxmlformats.org/officeDocument/2006/relationships/hyperlink" Target="http://dojo.telerik.com/UJEMo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082856" cy="85725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Raleway" panose="020B0503030101060003" pitchFamily="34" charset="-52"/>
              </a:rPr>
              <a:t>Kendo UI widgets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63910"/>
            <a:ext cx="6693159" cy="3724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Raleway" panose="020B0503030101060003" pitchFamily="34" charset="-52"/>
              </a:rPr>
              <a:t>Widgets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Raleway" panose="020B0503030101060003" pitchFamily="34" charset="-52"/>
              </a:rPr>
              <a:t>Initialization add few words explaining what is that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Raleway" panose="020B0503030101060003" pitchFamily="34" charset="-52"/>
              </a:rPr>
              <a:t>Imperative and declarative initialization;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Raleway" panose="020B0503030101060003" pitchFamily="34" charset="-52"/>
              </a:rPr>
              <a:t>Configuration</a:t>
            </a:r>
            <a:r>
              <a:rPr lang="en-US" dirty="0" smtClean="0">
                <a:latin typeface="Raleway" panose="020B0503030101060003" pitchFamily="34" charset="-52"/>
              </a:rPr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Raleway" panose="020B0503030101060003" pitchFamily="34" charset="-52"/>
              </a:rPr>
              <a:t>Structure;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Raleway" panose="020B0503030101060003" pitchFamily="34" charset="-52"/>
              </a:rPr>
              <a:t>Using widgets</a:t>
            </a:r>
            <a:r>
              <a:rPr lang="en-US" dirty="0" smtClean="0">
                <a:latin typeface="Raleway" panose="020B0503030101060003" pitchFamily="34" charset="-52"/>
              </a:rPr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Raleway" panose="020B0503030101060003" pitchFamily="34" charset="-52"/>
              </a:rPr>
              <a:t>Widgets life;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Raleway" panose="020B0503030101060003" pitchFamily="34" charset="-52"/>
              </a:rPr>
              <a:t>Widgets globalization;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Raleway" panose="020B0503030101060003" pitchFamily="34" charset="-52"/>
              </a:rPr>
              <a:t>Widgets localization;</a:t>
            </a:r>
            <a:endParaRPr lang="en-US" dirty="0">
              <a:latin typeface="Raleway" panose="020B05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897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63687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/>
              <a:t>Configuring </a:t>
            </a:r>
            <a:r>
              <a:rPr lang="en-US" sz="3200" dirty="0" smtClean="0"/>
              <a:t>Kendo UI </a:t>
            </a:r>
            <a:r>
              <a:rPr lang="en-US" sz="3200" dirty="0"/>
              <a:t>Grid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696" y="3850791"/>
            <a:ext cx="58875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>
              <a:buClr>
                <a:srgbClr val="000000"/>
              </a:buClr>
              <a:buSzPct val="100000"/>
            </a:pPr>
            <a:endParaRPr lang="en" dirty="0" smtClean="0">
              <a:latin typeface="+mj-lt"/>
            </a:endParaRPr>
          </a:p>
          <a:p>
            <a:pPr marL="38100" lvl="0">
              <a:buClr>
                <a:srgbClr val="000000"/>
              </a:buClr>
              <a:buSzPct val="100000"/>
            </a:pPr>
            <a:endParaRPr lang="en" dirty="0">
              <a:latin typeface="+mj-lt"/>
            </a:endParaRPr>
          </a:p>
          <a:p>
            <a:pPr marL="38100" lvl="0">
              <a:buClr>
                <a:srgbClr val="000000"/>
              </a:buClr>
              <a:buSzPct val="100000"/>
            </a:pPr>
            <a:r>
              <a:rPr lang="en-US" dirty="0">
                <a:latin typeface="+mj-lt"/>
                <a:hlinkClick r:id="rId4"/>
              </a:rPr>
              <a:t>http://</a:t>
            </a:r>
            <a:r>
              <a:rPr lang="en-US" dirty="0" smtClean="0">
                <a:latin typeface="+mj-lt"/>
                <a:hlinkClick r:id="rId4"/>
              </a:rPr>
              <a:t>dojo.telerik.com/uroFe</a:t>
            </a:r>
            <a:endParaRPr lang="en-US" dirty="0" smtClean="0">
              <a:latin typeface="+mj-lt"/>
            </a:endParaRPr>
          </a:p>
          <a:p>
            <a:pPr marL="381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hlinkClick r:id="rId5"/>
              </a:rPr>
              <a:t>http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hlinkClick r:id="rId5"/>
              </a:rPr>
              <a:t>://</a:t>
            </a:r>
            <a:r>
              <a:rPr lang="en-US" b="1" dirty="0">
                <a:solidFill>
                  <a:schemeClr val="tx1"/>
                </a:solidFill>
                <a:latin typeface="+mj-lt"/>
                <a:hlinkClick r:id="rId5"/>
              </a:rPr>
              <a:t>docs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hlinkClick r:id="rId5"/>
              </a:rPr>
              <a:t>.telerik.com/kendo-ui/</a:t>
            </a:r>
            <a:r>
              <a:rPr lang="en-US" b="1" dirty="0">
                <a:solidFill>
                  <a:schemeClr val="tx1"/>
                </a:solidFill>
                <a:latin typeface="+mj-lt"/>
                <a:hlinkClick r:id="rId5"/>
              </a:rPr>
              <a:t>api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hlinkClick r:id="rId5"/>
              </a:rPr>
              <a:t>/javascript/ui/</a:t>
            </a:r>
            <a:r>
              <a:rPr lang="en-US" b="1" dirty="0">
                <a:solidFill>
                  <a:schemeClr val="tx1"/>
                </a:solidFill>
                <a:latin typeface="+mj-lt"/>
                <a:hlinkClick r:id="rId5"/>
              </a:rPr>
              <a:t>grid</a:t>
            </a:r>
            <a:endParaRPr lang="en-US" b="1" dirty="0">
              <a:solidFill>
                <a:schemeClr val="tx1"/>
              </a:solidFill>
              <a:latin typeface="+mj-lt"/>
            </a:endParaRPr>
          </a:p>
          <a:p>
            <a:pPr marL="38100">
              <a:buClr>
                <a:srgbClr val="000000"/>
              </a:buClr>
              <a:buSzPct val="100000"/>
            </a:pP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hape 24"/>
          <p:cNvSpPr txBox="1">
            <a:spLocks/>
          </p:cNvSpPr>
          <p:nvPr/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0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45" y="1059443"/>
            <a:ext cx="5841066" cy="30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6403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29050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/>
              <a:t>Common settings</a:t>
            </a:r>
          </a:p>
        </p:txBody>
      </p:sp>
      <p:sp>
        <p:nvSpPr>
          <p:cNvPr id="7" name="Shape 24"/>
          <p:cNvSpPr txBox="1">
            <a:spLocks/>
          </p:cNvSpPr>
          <p:nvPr/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000" dirty="0"/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000" dirty="0"/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 </a:t>
            </a:r>
            <a:r>
              <a:rPr lang="en" sz="1300" dirty="0">
                <a:cs typeface="Courier New" panose="02070309020205020404" pitchFamily="49" charset="0"/>
              </a:rPr>
              <a:t>– most interactable widgets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alue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initial value for widgets like Slider, Radial Gauge, ProgressBar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culture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specific cluture for the widget (“en-US”, “en-GB”, etc)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used by most widgets that retrieve or manipulate data from remote source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height, width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define widget size in pixels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editable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grid, editor and other input widgets 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allows localization of the strings used in the widget</a:t>
            </a:r>
            <a:endParaRPr lang="en" sz="1300" dirty="0"/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66691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42905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/>
              <a:t>Common methods</a:t>
            </a:r>
          </a:p>
        </p:txBody>
      </p:sp>
      <p:sp>
        <p:nvSpPr>
          <p:cNvPr id="7" name="Shape 24"/>
          <p:cNvSpPr txBox="1">
            <a:spLocks/>
          </p:cNvSpPr>
          <p:nvPr/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000" dirty="0"/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enable() </a:t>
            </a:r>
            <a:r>
              <a:rPr lang="en" sz="1300" dirty="0">
                <a:cs typeface="Courier New" panose="02070309020205020404" pitchFamily="49" charset="0"/>
              </a:rPr>
              <a:t>– enables or disables input type widets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part of jQuery, allows you to bind to events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value()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gets or sets widget value for input type widgets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selects one or more data elements in container widgets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setOptions()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set widget settings after initialization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setDataSource()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set widget dataSource after initialization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max(), min()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get maximum/minimum value for input type widgets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dataItem()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gets the data item for container widgets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refresh()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redraws the widget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destroy()</a:t>
            </a:r>
            <a:r>
              <a:rPr lang="e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300" dirty="0">
                <a:cs typeface="Courier New" panose="02070309020205020404" pitchFamily="49" charset="0"/>
              </a:rPr>
              <a:t>– destoys widget by releasing memory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8671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42905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 smtClean="0"/>
              <a:t>Q &amp; A</a:t>
            </a:r>
            <a:endParaRPr lang="en-US" sz="3200" dirty="0"/>
          </a:p>
        </p:txBody>
      </p:sp>
      <p:sp>
        <p:nvSpPr>
          <p:cNvPr id="7" name="Shape 24"/>
          <p:cNvSpPr txBox="1">
            <a:spLocks/>
          </p:cNvSpPr>
          <p:nvPr/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9407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49832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 smtClean="0"/>
              <a:t>Initialization</a:t>
            </a:r>
            <a:endParaRPr lang="en-US" sz="3200" dirty="0"/>
          </a:p>
        </p:txBody>
      </p:sp>
      <p:sp>
        <p:nvSpPr>
          <p:cNvPr id="7" name="Shape 24"/>
          <p:cNvSpPr txBox="1">
            <a:spLocks/>
          </p:cNvSpPr>
          <p:nvPr/>
        </p:nvSpPr>
        <p:spPr>
          <a:xfrm>
            <a:off x="543696" y="1065749"/>
            <a:ext cx="6885015" cy="379200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 smtClean="0"/>
              <a:t>Kendo UI widgets are initialized as </a:t>
            </a:r>
            <a:r>
              <a:rPr lang="en" sz="1600" b="1" dirty="0"/>
              <a:t>jQuery</a:t>
            </a:r>
            <a:r>
              <a:rPr lang="en" sz="1600" dirty="0"/>
              <a:t> plugin (returns selected DOM element</a:t>
            </a:r>
            <a:r>
              <a:rPr lang="en" sz="1600" dirty="0" smtClean="0"/>
              <a:t>)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300" dirty="0"/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[element]</a:t>
            </a:r>
            <a:r>
              <a:rPr lang="e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.kendo</a:t>
            </a:r>
            <a:r>
              <a:rPr lang="en" sz="1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[WidgetName</a:t>
            </a:r>
            <a:r>
              <a:rPr lang="en" sz="12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dirty="0" smtClean="0"/>
              <a:t>n</a:t>
            </a:r>
            <a:r>
              <a:rPr lang="en" sz="1200" dirty="0" smtClean="0"/>
              <a:t>ew kendo.ui.</a:t>
            </a:r>
            <a:r>
              <a:rPr lang="en" sz="12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[WidgetName]</a:t>
            </a:r>
            <a:r>
              <a:rPr lang="e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[element</a:t>
            </a:r>
            <a:r>
              <a:rPr lang="en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{configuration}</a:t>
            </a:r>
            <a:r>
              <a:rPr lang="e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endParaRPr lang="en" sz="1200" dirty="0" smtClean="0"/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2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[WidgetName]</a:t>
            </a:r>
            <a:r>
              <a:rPr lang="e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kendo UI widgets (Button, AutoComplete, Grid, etc.)</a:t>
            </a:r>
            <a:endParaRPr lang="e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any valid jQuery selection;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e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JavaScript object for some widgets optional, for other compulsary;</a:t>
            </a:r>
            <a:endParaRPr lang="en" sz="1200" dirty="0"/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 dirty="0"/>
              <a:t>	</a:t>
            </a:r>
            <a:endParaRPr lang="en" sz="1600" dirty="0"/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600" dirty="0"/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600" dirty="0" smtClean="0"/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600" dirty="0"/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600" dirty="0" smtClean="0"/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600" dirty="0"/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dojo.telerik.com/AXIzO</a:t>
            </a:r>
            <a:endParaRPr lang="en-US" sz="1600" dirty="0" smtClean="0"/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47" y="3267281"/>
            <a:ext cx="4154210" cy="15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0752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35978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 smtClean="0"/>
              <a:t>Configuration</a:t>
            </a:r>
            <a:endParaRPr lang="en-US" sz="3200" dirty="0"/>
          </a:p>
        </p:txBody>
      </p:sp>
      <p:sp>
        <p:nvSpPr>
          <p:cNvPr id="9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7164410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With </a:t>
            </a:r>
            <a:r>
              <a:rPr lang="en-US" b="1" dirty="0"/>
              <a:t>configuration object </a:t>
            </a:r>
            <a:r>
              <a:rPr lang="en" dirty="0"/>
              <a:t>during </a:t>
            </a:r>
            <a:r>
              <a:rPr lang="en" dirty="0" smtClean="0"/>
              <a:t>initialization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 smtClean="0"/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300" dirty="0" smtClean="0"/>
              <a:t>Configuration </a:t>
            </a:r>
            <a:r>
              <a:rPr lang="en" sz="1300" dirty="0"/>
              <a:t>object is JavaScript object with one or more </a:t>
            </a:r>
            <a:r>
              <a:rPr lang="en" sz="1300" dirty="0">
                <a:solidFill>
                  <a:srgbClr val="92D050"/>
                </a:solidFill>
              </a:rPr>
              <a:t>key</a:t>
            </a:r>
            <a:r>
              <a:rPr lang="en" sz="1300" dirty="0" smtClean="0"/>
              <a:t>: </a:t>
            </a:r>
            <a:r>
              <a:rPr lang="en" sz="1300" dirty="0" smtClean="0">
                <a:solidFill>
                  <a:srgbClr val="00B0F0"/>
                </a:solidFill>
              </a:rPr>
              <a:t>value</a:t>
            </a:r>
            <a:r>
              <a:rPr lang="en" sz="1300" dirty="0" smtClean="0"/>
              <a:t> pairs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endParaRPr lang="en" sz="1600" dirty="0" smtClean="0">
              <a:solidFill>
                <a:srgbClr val="92D050"/>
              </a:solidFill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600" dirty="0" smtClean="0">
                <a:solidFill>
                  <a:srgbClr val="92D050"/>
                </a:solidFill>
              </a:rPr>
              <a:t>key</a:t>
            </a:r>
            <a:r>
              <a:rPr lang="en" sz="1600" dirty="0" smtClean="0"/>
              <a:t> </a:t>
            </a:r>
            <a:r>
              <a:rPr lang="en" sz="1600" dirty="0"/>
              <a:t>is the setting name, </a:t>
            </a:r>
            <a:endParaRPr lang="en" sz="1600" dirty="0" smtClean="0"/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600" dirty="0" smtClean="0">
                <a:solidFill>
                  <a:srgbClr val="00B0F0"/>
                </a:solidFill>
              </a:rPr>
              <a:t>value</a:t>
            </a:r>
            <a:r>
              <a:rPr lang="en" sz="1600" dirty="0" smtClean="0"/>
              <a:t> </a:t>
            </a:r>
            <a:r>
              <a:rPr lang="en" sz="1600" dirty="0"/>
              <a:t>is property, method or event </a:t>
            </a:r>
            <a:r>
              <a:rPr lang="en" sz="1600" dirty="0" smtClean="0"/>
              <a:t>handler</a:t>
            </a:r>
            <a:endParaRPr lang="en" sz="1500" dirty="0"/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500" dirty="0"/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500" dirty="0"/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500" dirty="0"/>
          </a:p>
          <a:p>
            <a:pPr marL="38100" algn="l">
              <a:buClr>
                <a:srgbClr val="000000"/>
              </a:buClr>
              <a:buSzPct val="100000"/>
            </a:pPr>
            <a:endParaRPr lang="en-US" sz="1350" b="1" dirty="0" smtClean="0"/>
          </a:p>
          <a:p>
            <a:pPr marL="38100" algn="l">
              <a:buClr>
                <a:srgbClr val="000000"/>
              </a:buClr>
              <a:buSzPct val="100000"/>
            </a:pPr>
            <a:endParaRPr lang="en-US" sz="1350" b="1" dirty="0">
              <a:solidFill>
                <a:srgbClr val="FF0000"/>
              </a:solidFill>
            </a:endParaRPr>
          </a:p>
          <a:p>
            <a:pPr marL="38100" algn="l">
              <a:buClr>
                <a:srgbClr val="000000"/>
              </a:buClr>
              <a:buSzPct val="100000"/>
            </a:pPr>
            <a:endParaRPr lang="en-US" sz="1350" b="1" dirty="0">
              <a:solidFill>
                <a:srgbClr val="FF0000"/>
              </a:solidFill>
            </a:endParaRPr>
          </a:p>
          <a:p>
            <a:pPr marL="38100" algn="l">
              <a:buClr>
                <a:srgbClr val="000000"/>
              </a:buClr>
              <a:buSzPct val="100000"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dojo.telerik.com/ojeFA</a:t>
            </a:r>
            <a:endParaRPr lang="en-US" sz="1600" dirty="0" smtClean="0"/>
          </a:p>
          <a:p>
            <a:pPr marL="38100" algn="l">
              <a:buClr>
                <a:srgbClr val="000000"/>
              </a:buClr>
              <a:buSzPct val="100000"/>
            </a:pPr>
            <a:endParaRPr lang="en-US" sz="135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058" y="2688719"/>
            <a:ext cx="2195776" cy="7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1486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29050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 smtClean="0"/>
              <a:t>Structure</a:t>
            </a:r>
            <a:endParaRPr lang="en-US" sz="3200" dirty="0"/>
          </a:p>
        </p:txBody>
      </p:sp>
      <p:sp>
        <p:nvSpPr>
          <p:cNvPr id="9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e</a:t>
            </a:r>
            <a:r>
              <a:rPr lang="en" sz="2000" dirty="0" smtClean="0">
                <a:latin typeface="+mj-lt"/>
              </a:rPr>
              <a:t>lements structure.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700" dirty="0" smtClean="0">
                <a:latin typeface="+mj-lt"/>
              </a:rPr>
              <a:t>E</a:t>
            </a:r>
            <a:r>
              <a:rPr lang="en" sz="1700" dirty="0" smtClean="0">
                <a:latin typeface="+mj-lt"/>
              </a:rPr>
              <a:t>lement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700" dirty="0" smtClean="0">
                <a:latin typeface="+mj-lt"/>
              </a:rPr>
              <a:t>W</a:t>
            </a:r>
            <a:r>
              <a:rPr lang="en" sz="1700" dirty="0" smtClean="0">
                <a:latin typeface="+mj-lt"/>
              </a:rPr>
              <a:t>rapper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700" dirty="0" smtClean="0">
                <a:latin typeface="+mj-lt"/>
              </a:rPr>
              <a:t>Helping Elements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20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>
              <a:latin typeface="+mj-lt"/>
            </a:endParaRPr>
          </a:p>
          <a:p>
            <a:pPr marL="38100" algn="l">
              <a:buClr>
                <a:srgbClr val="000000"/>
              </a:buClr>
              <a:buSzPct val="100000"/>
            </a:pPr>
            <a:r>
              <a:rPr lang="en-US" sz="1350" dirty="0">
                <a:hlinkClick r:id="rId4"/>
              </a:rPr>
              <a:t>http://</a:t>
            </a:r>
            <a:r>
              <a:rPr lang="en-US" sz="1350" dirty="0" smtClean="0">
                <a:hlinkClick r:id="rId4"/>
              </a:rPr>
              <a:t>dojo.telerik.com/APUdi</a:t>
            </a:r>
            <a:endParaRPr lang="en-US" sz="1350" dirty="0" smtClean="0"/>
          </a:p>
          <a:p>
            <a:pPr marL="38100" algn="l">
              <a:buClr>
                <a:srgbClr val="000000"/>
              </a:buClr>
              <a:buSzPct val="100000"/>
            </a:pPr>
            <a:endParaRPr lang="en-US" sz="1350" b="1" dirty="0" smtClean="0"/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19" y="1133018"/>
            <a:ext cx="3421677" cy="823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55" y="2155354"/>
            <a:ext cx="5966977" cy="1165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12" y="3520620"/>
            <a:ext cx="7384420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028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29050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 smtClean="0"/>
              <a:t>Using Widgets</a:t>
            </a:r>
            <a:endParaRPr lang="en-US" sz="3200" dirty="0"/>
          </a:p>
        </p:txBody>
      </p:sp>
      <p:sp>
        <p:nvSpPr>
          <p:cNvPr id="9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Getting widgets reference.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 smtClean="0">
              <a:latin typeface="+mj-lt"/>
              <a:cs typeface="Courier New" panose="02070309020205020404" pitchFamily="49" charset="0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 smtClean="0">
              <a:latin typeface="+mj-lt"/>
              <a:cs typeface="Courier New" panose="02070309020205020404" pitchFamily="49" charset="0"/>
            </a:endParaRPr>
          </a:p>
          <a:p>
            <a:pPr marL="38100" algn="l">
              <a:buClr>
                <a:srgbClr val="000000"/>
              </a:buClr>
              <a:buSzPct val="100000"/>
            </a:pPr>
            <a:endParaRPr lang="en-US" sz="1350" b="1" dirty="0"/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69" y="1630560"/>
            <a:ext cx="5243014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4954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29050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 smtClean="0"/>
              <a:t>Using Widgets</a:t>
            </a:r>
            <a:endParaRPr lang="en-US" sz="3200" dirty="0"/>
          </a:p>
        </p:txBody>
      </p:sp>
      <p:sp>
        <p:nvSpPr>
          <p:cNvPr id="9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Calling Widgets methods and subscribing to events.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 smtClean="0">
              <a:latin typeface="+mj-lt"/>
              <a:cs typeface="Courier New" panose="02070309020205020404" pitchFamily="49" charset="0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>
              <a:latin typeface="+mj-lt"/>
              <a:cs typeface="Courier New" panose="02070309020205020404" pitchFamily="49" charset="0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 smtClean="0">
              <a:latin typeface="+mj-lt"/>
              <a:cs typeface="Courier New" panose="02070309020205020404" pitchFamily="49" charset="0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>
              <a:latin typeface="+mj-lt"/>
              <a:cs typeface="Courier New" panose="02070309020205020404" pitchFamily="49" charset="0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 smtClean="0">
              <a:latin typeface="+mj-lt"/>
              <a:cs typeface="Courier New" panose="02070309020205020404" pitchFamily="49" charset="0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>
              <a:latin typeface="+mj-lt"/>
              <a:cs typeface="Courier New" panose="02070309020205020404" pitchFamily="49" charset="0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 smtClean="0">
              <a:latin typeface="+mj-lt"/>
              <a:cs typeface="Courier New" panose="02070309020205020404" pitchFamily="49" charset="0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>
              <a:latin typeface="+mj-lt"/>
              <a:cs typeface="Courier New" panose="02070309020205020404" pitchFamily="49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400" dirty="0">
                <a:latin typeface="+mj-lt"/>
                <a:cs typeface="Courier New" panose="02070309020205020404" pitchFamily="49" charset="0"/>
                <a:hlinkClick r:id="rId4"/>
              </a:rPr>
              <a:t>http://</a:t>
            </a:r>
            <a:r>
              <a:rPr lang="en-US" sz="1400" dirty="0" smtClean="0">
                <a:latin typeface="+mj-lt"/>
                <a:cs typeface="Courier New" panose="02070309020205020404" pitchFamily="49" charset="0"/>
                <a:hlinkClick r:id="rId4"/>
              </a:rPr>
              <a:t>dojo.telerik.com/ukEjU</a:t>
            </a:r>
            <a:endParaRPr lang="en-US" sz="1400" dirty="0" smtClean="0">
              <a:latin typeface="+mj-lt"/>
              <a:cs typeface="Courier New" panose="02070309020205020404" pitchFamily="49" charset="0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72" y="1938347"/>
            <a:ext cx="4968671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3524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29050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 smtClean="0"/>
              <a:t>Widgets Life</a:t>
            </a:r>
            <a:endParaRPr lang="en-US" sz="3200" dirty="0"/>
          </a:p>
        </p:txBody>
      </p:sp>
      <p:sp>
        <p:nvSpPr>
          <p:cNvPr id="9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Widgets initialization;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700" dirty="0" smtClean="0">
                <a:latin typeface="+mj-lt"/>
              </a:rPr>
              <a:t>Initialized on demand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sz="20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Widgets removal;</a:t>
            </a:r>
          </a:p>
          <a:p>
            <a:pPr marL="666750" lvl="1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700" dirty="0" smtClean="0">
                <a:latin typeface="+mj-lt"/>
              </a:rPr>
              <a:t>Removed when page is unloaded;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20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 smtClean="0">
              <a:latin typeface="+mj-lt"/>
              <a:cs typeface="Courier New" panose="02070309020205020404" pitchFamily="49" charset="0"/>
            </a:endParaRPr>
          </a:p>
          <a:p>
            <a:pPr marL="38100" algn="l">
              <a:buClr>
                <a:srgbClr val="000000"/>
              </a:buClr>
              <a:buSzPct val="100000"/>
            </a:pPr>
            <a:endParaRPr lang="en" sz="1400" dirty="0">
              <a:latin typeface="+mj-lt"/>
              <a:cs typeface="Courier New" panose="02070309020205020404" pitchFamily="49" charset="0"/>
            </a:endParaRPr>
          </a:p>
          <a:p>
            <a:pPr marL="38100" algn="l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dojo.telerik.com/UsONu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8100" algn="l">
              <a:buClr>
                <a:srgbClr val="000000"/>
              </a:buClr>
              <a:buSzPct val="100000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8100" algn="l">
              <a:buClr>
                <a:srgbClr val="000000"/>
              </a:buClr>
              <a:buSzPct val="100000"/>
            </a:pPr>
            <a:endParaRPr lang="en-US" sz="1350" b="1" dirty="0"/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369" y="3215943"/>
            <a:ext cx="4125804" cy="5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982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29050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 smtClean="0"/>
              <a:t>Forms Validation</a:t>
            </a:r>
            <a:endParaRPr lang="en-US" sz="3200" dirty="0"/>
          </a:p>
        </p:txBody>
      </p:sp>
      <p:sp>
        <p:nvSpPr>
          <p:cNvPr id="9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>
                <a:latin typeface="+mj-lt"/>
              </a:rPr>
              <a:t>Kendo Validator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/>
              <a:t>Properties;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FF0000"/>
                </a:solidFill>
              </a:rPr>
              <a:t>r</a:t>
            </a:r>
            <a:r>
              <a:rPr lang="en" sz="1200" b="1" dirty="0">
                <a:solidFill>
                  <a:srgbClr val="FF0000"/>
                </a:solidFill>
              </a:rPr>
              <a:t>ules</a:t>
            </a:r>
            <a:r>
              <a:rPr lang="en" sz="1200" b="1" dirty="0"/>
              <a:t> </a:t>
            </a:r>
            <a:r>
              <a:rPr lang="en" sz="1200" dirty="0"/>
              <a:t>- </a:t>
            </a:r>
            <a:r>
              <a:rPr lang="en-US" sz="1200" dirty="0"/>
              <a:t>Set of custom validation rules. Those rules will extend the built-in ones.</a:t>
            </a:r>
            <a:endParaRPr lang="en" sz="1200" dirty="0"/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FF0000"/>
                </a:solidFill>
              </a:rPr>
              <a:t>m</a:t>
            </a:r>
            <a:r>
              <a:rPr lang="en" sz="1200" b="1" dirty="0">
                <a:solidFill>
                  <a:srgbClr val="FF0000"/>
                </a:solidFill>
              </a:rPr>
              <a:t>essages </a:t>
            </a:r>
            <a:r>
              <a:rPr lang="en" sz="1200" dirty="0"/>
              <a:t>- </a:t>
            </a:r>
            <a:r>
              <a:rPr lang="en-US" sz="1200" dirty="0"/>
              <a:t>Set of messages (either strings or functions) which will be shown when given validation rule fails. By setting already existing key the appropriate built-in message will be overridden.</a:t>
            </a:r>
            <a:endParaRPr lang="en" sz="1200" dirty="0"/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300" dirty="0"/>
          </a:p>
          <a:p>
            <a:pPr marL="323850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/>
              <a:t>Methods;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FF0000"/>
                </a:solidFill>
              </a:rPr>
              <a:t>v</a:t>
            </a:r>
            <a:r>
              <a:rPr lang="en" sz="1200" b="1" dirty="0">
                <a:solidFill>
                  <a:srgbClr val="FF0000"/>
                </a:solidFill>
              </a:rPr>
              <a:t>alidate</a:t>
            </a:r>
            <a:r>
              <a:rPr lang="en" sz="1200" dirty="0"/>
              <a:t> - </a:t>
            </a:r>
            <a:r>
              <a:rPr lang="en-US" sz="1200" dirty="0"/>
              <a:t>Validates the input element(s) against the declared validation rules.</a:t>
            </a:r>
            <a:endParaRPr lang="en" sz="1200" dirty="0"/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FF0000"/>
                </a:solidFill>
              </a:rPr>
              <a:t>e</a:t>
            </a:r>
            <a:r>
              <a:rPr lang="en" sz="1200" b="1" dirty="0">
                <a:solidFill>
                  <a:srgbClr val="FF0000"/>
                </a:solidFill>
              </a:rPr>
              <a:t>rrors </a:t>
            </a:r>
            <a:r>
              <a:rPr lang="en" sz="1200" dirty="0"/>
              <a:t>- </a:t>
            </a:r>
            <a:r>
              <a:rPr lang="en-US" sz="1200" dirty="0"/>
              <a:t>Get the error messages if any.</a:t>
            </a:r>
            <a:endParaRPr lang="en" sz="1200" dirty="0"/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/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/>
              <a:t>Events;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FF0000"/>
                </a:solidFill>
              </a:rPr>
              <a:t>v</a:t>
            </a:r>
            <a:r>
              <a:rPr lang="en" sz="1200" b="1" dirty="0">
                <a:solidFill>
                  <a:srgbClr val="FF0000"/>
                </a:solidFill>
              </a:rPr>
              <a:t>alidate </a:t>
            </a:r>
            <a:r>
              <a:rPr lang="en" sz="1200" dirty="0"/>
              <a:t>- </a:t>
            </a:r>
            <a:r>
              <a:rPr lang="en-US" sz="1200" dirty="0"/>
              <a:t>Fired when the validation of </a:t>
            </a:r>
            <a:r>
              <a:rPr lang="en-US" sz="1200" dirty="0" smtClean="0"/>
              <a:t>the </a:t>
            </a:r>
            <a:r>
              <a:rPr lang="en-US" sz="1200" dirty="0"/>
              <a:t>form completes.</a:t>
            </a:r>
            <a:endParaRPr lang="en" sz="1200" dirty="0"/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sz="20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sz="2000" dirty="0" smtClean="0">
              <a:latin typeface="+mj-lt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latin typeface="+mj-lt"/>
              <a:hlinkClick r:id="rId4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>
                <a:latin typeface="+mj-lt"/>
                <a:hlinkClick r:id="rId4"/>
              </a:rPr>
              <a:t>http</a:t>
            </a:r>
            <a:r>
              <a:rPr lang="en-US" sz="2000" dirty="0">
                <a:latin typeface="+mj-lt"/>
                <a:hlinkClick r:id="rId4"/>
              </a:rPr>
              <a:t>://</a:t>
            </a:r>
            <a:r>
              <a:rPr lang="en-US" sz="2000" dirty="0" smtClean="0">
                <a:latin typeface="+mj-lt"/>
                <a:hlinkClick r:id="rId4"/>
              </a:rPr>
              <a:t>dojo.telerik.com/iLIlo</a:t>
            </a:r>
            <a:endParaRPr lang="en-US" sz="20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sz="20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20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 smtClean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 smtClean="0">
              <a:latin typeface="+mj-lt"/>
              <a:cs typeface="Courier New" panose="02070309020205020404" pitchFamily="49" charset="0"/>
            </a:endParaRPr>
          </a:p>
          <a:p>
            <a:pPr marL="38100" algn="l">
              <a:buClr>
                <a:srgbClr val="000000"/>
              </a:buClr>
              <a:buSzPct val="100000"/>
            </a:pPr>
            <a:endParaRPr lang="en" sz="1400" dirty="0">
              <a:latin typeface="+mj-lt"/>
              <a:cs typeface="Courier New" panose="02070309020205020404" pitchFamily="49" charset="0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493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29050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>
                <a:latin typeface="Raleway" panose="020B0503030101060003" pitchFamily="34" charset="-52"/>
              </a:rPr>
              <a:t>Widgets globalization</a:t>
            </a:r>
            <a:endParaRPr lang="en-US" sz="3200" dirty="0"/>
          </a:p>
        </p:txBody>
      </p:sp>
      <p:sp>
        <p:nvSpPr>
          <p:cNvPr id="9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Setting Culture.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Formatting and parsing Dates.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Formatting and parsing Numbers.</a:t>
            </a:r>
          </a:p>
          <a:p>
            <a:pPr marL="38100" algn="l">
              <a:buClr>
                <a:srgbClr val="000000"/>
              </a:buClr>
              <a:buSzPct val="100000"/>
            </a:pPr>
            <a:endParaRPr lang="en-US" sz="2000" dirty="0">
              <a:latin typeface="+mj-lt"/>
            </a:endParaRPr>
          </a:p>
          <a:p>
            <a:pPr marL="38100" algn="l">
              <a:buClr>
                <a:srgbClr val="000000"/>
              </a:buClr>
              <a:buSzPct val="100000"/>
            </a:pPr>
            <a:endParaRPr lang="en-US" sz="2000" b="1" dirty="0">
              <a:latin typeface="+mj-lt"/>
            </a:endParaRPr>
          </a:p>
          <a:p>
            <a:pPr marL="38100" algn="l">
              <a:buClr>
                <a:srgbClr val="000000"/>
              </a:buClr>
              <a:buSzPct val="100000"/>
            </a:pPr>
            <a:endParaRPr lang="en-US" sz="2000" b="1" dirty="0">
              <a:latin typeface="+mj-lt"/>
            </a:endParaRPr>
          </a:p>
          <a:p>
            <a:pPr marL="38100" algn="l">
              <a:buClr>
                <a:srgbClr val="000000"/>
              </a:buClr>
              <a:buSzPct val="100000"/>
            </a:pPr>
            <a:endParaRPr lang="en-US" sz="2000" b="1" dirty="0">
              <a:latin typeface="+mj-lt"/>
            </a:endParaRPr>
          </a:p>
          <a:p>
            <a:pPr marL="38100" algn="l">
              <a:buClr>
                <a:srgbClr val="000000"/>
              </a:buClr>
              <a:buSzPct val="100000"/>
            </a:pPr>
            <a:r>
              <a:rPr lang="en-US" sz="2000" dirty="0">
                <a:latin typeface="+mj-lt"/>
                <a:hlinkClick r:id="rId4"/>
              </a:rPr>
              <a:t>http://</a:t>
            </a:r>
            <a:r>
              <a:rPr lang="en-US" sz="2000" dirty="0" smtClean="0">
                <a:latin typeface="+mj-lt"/>
                <a:hlinkClick r:id="rId4"/>
              </a:rPr>
              <a:t>dojo.telerik.com/UJEMoY</a:t>
            </a:r>
            <a:endParaRPr lang="en-US" sz="2000" dirty="0" smtClean="0">
              <a:latin typeface="+mj-lt"/>
            </a:endParaRPr>
          </a:p>
          <a:p>
            <a:pPr marL="38100" algn="l">
              <a:buClr>
                <a:srgbClr val="000000"/>
              </a:buClr>
              <a:buSzPct val="100000"/>
            </a:pPr>
            <a:endParaRPr lang="en-US" sz="2000" dirty="0" smtClean="0">
              <a:latin typeface="+mj-lt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400" dirty="0" smtClean="0">
                <a:latin typeface="+mj-lt"/>
                <a:cs typeface="Courier New" panose="02070309020205020404" pitchFamily="49" charset="0"/>
                <a:hlinkClick r:id="rId5"/>
              </a:rPr>
              <a:t>http</a:t>
            </a:r>
            <a:r>
              <a:rPr lang="en-US" sz="1400" dirty="0">
                <a:latin typeface="+mj-lt"/>
                <a:cs typeface="Courier New" panose="02070309020205020404" pitchFamily="49" charset="0"/>
                <a:hlinkClick r:id="rId5"/>
              </a:rPr>
              <a:t>://</a:t>
            </a:r>
            <a:r>
              <a:rPr lang="en-US" sz="1400" dirty="0" smtClean="0">
                <a:latin typeface="+mj-lt"/>
                <a:cs typeface="Courier New" panose="02070309020205020404" pitchFamily="49" charset="0"/>
                <a:hlinkClick r:id="rId5"/>
              </a:rPr>
              <a:t>docs.telerik.com/kendo-ui/framework/globalization/overview</a:t>
            </a:r>
            <a:endParaRPr lang="en-US" sz="1400" dirty="0" smtClean="0">
              <a:latin typeface="+mj-lt"/>
              <a:cs typeface="Courier New" panose="02070309020205020404" pitchFamily="49" charset="0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4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894" y="2798157"/>
            <a:ext cx="2322589" cy="1028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8868" y="3585490"/>
            <a:ext cx="2071458" cy="24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8161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16572</TotalTime>
  <Words>532</Words>
  <Application>Microsoft Office PowerPoint</Application>
  <PresentationFormat>On-screen Show (16:9)</PresentationFormat>
  <Paragraphs>174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Raleway</vt:lpstr>
      <vt:lpstr>Wingdings</vt:lpstr>
      <vt:lpstr>Office Theme</vt:lpstr>
      <vt:lpstr>Custom Design</vt:lpstr>
      <vt:lpstr>Kendo UI widgets Intro</vt:lpstr>
      <vt:lpstr>Initialization</vt:lpstr>
      <vt:lpstr>Configuration</vt:lpstr>
      <vt:lpstr>Structure</vt:lpstr>
      <vt:lpstr>Using Widgets</vt:lpstr>
      <vt:lpstr>Using Widgets</vt:lpstr>
      <vt:lpstr>Widgets Life</vt:lpstr>
      <vt:lpstr>Forms Validation</vt:lpstr>
      <vt:lpstr>Widgets globalization</vt:lpstr>
      <vt:lpstr>Configuring Kendo UI Grid</vt:lpstr>
      <vt:lpstr>Common settings</vt:lpstr>
      <vt:lpstr>Common methods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cp:lastModifiedBy>Nikolay Aleksiev</cp:lastModifiedBy>
  <cp:revision>579</cp:revision>
  <dcterms:modified xsi:type="dcterms:W3CDTF">2017-02-21T13:55:31Z</dcterms:modified>
</cp:coreProperties>
</file>