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282" r:id="rId2"/>
    <p:sldId id="306" r:id="rId3"/>
    <p:sldId id="319" r:id="rId4"/>
    <p:sldId id="321" r:id="rId5"/>
    <p:sldId id="317" r:id="rId6"/>
    <p:sldId id="320" r:id="rId7"/>
    <p:sldId id="307" r:id="rId8"/>
    <p:sldId id="308" r:id="rId9"/>
    <p:sldId id="309" r:id="rId10"/>
    <p:sldId id="31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75754" autoAdjust="0"/>
  </p:normalViewPr>
  <p:slideViewPr>
    <p:cSldViewPr snapToGrid="0">
      <p:cViewPr varScale="1">
        <p:scale>
          <a:sx n="117" d="100"/>
          <a:sy n="117" d="100"/>
        </p:scale>
        <p:origin x="14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telerik.com/kendo-ui/api/javascript/data/datasource#methods-sort" TargetMode="External"/><Relationship Id="rId3" Type="http://schemas.openxmlformats.org/officeDocument/2006/relationships/hyperlink" Target="http://docs.telerik.com/kendo-ui/framework/datasource/cors" TargetMode="External"/><Relationship Id="rId7" Type="http://schemas.openxmlformats.org/officeDocument/2006/relationships/hyperlink" Target="http://docs.telerik.com/kendo-ui/api/javascript/data/datasource#methods-aggregat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telerik.com/kendo-ui/framework/datasource/offline" TargetMode="External"/><Relationship Id="rId5" Type="http://schemas.openxmlformats.org/officeDocument/2006/relationships/hyperlink" Target="http://docs.telerik.com/kendo-ui/framework/datasource/crud" TargetMode="External"/><Relationship Id="rId10" Type="http://schemas.openxmlformats.org/officeDocument/2006/relationships/hyperlink" Target="http://docs.telerik.com/kendo-ui/api/javascript/data/datasource#methods-filter" TargetMode="External"/><Relationship Id="rId4" Type="http://schemas.openxmlformats.org/officeDocument/2006/relationships/hyperlink" Target="http://docs.telerik.com/kendo-ui/framework/datasource/crud#schema" TargetMode="External"/><Relationship Id="rId9" Type="http://schemas.openxmlformats.org/officeDocument/2006/relationships/hyperlink" Target="http://docs.telerik.com/kendo-ui/api/javascript/data/datasource#methods-pa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Retrieve data from a remote endpoint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 the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structure and type of the data (schema)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serialization formats to and from a remote endpoint.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synchronize updates—create, update, delete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and from a remote endpoint.</a:t>
            </a:r>
          </a:p>
          <a:p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Maintain an in-memory cache of data, including changes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updating to a remote endpoint.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 and maintain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aggregates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sorting order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paging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 query mechanism via 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filter expressions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0589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94719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81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186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2372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4381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3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jo.telerik.com/onusU" TargetMode="External"/><Relationship Id="rId4" Type="http://schemas.openxmlformats.org/officeDocument/2006/relationships/hyperlink" Target="http://dojo.telerik.com/ab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mos.telerik.com/kendo-ui/service/Products" TargetMode="External"/><Relationship Id="rId4" Type="http://schemas.openxmlformats.org/officeDocument/2006/relationships/hyperlink" Target="https://en.wikipedia.org/wiki/JSON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1" y="285750"/>
            <a:ext cx="8228329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Kendo UI </a:t>
            </a:r>
            <a:r>
              <a:rPr lang="en-US" dirty="0" err="1"/>
              <a:t>DataSource</a:t>
            </a:r>
            <a:r>
              <a:rPr lang="en-US" dirty="0"/>
              <a:t>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7337904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aleway" panose="020B0503030101060003" pitchFamily="34" charset="0"/>
              </a:rPr>
              <a:t>What is Kendo UI </a:t>
            </a:r>
            <a:r>
              <a:rPr lang="en-US" sz="2000" dirty="0" err="1" smtClean="0">
                <a:latin typeface="Raleway" panose="020B0503030101060003" pitchFamily="34" charset="0"/>
              </a:rPr>
              <a:t>DataSource</a:t>
            </a:r>
            <a:r>
              <a:rPr lang="en-US" sz="2000" dirty="0" smtClean="0">
                <a:latin typeface="Raleway" panose="020B0503030101060003" pitchFamily="34" charset="0"/>
              </a:rPr>
              <a:t> object used for?</a:t>
            </a:r>
            <a:endParaRPr lang="en-US" sz="1600" dirty="0">
              <a:latin typeface="Raleway" panose="020B0503030101060003" pitchFamily="34" charset="0"/>
            </a:endParaRPr>
          </a:p>
          <a:p>
            <a:pPr lvl="1"/>
            <a:r>
              <a:rPr lang="en-US" dirty="0" smtClean="0">
                <a:latin typeface="Raleway" panose="020B0503030101060003" pitchFamily="34" charset="0"/>
              </a:rPr>
              <a:t>Interact with remote points. (Transport property)</a:t>
            </a:r>
          </a:p>
          <a:p>
            <a:pPr lvl="1"/>
            <a:r>
              <a:rPr lang="en-US" dirty="0" smtClean="0">
                <a:latin typeface="Raleway" panose="020B0503030101060003" pitchFamily="34" charset="0"/>
              </a:rPr>
              <a:t>Maintain structure and type of the data. (Schema Property)</a:t>
            </a:r>
          </a:p>
          <a:p>
            <a:pPr lvl="1"/>
            <a:r>
              <a:rPr lang="en-US" dirty="0" smtClean="0">
                <a:latin typeface="Raleway" panose="020B0503030101060003" pitchFamily="34" charset="0"/>
              </a:rPr>
              <a:t>Synchronize CRUD operations.</a:t>
            </a:r>
          </a:p>
          <a:p>
            <a:pPr lvl="1"/>
            <a:r>
              <a:rPr lang="en-US" dirty="0" smtClean="0">
                <a:latin typeface="Raleway" panose="020B0503030101060003" pitchFamily="34" charset="0"/>
              </a:rPr>
              <a:t>Responsible for data operations – sort, filter, page, aggregates.</a:t>
            </a:r>
          </a:p>
          <a:p>
            <a:pPr lvl="1"/>
            <a:r>
              <a:rPr lang="en-US" dirty="0" smtClean="0">
                <a:latin typeface="Raleway" panose="020B0503030101060003" pitchFamily="34" charset="0"/>
              </a:rPr>
              <a:t>Many more.</a:t>
            </a:r>
            <a:endParaRPr lang="en-US" dirty="0">
              <a:latin typeface="Raleway" panose="020B0503030101060003" pitchFamily="34" charset="0"/>
            </a:endParaRPr>
          </a:p>
          <a:p>
            <a:pPr lvl="1"/>
            <a:endParaRPr lang="en-US" dirty="0" smtClean="0">
              <a:latin typeface="Raleway" panose="020B0503030101060003" pitchFamily="34" charset="0"/>
            </a:endParaRPr>
          </a:p>
          <a:p>
            <a:pPr lvl="1"/>
            <a:endParaRPr lang="en-US" dirty="0">
              <a:latin typeface="Raleway" panose="020B0503030101060003" pitchFamily="34" charset="0"/>
            </a:endParaRPr>
          </a:p>
          <a:p>
            <a:pPr lvl="1"/>
            <a:endParaRPr lang="en-US" dirty="0" smtClean="0">
              <a:latin typeface="Raleway" panose="020B0503030101060003" pitchFamily="34" charset="0"/>
            </a:endParaRPr>
          </a:p>
          <a:p>
            <a:pPr lvl="1"/>
            <a:endParaRPr lang="en-US" dirty="0">
              <a:latin typeface="Raleway" panose="020B0503030101060003" pitchFamily="34" charset="0"/>
            </a:endParaRPr>
          </a:p>
          <a:p>
            <a:pPr lvl="1"/>
            <a:endParaRPr lang="en-US" dirty="0" smtClean="0">
              <a:latin typeface="Raleway" panose="020B0503030101060003" pitchFamily="34" charset="0"/>
            </a:endParaRPr>
          </a:p>
          <a:p>
            <a:pPr lvl="1"/>
            <a:endParaRPr lang="en-US" dirty="0">
              <a:latin typeface="Raleway" panose="020B0503030101060003" pitchFamily="34" charset="0"/>
            </a:endParaRPr>
          </a:p>
          <a:p>
            <a:pPr lvl="1"/>
            <a:endParaRPr lang="en-US" dirty="0" smtClean="0">
              <a:latin typeface="Raleway" panose="020B05030301010600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1" y="3014727"/>
            <a:ext cx="3528366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70614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err="1">
                <a:latin typeface="Raleway" panose="020B0503030101060003" pitchFamily="34" charset="0"/>
              </a:rPr>
              <a:t>DataSource</a:t>
            </a:r>
            <a:r>
              <a:rPr lang="en-US" sz="3200" dirty="0">
                <a:latin typeface="Raleway" panose="020B0503030101060003" pitchFamily="34" charset="0"/>
              </a:rPr>
              <a:t> </a:t>
            </a:r>
            <a:r>
              <a:rPr lang="en-US" sz="3200" dirty="0" smtClean="0">
                <a:latin typeface="Raleway" panose="020B0503030101060003" pitchFamily="34" charset="0"/>
              </a:rPr>
              <a:t>methods</a:t>
            </a:r>
            <a:endParaRPr lang="en-US" sz="3200" dirty="0">
              <a:latin typeface="Raleway" panose="020B0503030101060003" pitchFamily="34" charset="0"/>
            </a:endParaRPr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3850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Methods;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data</a:t>
            </a:r>
            <a:r>
              <a:rPr lang="en" sz="1200" dirty="0"/>
              <a:t>- </a:t>
            </a:r>
            <a:r>
              <a:rPr lang="en-US" sz="1200" dirty="0"/>
              <a:t>Gets or sets the data items of the data source</a:t>
            </a:r>
            <a:r>
              <a:rPr lang="en-US" sz="1200" dirty="0" smtClean="0"/>
              <a:t>.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view</a:t>
            </a:r>
            <a:r>
              <a:rPr lang="en" sz="1200" dirty="0" smtClean="0"/>
              <a:t>- Retrieves the current page items</a:t>
            </a:r>
            <a:r>
              <a:rPr lang="en-US" sz="1200" dirty="0" smtClean="0"/>
              <a:t>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add </a:t>
            </a:r>
            <a:r>
              <a:rPr lang="en" sz="1200" dirty="0" smtClean="0"/>
              <a:t>- </a:t>
            </a:r>
            <a:r>
              <a:rPr lang="en-US" sz="1200" dirty="0" smtClean="0"/>
              <a:t>Adds item </a:t>
            </a:r>
            <a:r>
              <a:rPr lang="en-US" sz="1200" dirty="0"/>
              <a:t>to the data source</a:t>
            </a:r>
            <a:r>
              <a:rPr lang="en-US" sz="1200" dirty="0" smtClean="0"/>
              <a:t>.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remove</a:t>
            </a:r>
            <a:r>
              <a:rPr lang="en" sz="1200" dirty="0"/>
              <a:t>- </a:t>
            </a:r>
            <a:r>
              <a:rPr lang="en-US" sz="1200" dirty="0"/>
              <a:t>Removes </a:t>
            </a:r>
            <a:r>
              <a:rPr lang="en-US" sz="1200" dirty="0" smtClean="0"/>
              <a:t>item </a:t>
            </a:r>
            <a:r>
              <a:rPr lang="en-US" sz="1200" dirty="0"/>
              <a:t>from the data source</a:t>
            </a:r>
            <a:r>
              <a:rPr lang="en-US" sz="1200" dirty="0" smtClean="0"/>
              <a:t>.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read</a:t>
            </a:r>
            <a:r>
              <a:rPr lang="en" sz="1200" dirty="0"/>
              <a:t>- </a:t>
            </a:r>
            <a:r>
              <a:rPr lang="en-US" sz="1200" dirty="0" smtClean="0"/>
              <a:t>Reads data from server.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fetch</a:t>
            </a:r>
            <a:r>
              <a:rPr lang="en" sz="1200" dirty="0"/>
              <a:t>- </a:t>
            </a:r>
            <a:r>
              <a:rPr lang="en" sz="1200" dirty="0" smtClean="0"/>
              <a:t>Reads data from server and calls callback function when ready</a:t>
            </a:r>
            <a:r>
              <a:rPr lang="en-US" sz="1200" dirty="0" smtClean="0"/>
              <a:t>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Filter</a:t>
            </a:r>
            <a:r>
              <a:rPr lang="en" sz="1200" dirty="0"/>
              <a:t>- </a:t>
            </a:r>
            <a:r>
              <a:rPr lang="en" sz="1200" dirty="0" smtClean="0"/>
              <a:t>Filters the items with the spcified filter</a:t>
            </a:r>
            <a:r>
              <a:rPr lang="en-US" sz="1200" dirty="0" smtClean="0"/>
              <a:t>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Sort</a:t>
            </a:r>
            <a:r>
              <a:rPr lang="en" sz="1200" dirty="0"/>
              <a:t>- </a:t>
            </a:r>
            <a:r>
              <a:rPr lang="en" sz="1200" dirty="0" smtClean="0"/>
              <a:t>Sorts the items ascending or descending.</a:t>
            </a:r>
            <a:r>
              <a:rPr lang="en-US" sz="1200" dirty="0" smtClean="0"/>
              <a:t>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page</a:t>
            </a:r>
            <a:r>
              <a:rPr lang="en" sz="1200" dirty="0"/>
              <a:t>- </a:t>
            </a:r>
            <a:r>
              <a:rPr lang="en" sz="1200" dirty="0" smtClean="0"/>
              <a:t>Gets or sets the current page.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Sync</a:t>
            </a:r>
            <a:r>
              <a:rPr lang="en" sz="1200" dirty="0"/>
              <a:t>- </a:t>
            </a:r>
            <a:r>
              <a:rPr lang="en" sz="1200" dirty="0" smtClean="0"/>
              <a:t>Synces items with the server</a:t>
            </a:r>
            <a:r>
              <a:rPr lang="en-US" sz="1200" dirty="0" smtClean="0"/>
              <a:t>.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rgbClr val="FF0000"/>
                </a:solidFill>
              </a:rPr>
              <a:t>cancelChanges</a:t>
            </a:r>
            <a:r>
              <a:rPr lang="en" sz="1200" dirty="0"/>
              <a:t>- </a:t>
            </a:r>
            <a:r>
              <a:rPr lang="en" sz="1200" dirty="0" smtClean="0"/>
              <a:t>Cancels any pending changes in the data source.</a:t>
            </a:r>
            <a:endParaRPr lang="en" sz="1200" dirty="0"/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000" dirty="0">
              <a:latin typeface="Raleway" panose="020B0503030101060003" pitchFamily="34" charset="0"/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endParaRPr lang="en-US" sz="16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20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35256" cy="85725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Raleway" panose="020B0503030101060003" pitchFamily="34" charset="0"/>
              </a:rPr>
              <a:t>DataSource</a:t>
            </a:r>
            <a:r>
              <a:rPr lang="en-US" dirty="0">
                <a:latin typeface="Raleway" panose="020B0503030101060003" pitchFamily="34" charset="0"/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Raleway" panose="020B0503030101060003" pitchFamily="34" charset="0"/>
              </a:rPr>
              <a:t>Widgets consuming data have </a:t>
            </a:r>
            <a:r>
              <a:rPr lang="en-US" sz="2000" dirty="0" err="1">
                <a:solidFill>
                  <a:srgbClr val="00B0F0"/>
                </a:solidFill>
                <a:latin typeface="Raleway" panose="020B0503030101060003" pitchFamily="34" charset="0"/>
              </a:rPr>
              <a:t>dataSource</a:t>
            </a:r>
            <a:r>
              <a:rPr lang="en-US" sz="2000" dirty="0">
                <a:solidFill>
                  <a:srgbClr val="00B0F0"/>
                </a:solidFill>
                <a:latin typeface="Raleway" panose="020B0503030101060003" pitchFamily="34" charset="0"/>
              </a:rPr>
              <a:t> </a:t>
            </a:r>
            <a:r>
              <a:rPr lang="en-US" sz="2000" dirty="0" smtClean="0">
                <a:latin typeface="Raleway" panose="020B0503030101060003" pitchFamily="34" charset="0"/>
              </a:rPr>
              <a:t>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Raleway" panose="020B0503030101060003" pitchFamily="34" charset="0"/>
              </a:rPr>
              <a:t>Grid</a:t>
            </a:r>
            <a:r>
              <a:rPr lang="en-US" sz="1700" dirty="0" smtClean="0">
                <a:latin typeface="Raleway" panose="020B0503030101060003" pitchFamily="34" charset="0"/>
              </a:rPr>
              <a:t>, </a:t>
            </a:r>
            <a:r>
              <a:rPr lang="en-US" sz="1700" dirty="0" err="1" smtClean="0">
                <a:latin typeface="Raleway" panose="020B0503030101060003" pitchFamily="34" charset="0"/>
              </a:rPr>
              <a:t>ListView</a:t>
            </a:r>
            <a:r>
              <a:rPr lang="en-US" sz="1700" dirty="0" smtClean="0">
                <a:latin typeface="Raleway" panose="020B0503030101060003" pitchFamily="34" charset="0"/>
              </a:rPr>
              <a:t>, </a:t>
            </a:r>
            <a:r>
              <a:rPr lang="en-US" sz="1700" dirty="0" err="1" smtClean="0">
                <a:latin typeface="Raleway" panose="020B0503030101060003" pitchFamily="34" charset="0"/>
              </a:rPr>
              <a:t>TreeView</a:t>
            </a:r>
            <a:r>
              <a:rPr lang="en-US" sz="1700" dirty="0" smtClean="0">
                <a:latin typeface="Raleway" panose="020B0503030101060003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 smtClean="0">
                <a:latin typeface="Raleway" panose="020B0503030101060003" pitchFamily="34" charset="0"/>
              </a:rPr>
              <a:t>PivotGrid</a:t>
            </a:r>
            <a:r>
              <a:rPr lang="en-US" sz="1700" dirty="0" smtClean="0">
                <a:latin typeface="Raleway" panose="020B0503030101060003" pitchFamily="34" charset="0"/>
              </a:rPr>
              <a:t>, </a:t>
            </a:r>
            <a:r>
              <a:rPr lang="en-US" sz="1700" dirty="0" err="1" smtClean="0">
                <a:latin typeface="Raleway" panose="020B0503030101060003" pitchFamily="34" charset="0"/>
              </a:rPr>
              <a:t>TreeList</a:t>
            </a:r>
            <a:r>
              <a:rPr lang="en-US" sz="1700" dirty="0" smtClean="0">
                <a:latin typeface="Raleway" panose="020B0503030101060003" pitchFamily="34" charset="0"/>
              </a:rPr>
              <a:t>, AutoComplete</a:t>
            </a:r>
            <a:r>
              <a:rPr lang="en-US" sz="1700" dirty="0" smtClean="0">
                <a:latin typeface="Raleway" panose="020B0503030101060003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 smtClean="0">
                <a:latin typeface="Raleway" panose="020B0503030101060003" pitchFamily="34" charset="0"/>
              </a:rPr>
              <a:t>ComboBox</a:t>
            </a:r>
            <a:r>
              <a:rPr lang="en-US" sz="1700" dirty="0" smtClean="0">
                <a:latin typeface="Raleway" panose="020B0503030101060003" pitchFamily="34" charset="0"/>
              </a:rPr>
              <a:t>, </a:t>
            </a:r>
            <a:r>
              <a:rPr lang="en-US" sz="1700" dirty="0" err="1" smtClean="0">
                <a:latin typeface="Raleway" panose="020B0503030101060003" pitchFamily="34" charset="0"/>
              </a:rPr>
              <a:t>DropDownList</a:t>
            </a:r>
            <a:r>
              <a:rPr lang="en-US" sz="1700" dirty="0" smtClean="0">
                <a:latin typeface="Raleway" panose="020B0503030101060003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 smtClean="0">
                <a:latin typeface="Raleway" panose="020B0503030101060003" pitchFamily="34" charset="0"/>
              </a:rPr>
              <a:t>MultiSelect</a:t>
            </a:r>
            <a:r>
              <a:rPr lang="en-US" sz="1700" dirty="0" smtClean="0">
                <a:latin typeface="Raleway" panose="020B0503030101060003" pitchFamily="34" charset="0"/>
              </a:rPr>
              <a:t> Charts, Etc</a:t>
            </a:r>
            <a:r>
              <a:rPr lang="en-US" sz="1700" dirty="0" smtClean="0">
                <a:latin typeface="Raleway" panose="020B0503030101060003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 smtClean="0">
              <a:latin typeface="Raleway" panose="020B05030301010600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Raleway" panose="020B0503030101060003" pitchFamily="34" charset="0"/>
              </a:rPr>
              <a:t>Widget Binding</a:t>
            </a:r>
          </a:p>
          <a:p>
            <a:pPr marL="342900" lvl="1" indent="0">
              <a:buNone/>
            </a:pPr>
            <a:r>
              <a:rPr lang="en-US" sz="1700" dirty="0">
                <a:latin typeface="Raleway" panose="020B0503030101060003" pitchFamily="34" charset="0"/>
              </a:rPr>
              <a:t>	</a:t>
            </a:r>
            <a:r>
              <a:rPr lang="en-US" sz="1700" dirty="0">
                <a:latin typeface="Raleway" panose="020B0503030101060003" pitchFamily="34" charset="0"/>
                <a:hlinkClick r:id="rId4"/>
              </a:rPr>
              <a:t>http://</a:t>
            </a:r>
            <a:r>
              <a:rPr lang="en-US" sz="1700" dirty="0" smtClean="0">
                <a:latin typeface="Raleway" panose="020B0503030101060003" pitchFamily="34" charset="0"/>
                <a:hlinkClick r:id="rId4"/>
              </a:rPr>
              <a:t>dojo.telerik.com/abAmE</a:t>
            </a:r>
            <a:endParaRPr lang="en-US" sz="1700" dirty="0" smtClean="0">
              <a:latin typeface="Raleway" panose="020B0503030101060003" pitchFamily="34" charset="0"/>
            </a:endParaRPr>
          </a:p>
          <a:p>
            <a:pPr marL="342900" lvl="1" indent="0">
              <a:buNone/>
            </a:pPr>
            <a:endParaRPr lang="en-US" sz="1700" dirty="0" smtClean="0">
              <a:latin typeface="Raleway" panose="020B05030301010600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>
              <a:latin typeface="Raleway" panose="020B05030301010600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Raleway" panose="020B0503030101060003" pitchFamily="34" charset="0"/>
              </a:rPr>
              <a:t>Share data between </a:t>
            </a:r>
            <a:r>
              <a:rPr lang="en-US" sz="1700" dirty="0" smtClean="0">
                <a:latin typeface="Raleway" panose="020B0503030101060003" pitchFamily="34" charset="0"/>
              </a:rPr>
              <a:t>widgets</a:t>
            </a:r>
          </a:p>
          <a:p>
            <a:pPr marL="685800" lvl="2" indent="0">
              <a:buNone/>
            </a:pPr>
            <a:r>
              <a:rPr lang="en-US" sz="1700" dirty="0">
                <a:latin typeface="Raleway" panose="020B0503030101060003" pitchFamily="34" charset="0"/>
                <a:hlinkClick r:id="rId5"/>
              </a:rPr>
              <a:t>http://</a:t>
            </a:r>
            <a:r>
              <a:rPr lang="en-US" sz="1700" dirty="0" smtClean="0">
                <a:latin typeface="Raleway" panose="020B0503030101060003" pitchFamily="34" charset="0"/>
                <a:hlinkClick r:id="rId5"/>
              </a:rPr>
              <a:t>dojo.telerik.com/onusU</a:t>
            </a:r>
            <a:endParaRPr lang="en-US" sz="1700" dirty="0" smtClean="0">
              <a:latin typeface="Raleway" panose="020B0503030101060003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>
              <a:latin typeface="Raleway" panose="020B05030301010600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>
              <a:latin typeface="Raleway" panose="020B0503030101060003" pitchFamily="34" charset="0"/>
            </a:endParaRPr>
          </a:p>
          <a:p>
            <a:endParaRPr lang="en-US" sz="500" dirty="0">
              <a:latin typeface="Raleway" panose="020B0503030101060003" pitchFamily="34" charset="0"/>
            </a:endParaRPr>
          </a:p>
          <a:p>
            <a:endParaRPr lang="en-US" sz="2000" dirty="0" smtClean="0">
              <a:latin typeface="Raleway" panose="020B0503030101060003" pitchFamily="34" charset="0"/>
            </a:endParaRPr>
          </a:p>
          <a:p>
            <a:endParaRPr lang="en-US" sz="2000" dirty="0">
              <a:latin typeface="Raleway" panose="020B0503030101060003" pitchFamily="34" charset="0"/>
            </a:endParaRPr>
          </a:p>
          <a:p>
            <a:endParaRPr lang="en-US" sz="2000" dirty="0" smtClean="0">
              <a:latin typeface="Raleway" panose="020B0503030101060003" pitchFamily="34" charset="0"/>
            </a:endParaRPr>
          </a:p>
          <a:p>
            <a:endParaRPr lang="en-US" sz="2000" dirty="0">
              <a:latin typeface="Raleway" panose="020B0503030101060003" pitchFamily="34" charset="0"/>
            </a:endParaRPr>
          </a:p>
          <a:p>
            <a:endParaRPr lang="en-US" sz="2000" dirty="0" smtClean="0">
              <a:latin typeface="Raleway" panose="020B0503030101060003" pitchFamily="34" charset="0"/>
            </a:endParaRPr>
          </a:p>
          <a:p>
            <a:endParaRPr lang="en-US" sz="2000" dirty="0">
              <a:latin typeface="Raleway" panose="020B0503030101060003" pitchFamily="34" charset="0"/>
            </a:endParaRPr>
          </a:p>
          <a:p>
            <a:endParaRPr lang="en-US" sz="2000" dirty="0" smtClean="0">
              <a:latin typeface="Raleway" panose="020B0503030101060003" pitchFamily="34" charset="0"/>
            </a:endParaRPr>
          </a:p>
          <a:p>
            <a:endParaRPr lang="en-US" sz="2000" dirty="0">
              <a:latin typeface="Raleway" panose="020B0503030101060003" pitchFamily="34" charset="0"/>
            </a:endParaRPr>
          </a:p>
          <a:p>
            <a:endParaRPr lang="en-US" sz="500" dirty="0">
              <a:latin typeface="Raleway" panose="020B0503030101060003" pitchFamily="34" charset="0"/>
            </a:endParaRPr>
          </a:p>
          <a:p>
            <a:pPr lvl="1"/>
            <a:endParaRPr lang="en-US" sz="500" dirty="0">
              <a:latin typeface="Raleway" panose="020B0503030101060003" pitchFamily="34" charset="0"/>
            </a:endParaRPr>
          </a:p>
          <a:p>
            <a:pPr lvl="1"/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70614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>
                <a:latin typeface="Raleway" panose="020B0503030101060003" pitchFamily="34" charset="0"/>
              </a:rPr>
              <a:t>Configuring Data Operations</a:t>
            </a:r>
            <a:endParaRPr lang="en-US" sz="3200" dirty="0">
              <a:latin typeface="Raleway" panose="020B0503030101060003" pitchFamily="34" charset="0"/>
            </a:endParaRPr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aleway" panose="020B0503030101060003" pitchFamily="34" charset="0"/>
              </a:rPr>
              <a:t>Transport property</a:t>
            </a:r>
            <a:endParaRPr lang="en-US" sz="1700" dirty="0" smtClean="0">
              <a:latin typeface="Raleway" panose="020B05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2" y="1538947"/>
            <a:ext cx="5852667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228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70614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>
                <a:latin typeface="Raleway" panose="020B0503030101060003" pitchFamily="34" charset="0"/>
              </a:rPr>
              <a:t>Configuring Data Operations</a:t>
            </a:r>
            <a:endParaRPr lang="en-US" sz="3200" dirty="0">
              <a:latin typeface="Raleway" panose="020B0503030101060003" pitchFamily="34" charset="0"/>
            </a:endParaRPr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dirty="0"/>
              <a:t>Setup </a:t>
            </a:r>
            <a:r>
              <a:rPr lang="en-GB" dirty="0" err="1"/>
              <a:t>dataSource</a:t>
            </a:r>
            <a:r>
              <a:rPr lang="en-GB" dirty="0"/>
              <a:t> for remote services</a:t>
            </a:r>
          </a:p>
          <a:p>
            <a:pPr marL="628650" lvl="1" indent="-285750" algn="l">
              <a:buFont typeface="Wingdings" panose="05000000000000000000" pitchFamily="2" charset="2"/>
              <a:buChar char="§"/>
            </a:pPr>
            <a:r>
              <a:rPr lang="en-GB" dirty="0"/>
              <a:t>transport;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/>
              <a:t>read – could be replaced with ajax call;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 err="1"/>
              <a:t>url</a:t>
            </a:r>
            <a:r>
              <a:rPr lang="en-GB" sz="1300" dirty="0"/>
              <a:t> – address of the request (“function”);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/>
              <a:t>type – type of request (“GET”, “POST”, etc.);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 err="1"/>
              <a:t>dataType</a:t>
            </a:r>
            <a:r>
              <a:rPr lang="en-GB" sz="1300" dirty="0"/>
              <a:t> – expected result (“</a:t>
            </a:r>
            <a:r>
              <a:rPr lang="en-GB" sz="1300" dirty="0" err="1"/>
              <a:t>json</a:t>
            </a:r>
            <a:r>
              <a:rPr lang="en-GB" sz="1300" dirty="0"/>
              <a:t>”, “</a:t>
            </a:r>
            <a:r>
              <a:rPr lang="en-GB" sz="1300" dirty="0" err="1"/>
              <a:t>jsonp</a:t>
            </a:r>
            <a:r>
              <a:rPr lang="en-GB" sz="1300" dirty="0"/>
              <a:t>”);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/>
              <a:t>data – additional parameters to pass (“function”);</a:t>
            </a:r>
          </a:p>
          <a:p>
            <a:pPr marL="971550" lvl="2" indent="-285750" algn="l">
              <a:buFont typeface="Wingdings" panose="05000000000000000000" pitchFamily="2" charset="2"/>
              <a:buChar char="q"/>
            </a:pPr>
            <a:r>
              <a:rPr lang="en-GB" sz="1300" dirty="0"/>
              <a:t>cache – Boolean sets if the result will be cached in the browser or not;</a:t>
            </a:r>
            <a:endParaRPr lang="en-US" sz="1850" dirty="0" smtClean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1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Raleway" panose="020B0503030101060003" pitchFamily="34" charset="0"/>
              </a:rPr>
              <a:t>Parameter Map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Raleway" panose="020B0503030101060003" pitchFamily="34" charset="0"/>
              </a:rPr>
              <a:t>Transport parameter map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Raleway" panose="020B0503030101060003" pitchFamily="34" charset="0"/>
              </a:rPr>
              <a:t>The </a:t>
            </a:r>
            <a:r>
              <a:rPr lang="en-US" sz="1700" dirty="0">
                <a:latin typeface="Raleway" panose="020B0503030101060003" pitchFamily="34" charset="0"/>
              </a:rPr>
              <a:t>function which converts the request parameters to a format suitable for the remote service. </a:t>
            </a:r>
            <a:endParaRPr lang="en-GB" sz="1700" dirty="0" smtClean="0">
              <a:latin typeface="Raleway" panose="020B05030301010600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67" y="2580388"/>
            <a:ext cx="5166808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Raleway" panose="020B0503030101060003" pitchFamily="34" charset="0"/>
              </a:rPr>
              <a:t>Schema configuration object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Raleway" panose="020B0503030101060003" pitchFamily="34" charset="0"/>
              </a:rPr>
              <a:t>Schema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7" y="2015941"/>
            <a:ext cx="474767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2183" cy="85725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latin typeface="Raleway" panose="020B0503030101060003" pitchFamily="34" charset="0"/>
              </a:rPr>
              <a:t>DataSource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smtClean="0">
                <a:latin typeface="Raleway" panose="020B0503030101060003" pitchFamily="34" charset="0"/>
              </a:rPr>
              <a:t>- </a:t>
            </a:r>
            <a:r>
              <a:rPr lang="en-US" dirty="0">
                <a:latin typeface="Raleway" panose="020B0503030101060003" pitchFamily="34" charset="0"/>
              </a:rPr>
              <a:t>remote end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endParaRPr lang="en-US" sz="2000" dirty="0">
              <a:latin typeface="Raleway" panose="020B0503030101060003" pitchFamily="34" charset="0"/>
            </a:endParaRPr>
          </a:p>
          <a:p>
            <a:r>
              <a:rPr lang="en-US" sz="2000" dirty="0">
                <a:latin typeface="Raleway" panose="020B0503030101060003" pitchFamily="34" charset="0"/>
              </a:rPr>
              <a:t>Data type returned from web service</a:t>
            </a:r>
          </a:p>
          <a:p>
            <a:pPr lvl="1"/>
            <a:r>
              <a:rPr lang="en-US" sz="1700" dirty="0">
                <a:latin typeface="Raleway" panose="020B0503030101060003" pitchFamily="34" charset="0"/>
              </a:rPr>
              <a:t>What is JSON format</a:t>
            </a:r>
          </a:p>
          <a:p>
            <a:pPr lvl="1"/>
            <a:r>
              <a:rPr lang="en-US" sz="1700" dirty="0">
                <a:latin typeface="Raleway" panose="020B0503030101060003" pitchFamily="34" charset="0"/>
              </a:rPr>
              <a:t>JSON vs JSONP vs </a:t>
            </a:r>
            <a:r>
              <a:rPr lang="en-US" sz="1700" dirty="0" smtClean="0">
                <a:latin typeface="Raleway" panose="020B0503030101060003" pitchFamily="34" charset="0"/>
              </a:rPr>
              <a:t>XML</a:t>
            </a:r>
          </a:p>
          <a:p>
            <a:pPr lvl="1"/>
            <a:endParaRPr lang="en-US" sz="1700" dirty="0">
              <a:latin typeface="Raleway" panose="020B0503030101060003" pitchFamily="34" charset="0"/>
            </a:endParaRPr>
          </a:p>
          <a:p>
            <a:r>
              <a:rPr lang="en-US" sz="2000" dirty="0">
                <a:latin typeface="Raleway" panose="020B0503030101060003" pitchFamily="34" charset="0"/>
              </a:rPr>
              <a:t>Reading data from remote endpoint:</a:t>
            </a:r>
          </a:p>
          <a:p>
            <a:pPr lvl="1"/>
            <a:r>
              <a:rPr lang="en-US" sz="1600" dirty="0" smtClean="0">
                <a:latin typeface="Raleway" panose="020B0503030101060003" pitchFamily="34" charset="0"/>
              </a:rPr>
              <a:t>Local </a:t>
            </a:r>
            <a:r>
              <a:rPr lang="en-US" sz="1600" dirty="0">
                <a:latin typeface="Raleway" panose="020B0503030101060003" pitchFamily="34" charset="0"/>
              </a:rPr>
              <a:t>web </a:t>
            </a:r>
            <a:r>
              <a:rPr lang="en-US" sz="1600" dirty="0" smtClean="0">
                <a:latin typeface="Raleway" panose="020B0503030101060003" pitchFamily="34" charset="0"/>
              </a:rPr>
              <a:t>service</a:t>
            </a:r>
          </a:p>
          <a:p>
            <a:pPr lvl="1"/>
            <a:r>
              <a:rPr lang="en-US" sz="1600" dirty="0">
                <a:latin typeface="Raleway" panose="020B0503030101060003" pitchFamily="34" charset="0"/>
              </a:rPr>
              <a:t>Remote web </a:t>
            </a:r>
            <a:r>
              <a:rPr lang="en-US" sz="1600" dirty="0" smtClean="0">
                <a:latin typeface="Raleway" panose="020B0503030101060003" pitchFamily="34" charset="0"/>
              </a:rPr>
              <a:t>service</a:t>
            </a:r>
          </a:p>
          <a:p>
            <a:pPr lvl="1"/>
            <a:r>
              <a:rPr lang="en-US" sz="1600" dirty="0" smtClean="0">
                <a:latin typeface="Raleway" panose="020B0503030101060003" pitchFamily="34" charset="0"/>
              </a:rPr>
              <a:t>CORS – Cross Origin Resource Sharing</a:t>
            </a:r>
            <a:endParaRPr lang="en-US" sz="1600" dirty="0">
              <a:latin typeface="Raleway" panose="020B0503030101060003" pitchFamily="34" charset="0"/>
            </a:endParaRPr>
          </a:p>
          <a:p>
            <a:endParaRPr lang="en-US" sz="2000" dirty="0">
              <a:latin typeface="Raleway" panose="020B0503030101060003" pitchFamily="34" charset="0"/>
            </a:endParaRPr>
          </a:p>
          <a:p>
            <a:endParaRPr lang="en-US" sz="500" dirty="0">
              <a:latin typeface="Raleway" panose="020B0503030101060003" pitchFamily="34" charset="0"/>
            </a:endParaRPr>
          </a:p>
          <a:p>
            <a:endParaRPr lang="en-US" sz="500" dirty="0">
              <a:latin typeface="Raleway" panose="020B0503030101060003" pitchFamily="34" charset="0"/>
            </a:endParaRPr>
          </a:p>
          <a:p>
            <a:pPr lvl="1"/>
            <a:endParaRPr lang="en-US" sz="5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2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72911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What is JSON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770" y="1143000"/>
            <a:ext cx="6693159" cy="3724858"/>
          </a:xfrm>
        </p:spPr>
        <p:txBody>
          <a:bodyPr>
            <a:normAutofit/>
          </a:bodyPr>
          <a:lstStyle/>
          <a:p>
            <a:endParaRPr lang="en-US" sz="1600" b="1" dirty="0">
              <a:latin typeface="Raleway" panose="020B0503030101060003" pitchFamily="34" charset="0"/>
            </a:endParaRPr>
          </a:p>
          <a:p>
            <a:r>
              <a:rPr lang="en-US" sz="1600" b="1" dirty="0">
                <a:latin typeface="Raleway" panose="020B0503030101060003" pitchFamily="34" charset="0"/>
              </a:rPr>
              <a:t>J</a:t>
            </a:r>
            <a:r>
              <a:rPr lang="en-US" sz="1600" dirty="0">
                <a:latin typeface="Raleway" panose="020B0503030101060003" pitchFamily="34" charset="0"/>
              </a:rPr>
              <a:t>ava</a:t>
            </a:r>
            <a:r>
              <a:rPr lang="en-US" sz="1600" b="1" dirty="0">
                <a:latin typeface="Raleway" panose="020B0503030101060003" pitchFamily="34" charset="0"/>
              </a:rPr>
              <a:t>S</a:t>
            </a:r>
            <a:r>
              <a:rPr lang="en-US" sz="1600" dirty="0">
                <a:latin typeface="Raleway" panose="020B0503030101060003" pitchFamily="34" charset="0"/>
              </a:rPr>
              <a:t>cript </a:t>
            </a:r>
            <a:r>
              <a:rPr lang="en-US" sz="1600" b="1" dirty="0">
                <a:latin typeface="Raleway" panose="020B0503030101060003" pitchFamily="34" charset="0"/>
              </a:rPr>
              <a:t>O</a:t>
            </a:r>
            <a:r>
              <a:rPr lang="en-US" sz="1600" dirty="0">
                <a:latin typeface="Raleway" panose="020B0503030101060003" pitchFamily="34" charset="0"/>
              </a:rPr>
              <a:t>bject </a:t>
            </a:r>
            <a:r>
              <a:rPr lang="en-US" sz="1600" b="1" dirty="0">
                <a:latin typeface="Raleway" panose="020B0503030101060003" pitchFamily="34" charset="0"/>
              </a:rPr>
              <a:t>N</a:t>
            </a:r>
            <a:r>
              <a:rPr lang="en-US" sz="1600" dirty="0">
                <a:latin typeface="Raleway" panose="020B0503030101060003" pitchFamily="34" charset="0"/>
              </a:rPr>
              <a:t>otation –  usually uses </a:t>
            </a:r>
            <a:r>
              <a:rPr lang="en-US" sz="1600" dirty="0" err="1">
                <a:latin typeface="Raleway" panose="020B0503030101060003" pitchFamily="34" charset="0"/>
              </a:rPr>
              <a:t>XMLHTTPRequest</a:t>
            </a:r>
            <a:r>
              <a:rPr lang="en-US" sz="1600" dirty="0">
                <a:latin typeface="Raleway" panose="020B0503030101060003" pitchFamily="34" charset="0"/>
              </a:rPr>
              <a:t> object</a:t>
            </a:r>
          </a:p>
          <a:p>
            <a:pPr lvl="1"/>
            <a:r>
              <a:rPr lang="en-US" sz="1400" dirty="0">
                <a:latin typeface="Raleway" panose="020B0503030101060003" pitchFamily="34" charset="0"/>
              </a:rPr>
              <a:t>Open data format for transmitting data between server and web applications</a:t>
            </a:r>
          </a:p>
          <a:p>
            <a:pPr lvl="1"/>
            <a:r>
              <a:rPr lang="en-US" sz="1400" dirty="0">
                <a:latin typeface="Raleway" panose="020B0503030101060003" pitchFamily="34" charset="0"/>
              </a:rPr>
              <a:t>Used to </a:t>
            </a:r>
            <a:r>
              <a:rPr lang="en-US" sz="1400" i="1" dirty="0">
                <a:latin typeface="Raleway" panose="020B0503030101060003" pitchFamily="34" charset="0"/>
              </a:rPr>
              <a:t>represent</a:t>
            </a:r>
            <a:r>
              <a:rPr lang="en-US" sz="1400" dirty="0">
                <a:latin typeface="Raleway" panose="020B0503030101060003" pitchFamily="34" charset="0"/>
              </a:rPr>
              <a:t> objects between languages in common format</a:t>
            </a:r>
            <a:endParaRPr lang="en-US" sz="900" dirty="0">
              <a:latin typeface="Raleway" panose="020B0503030101060003" pitchFamily="34" charset="0"/>
            </a:endParaRPr>
          </a:p>
          <a:p>
            <a:endParaRPr lang="en-US" sz="900" dirty="0">
              <a:latin typeface="Raleway" panose="020B0503030101060003" pitchFamily="34" charset="0"/>
            </a:endParaRPr>
          </a:p>
          <a:p>
            <a:r>
              <a:rPr lang="en-US" sz="1600" dirty="0">
                <a:latin typeface="Raleway" panose="020B0503030101060003" pitchFamily="34" charset="0"/>
              </a:rPr>
              <a:t>JavaScript object vs JSON object</a:t>
            </a:r>
          </a:p>
          <a:p>
            <a:pPr lvl="1"/>
            <a:r>
              <a:rPr lang="en-US" sz="1400" dirty="0">
                <a:latin typeface="Raleway" panose="020B0503030101060003" pitchFamily="34" charset="0"/>
              </a:rPr>
              <a:t>JSON can’t represent functions or dates</a:t>
            </a:r>
          </a:p>
          <a:p>
            <a:endParaRPr lang="en-US" sz="900" dirty="0">
              <a:latin typeface="Raleway" panose="020B0503030101060003" pitchFamily="34" charset="0"/>
            </a:endParaRPr>
          </a:p>
          <a:p>
            <a:r>
              <a:rPr lang="en-US" sz="1600" dirty="0">
                <a:latin typeface="Raleway" panose="020B0503030101060003" pitchFamily="34" charset="0"/>
              </a:rPr>
              <a:t>JSON is alternative to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694" y="2871113"/>
            <a:ext cx="1897424" cy="152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324" y="3765350"/>
            <a:ext cx="2504321" cy="795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582" y="4398818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>
                <a:latin typeface="Raleway" panose="020B0503030101060003" pitchFamily="34" charset="0"/>
              </a:rPr>
              <a:t>Example:</a:t>
            </a:r>
          </a:p>
          <a:p>
            <a:pPr marL="38100">
              <a:buClr>
                <a:srgbClr val="000000"/>
              </a:buClr>
              <a:buSzPct val="100000"/>
            </a:pPr>
            <a:endParaRPr lang="en-US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2183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What is JSONP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770" y="1143000"/>
            <a:ext cx="6693159" cy="3724858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Raleway" panose="020B0503030101060003" pitchFamily="34" charset="0"/>
              </a:rPr>
              <a:t>J</a:t>
            </a:r>
            <a:r>
              <a:rPr lang="en-US" sz="1800" dirty="0">
                <a:latin typeface="Raleway" panose="020B0503030101060003" pitchFamily="34" charset="0"/>
              </a:rPr>
              <a:t>ava</a:t>
            </a:r>
            <a:r>
              <a:rPr lang="en-US" sz="1800" b="1" dirty="0">
                <a:latin typeface="Raleway" panose="020B0503030101060003" pitchFamily="34" charset="0"/>
              </a:rPr>
              <a:t>S</a:t>
            </a:r>
            <a:r>
              <a:rPr lang="en-US" sz="1800" dirty="0">
                <a:latin typeface="Raleway" panose="020B0503030101060003" pitchFamily="34" charset="0"/>
              </a:rPr>
              <a:t>cript </a:t>
            </a:r>
            <a:r>
              <a:rPr lang="en-US" sz="1800" b="1" dirty="0">
                <a:latin typeface="Raleway" panose="020B0503030101060003" pitchFamily="34" charset="0"/>
              </a:rPr>
              <a:t>O</a:t>
            </a:r>
            <a:r>
              <a:rPr lang="en-US" sz="1800" dirty="0">
                <a:latin typeface="Raleway" panose="020B0503030101060003" pitchFamily="34" charset="0"/>
              </a:rPr>
              <a:t>bject </a:t>
            </a:r>
            <a:r>
              <a:rPr lang="en-US" sz="1800" b="1" dirty="0">
                <a:latin typeface="Raleway" panose="020B0503030101060003" pitchFamily="34" charset="0"/>
              </a:rPr>
              <a:t>N</a:t>
            </a:r>
            <a:r>
              <a:rPr lang="en-US" sz="1800" dirty="0">
                <a:latin typeface="Raleway" panose="020B0503030101060003" pitchFamily="34" charset="0"/>
              </a:rPr>
              <a:t>otation with </a:t>
            </a:r>
            <a:r>
              <a:rPr lang="en-US" sz="1800" b="1" dirty="0">
                <a:latin typeface="Raleway" panose="020B0503030101060003" pitchFamily="34" charset="0"/>
              </a:rPr>
              <a:t>P</a:t>
            </a:r>
            <a:r>
              <a:rPr lang="en-US" sz="1800" dirty="0">
                <a:latin typeface="Raleway" panose="020B0503030101060003" pitchFamily="34" charset="0"/>
              </a:rPr>
              <a:t>adding </a:t>
            </a:r>
          </a:p>
          <a:p>
            <a:pPr lvl="1"/>
            <a:r>
              <a:rPr lang="en-US" sz="1600" dirty="0">
                <a:latin typeface="Raleway" panose="020B0503030101060003" pitchFamily="34" charset="0"/>
              </a:rPr>
              <a:t>Method commonly used to bypass cross-domain policies in web browsers</a:t>
            </a:r>
          </a:p>
          <a:p>
            <a:r>
              <a:rPr lang="en-US" sz="1800" dirty="0">
                <a:latin typeface="Raleway" panose="020B0503030101060003" pitchFamily="34" charset="0"/>
              </a:rPr>
              <a:t>Security limitations</a:t>
            </a:r>
          </a:p>
          <a:p>
            <a:pPr lvl="1"/>
            <a:r>
              <a:rPr lang="en-US" sz="1600" dirty="0">
                <a:latin typeface="Raleway" panose="020B0503030101060003" pitchFamily="34" charset="0"/>
              </a:rPr>
              <a:t>JSONP can be dangerous when used from untrusted domains</a:t>
            </a:r>
          </a:p>
          <a:p>
            <a:pPr lvl="1"/>
            <a:r>
              <a:rPr lang="en-US" sz="1600" dirty="0">
                <a:latin typeface="Raleway" panose="020B0503030101060003" pitchFamily="34" charset="0"/>
              </a:rPr>
              <a:t>Uses callback function to execute code in the page</a:t>
            </a:r>
          </a:p>
          <a:p>
            <a:r>
              <a:rPr lang="en-US" sz="1800" dirty="0">
                <a:latin typeface="Raleway" panose="020B0503030101060003" pitchFamily="34" charset="0"/>
              </a:rPr>
              <a:t>JSON vs JSONP</a:t>
            </a:r>
          </a:p>
          <a:p>
            <a:pPr lvl="1"/>
            <a:r>
              <a:rPr lang="en-US" sz="1500" dirty="0">
                <a:latin typeface="Raleway" panose="020B0503030101060003" pitchFamily="34" charset="0"/>
              </a:rPr>
              <a:t>Response is passed as argument to a callback function</a:t>
            </a:r>
          </a:p>
          <a:p>
            <a:pPr lvl="1"/>
            <a:endParaRPr lang="en-US" sz="1500" dirty="0">
              <a:latin typeface="Raleway" panose="020B0503030101060003" pitchFamily="34" charset="0"/>
            </a:endParaRPr>
          </a:p>
          <a:p>
            <a:pPr marL="342900" lvl="1" indent="0">
              <a:buNone/>
            </a:pPr>
            <a:r>
              <a:rPr lang="en-US" sz="1600" dirty="0">
                <a:hlinkClick r:id="rId4"/>
              </a:rPr>
              <a:t>https://en.wikipedia.org/wiki/JSONP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38100" lvl="0">
              <a:buClr>
                <a:srgbClr val="000000"/>
              </a:buClr>
              <a:buSzPct val="100000"/>
            </a:pPr>
            <a:r>
              <a:rPr lang="en" sz="1800" dirty="0"/>
              <a:t>Example of JSONP:</a:t>
            </a:r>
          </a:p>
          <a:p>
            <a:pPr marL="342900" lvl="1" indent="0">
              <a:buClr>
                <a:srgbClr val="000000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</a:t>
            </a:r>
            <a:r>
              <a:rPr lang="en-US" sz="1600" b="1" dirty="0">
                <a:hlinkClick r:id="rId5"/>
              </a:rPr>
              <a:t>demos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.telerik.com/kendo-ui/</a:t>
            </a:r>
            <a:r>
              <a:rPr lang="en-US" sz="1600" b="1" dirty="0">
                <a:hlinkClick r:id="rId5"/>
              </a:rPr>
              <a:t>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/Products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7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14843</TotalTime>
  <Words>459</Words>
  <Application>Microsoft Office PowerPoint</Application>
  <PresentationFormat>On-screen Show (16:9)</PresentationFormat>
  <Paragraphs>110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Wingdings</vt:lpstr>
      <vt:lpstr>Office Theme</vt:lpstr>
      <vt:lpstr>Kendo UI DataSource intro</vt:lpstr>
      <vt:lpstr>DataSource overview</vt:lpstr>
      <vt:lpstr>Configuring Data Operations</vt:lpstr>
      <vt:lpstr>Configuring Data Operations</vt:lpstr>
      <vt:lpstr>Parameter Map</vt:lpstr>
      <vt:lpstr>Schema configuration object</vt:lpstr>
      <vt:lpstr>DataSource - remote end point</vt:lpstr>
      <vt:lpstr>What is JSON </vt:lpstr>
      <vt:lpstr>What is JSONP</vt:lpstr>
      <vt:lpstr>DataSource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Nikolay Aleksiev</dc:creator>
  <cp:lastModifiedBy>Nikolay Aleksiev</cp:lastModifiedBy>
  <cp:revision>642</cp:revision>
  <dcterms:modified xsi:type="dcterms:W3CDTF">2017-02-21T14:23:22Z</dcterms:modified>
</cp:coreProperties>
</file>