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74" r:id="rId4"/>
    <p:sldId id="261" r:id="rId5"/>
    <p:sldId id="272" r:id="rId6"/>
    <p:sldId id="271" r:id="rId7"/>
    <p:sldId id="281" r:id="rId8"/>
    <p:sldId id="282" r:id="rId9"/>
    <p:sldId id="279" r:id="rId10"/>
    <p:sldId id="284" r:id="rId11"/>
    <p:sldId id="28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0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6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31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49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07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93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0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7522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8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3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3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Remote templates will be discussed</a:t>
            </a:r>
            <a:r>
              <a:rPr lang="en-US" baseline="0" dirty="0"/>
              <a:t> in kendo advanced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GB" dirty="0"/>
              <a:t>Performance</a:t>
            </a:r>
            <a:r>
              <a:rPr lang="en-GB" baseline="0" dirty="0"/>
              <a:t> considerations / optimizations mentioned in kendo standard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5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ojo.telerik.com/UleL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dojo.telerik.com/Ag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://dojo.telerik.com/Efej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hyperlink" Target="http://dojo.telerik.com/or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://dojo.telerik.com/UKOb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8446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</a:pPr>
            <a:r>
              <a:rPr lang="en" sz="3600" dirty="0"/>
              <a:t>Kendo UI Templates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43697" y="1059443"/>
            <a:ext cx="7772400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3850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1600" dirty="0" smtClean="0">
                <a:latin typeface="+mj-lt"/>
              </a:rPr>
              <a:t>Supported by most of the widgets.</a:t>
            </a:r>
          </a:p>
          <a:p>
            <a:pPr marL="666750" lvl="1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300" dirty="0">
                <a:latin typeface="+mj-lt"/>
              </a:rPr>
              <a:t>	</a:t>
            </a:r>
            <a:r>
              <a:rPr lang="en" sz="1300" dirty="0" smtClean="0">
                <a:latin typeface="+mj-lt"/>
              </a:rPr>
              <a:t>Simple yet very fast;</a:t>
            </a:r>
          </a:p>
          <a:p>
            <a:pPr marL="666750" lvl="1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300" dirty="0">
                <a:latin typeface="+mj-lt"/>
              </a:rPr>
              <a:t>	</a:t>
            </a:r>
            <a:r>
              <a:rPr lang="en" sz="1300" dirty="0" smtClean="0">
                <a:latin typeface="+mj-lt"/>
              </a:rPr>
              <a:t>Use #(hash) notations;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150" dirty="0" smtClean="0">
                <a:latin typeface="+mj-lt"/>
              </a:rPr>
              <a:t>HTML rendering: </a:t>
            </a:r>
            <a:r>
              <a:rPr lang="en" sz="1150" dirty="0" smtClean="0">
                <a:solidFill>
                  <a:srgbClr val="FF0000"/>
                </a:solidFill>
                <a:latin typeface="+mj-lt"/>
              </a:rPr>
              <a:t>#= … #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150" dirty="0" smtClean="0">
                <a:latin typeface="+mj-lt"/>
              </a:rPr>
              <a:t>HTML encoded rendering: </a:t>
            </a:r>
            <a:r>
              <a:rPr lang="en" sz="1150" dirty="0" smtClean="0">
                <a:solidFill>
                  <a:srgbClr val="FF0000"/>
                </a:solidFill>
                <a:latin typeface="+mj-lt"/>
              </a:rPr>
              <a:t>#: … #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" sz="1150" dirty="0" smtClean="0">
                <a:latin typeface="+mj-lt"/>
              </a:rPr>
              <a:t>Allow JavaScript execution: </a:t>
            </a:r>
            <a:r>
              <a:rPr lang="en" sz="1150" dirty="0" smtClean="0">
                <a:solidFill>
                  <a:srgbClr val="FF0000"/>
                </a:solidFill>
                <a:latin typeface="+mj-lt"/>
              </a:rPr>
              <a:t># … #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+mj-lt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+mj-lt"/>
            </a:endParaRPr>
          </a:p>
          <a:p>
            <a:pPr algn="l" rtl="0">
              <a:spcBef>
                <a:spcPts val="0"/>
              </a:spcBef>
              <a:buNone/>
            </a:pPr>
            <a:endParaRPr dirty="0">
              <a:latin typeface="+mj-lt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+mj-lt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7" y="2261248"/>
            <a:ext cx="5001758" cy="26508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395855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/>
              <a:t>Working with remote templates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-US" sz="2000" dirty="0">
                <a:latin typeface="+mj-lt"/>
              </a:rPr>
              <a:t>Steps to load a remote template: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-US" sz="20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Load </a:t>
            </a:r>
            <a:r>
              <a:rPr lang="en-US" sz="2000" dirty="0">
                <a:latin typeface="+mj-lt"/>
              </a:rPr>
              <a:t>the template string and parse it</a:t>
            </a:r>
          </a:p>
          <a:p>
            <a:pPr marL="723900" lvl="1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>
                <a:latin typeface="+mj-lt"/>
              </a:rPr>
              <a:t>Pass template string and </a:t>
            </a:r>
            <a:r>
              <a:rPr lang="en-US" sz="1700" dirty="0" smtClean="0">
                <a:latin typeface="+mj-lt"/>
              </a:rPr>
              <a:t>data</a:t>
            </a:r>
          </a:p>
          <a:p>
            <a:pPr marL="723900" lvl="1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endParaRPr lang="en-US" sz="17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Load the data and parse it</a:t>
            </a:r>
          </a:p>
          <a:p>
            <a:pPr marL="723900" lvl="1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700" dirty="0"/>
              <a:t>Pass data array</a:t>
            </a:r>
          </a:p>
          <a:p>
            <a:pPr marL="723900" lvl="1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17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Compile the template using template string 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Render the content using template and data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lvl="0">
              <a:buNone/>
            </a:pPr>
            <a:r>
              <a:rPr lang="en" sz="2000" dirty="0">
                <a:latin typeface="+mj-lt"/>
              </a:rPr>
              <a:t>Example:</a:t>
            </a: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dojo.telerik.com/UleLa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633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395855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 smtClean="0"/>
              <a:t>Q &amp; A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000" b="1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4945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13184" y="168146"/>
            <a:ext cx="840221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Templates syntax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dirty="0">
                <a:latin typeface="+mj-lt"/>
              </a:rPr>
              <a:t>To create and use a template, we need: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+mj-lt"/>
              </a:rPr>
              <a:t>template string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 smtClean="0">
                <a:latin typeface="+mj-lt"/>
              </a:rPr>
              <a:t>model </a:t>
            </a:r>
            <a:r>
              <a:rPr lang="en" sz="2000" dirty="0">
                <a:latin typeface="+mj-lt"/>
              </a:rPr>
              <a:t>as JSON object or array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sz="1000" dirty="0">
              <a:latin typeface="+mj-lt"/>
              <a:cs typeface="Cordia New" panose="020B0304020202020204" pitchFamily="34" charset="-34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Template: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b="1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r>
              <a:rPr lang="en" sz="2000" dirty="0" smtClean="0">
                <a:latin typeface="+mj-lt"/>
                <a:cs typeface="Cordia New" panose="020B0304020202020204" pitchFamily="34" charset="-34"/>
              </a:rPr>
              <a:t>Usage</a:t>
            </a:r>
            <a:r>
              <a:rPr lang="en" sz="2000" dirty="0">
                <a:latin typeface="+mj-lt"/>
                <a:cs typeface="Cordia New" panose="020B0304020202020204" pitchFamily="34" charset="-34"/>
              </a:rPr>
              <a:t>:</a:t>
            </a:r>
          </a:p>
          <a:p>
            <a:pPr marL="457200" indent="-419100">
              <a:buClr>
                <a:srgbClr val="000000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marL="457200" lvl="0" indent="-419100">
              <a:buClr>
                <a:srgbClr val="000000"/>
              </a:buClr>
              <a:buSzPct val="100000"/>
              <a:buFont typeface="Arial"/>
              <a:buChar char="●"/>
            </a:pPr>
            <a:endParaRPr lang="en" dirty="0" smtClean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marL="38100" lvl="0" indent="0">
              <a:buClr>
                <a:srgbClr val="000000"/>
              </a:buClr>
              <a:buSzPct val="100000"/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  <a:hlinkClick r:id="rId4"/>
            </a:endParaRPr>
          </a:p>
          <a:p>
            <a:pPr marL="38100" lvl="0" indent="0">
              <a:buClr>
                <a:srgbClr val="000000"/>
              </a:buClr>
              <a:buSzPct val="100000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rdia New" panose="020B0304020202020204" pitchFamily="34" charset="-34"/>
                <a:hlinkClick r:id="rId4"/>
              </a:rPr>
              <a:t>http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rdia New" panose="020B0304020202020204" pitchFamily="34" charset="-34"/>
                <a:hlinkClick r:id="rId4"/>
              </a:rPr>
              <a:t>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Cordia New" panose="020B0304020202020204" pitchFamily="34" charset="-34"/>
                <a:hlinkClick r:id="rId4"/>
              </a:rPr>
              <a:t>dojo.telerik.com/AgaGE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marL="38100" lvl="0" indent="0">
              <a:buClr>
                <a:srgbClr val="000000"/>
              </a:buClr>
              <a:buSzPct val="100000"/>
              <a:buNone/>
            </a:pPr>
            <a:endParaRPr lang="en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15" y="2169233"/>
            <a:ext cx="5418290" cy="1150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2" y="3707575"/>
            <a:ext cx="8077900" cy="8306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" dirty="0"/>
              <a:t>Raw values		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  <a:cs typeface="Cordia New" panose="020B0304020202020204" pitchFamily="34" charset="-34"/>
              </a:rPr>
              <a:t>#=     #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074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Used for: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Plain text with no special characters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Injecting HTML code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sz="2000" dirty="0">
              <a:latin typeface="+mj-lt"/>
              <a:cs typeface="Cordia New" panose="020B0304020202020204" pitchFamily="34" charset="-34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Unsafe for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Data entered by user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sz="2000" dirty="0">
                <a:latin typeface="+mj-lt"/>
                <a:cs typeface="Cordia New" panose="020B0304020202020204" pitchFamily="34" charset="-34"/>
              </a:rPr>
              <a:t>Data from untrusted source</a:t>
            </a:r>
            <a:endParaRPr lang="en" dirty="0">
              <a:latin typeface="+mj-lt"/>
              <a:cs typeface="Cordia New" panose="020B0304020202020204" pitchFamily="34" charset="-34"/>
            </a:endParaRPr>
          </a:p>
          <a:p>
            <a:pPr marL="381000" indent="-342900">
              <a:buClr>
                <a:schemeClr val="dk2"/>
              </a:buClr>
              <a:buSzPct val="100000"/>
            </a:pPr>
            <a:endParaRPr lang="en" dirty="0">
              <a:latin typeface="+mj-lt"/>
              <a:cs typeface="Cordia New" panose="020B0304020202020204" pitchFamily="34" charset="-34"/>
            </a:endParaRPr>
          </a:p>
          <a:p>
            <a:pPr marL="457200" indent="-419100">
              <a:buClr>
                <a:srgbClr val="000000"/>
              </a:buClr>
              <a:buSzPct val="100000"/>
              <a:buFont typeface="Arial"/>
              <a:buChar char="●"/>
            </a:pPr>
            <a:endParaRPr lang="en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lvl="0">
              <a:buNone/>
            </a:pPr>
            <a:endParaRPr lang="en" sz="1000" dirty="0">
              <a:latin typeface="+mj-lt"/>
            </a:endParaRPr>
          </a:p>
          <a:p>
            <a:pPr lvl="0">
              <a:buNone/>
            </a:pPr>
            <a:endParaRPr lang="en" sz="2000" dirty="0" smtClean="0">
              <a:latin typeface="+mj-lt"/>
            </a:endParaRPr>
          </a:p>
          <a:p>
            <a:pPr lvl="0">
              <a:buNone/>
            </a:pPr>
            <a:r>
              <a:rPr lang="en" sz="1600" dirty="0" smtClean="0">
                <a:latin typeface="+mj-lt"/>
              </a:rPr>
              <a:t>Examples</a:t>
            </a:r>
            <a:r>
              <a:rPr lang="en" sz="1600" dirty="0">
                <a:latin typeface="+mj-lt"/>
              </a:rPr>
              <a:t>: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dojo.telerik.com/EfejO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rgbClr val="000000"/>
              </a:buClr>
              <a:buSzPct val="100000"/>
              <a:buNone/>
            </a:pPr>
            <a:endParaRPr lang="en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  <a:p>
            <a:pPr marL="457200" lvl="0" indent="-419100">
              <a:buClr>
                <a:srgbClr val="000000"/>
              </a:buClr>
              <a:buSzPct val="100000"/>
              <a:buFont typeface="Arial"/>
              <a:buChar char="●"/>
            </a:pPr>
            <a:endParaRPr lang="en" dirty="0">
              <a:solidFill>
                <a:schemeClr val="bg1">
                  <a:lumMod val="50000"/>
                </a:schemeClr>
              </a:solidFill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11" y="2341513"/>
            <a:ext cx="4839119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08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9119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r>
              <a:rPr lang="en-US" dirty="0"/>
              <a:t>HTML encoded values</a:t>
            </a:r>
            <a:r>
              <a:rPr lang="en" dirty="0"/>
              <a:t>	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  <a:cs typeface="Cordia New" panose="020B0304020202020204" pitchFamily="34" charset="-34"/>
              </a:rPr>
              <a:t>#:     #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124465"/>
            <a:ext cx="8229600" cy="37997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  <a:cs typeface="Cordia New" panose="020B0304020202020204" pitchFamily="34" charset="-34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dirty="0">
                <a:latin typeface="+mj-lt"/>
                <a:cs typeface="Cordia New" panose="020B0304020202020204" pitchFamily="34" charset="-34"/>
              </a:rPr>
              <a:t>Used for: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rdia New" panose="020B0304020202020204" pitchFamily="34" charset="-34"/>
              </a:rPr>
              <a:t>E</a:t>
            </a:r>
            <a:r>
              <a:rPr lang="en" dirty="0">
                <a:latin typeface="+mj-lt"/>
                <a:cs typeface="Cordia New" panose="020B0304020202020204" pitchFamily="34" charset="-34"/>
              </a:rPr>
              <a:t>scaping special characters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  <a:cs typeface="Cordia New" panose="020B0304020202020204" pitchFamily="34" charset="-34"/>
              </a:rPr>
              <a:t>Showing HTML code to the user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" sz="2000" dirty="0" smtClean="0">
              <a:latin typeface="+mj-lt"/>
            </a:endParaRPr>
          </a:p>
          <a:p>
            <a:pPr>
              <a:buNone/>
            </a:pPr>
            <a:r>
              <a:rPr lang="en" sz="1600" dirty="0" smtClean="0">
                <a:latin typeface="+mj-lt"/>
              </a:rPr>
              <a:t>Examples</a:t>
            </a:r>
            <a:r>
              <a:rPr lang="en" sz="1600" dirty="0">
                <a:latin typeface="+mj-lt"/>
              </a:rPr>
              <a:t>: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http://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+mj-lt"/>
                <a:hlinkClick r:id="rId4"/>
              </a:rPr>
              <a:t>dojo.telerik.com/orATA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7" y="2760914"/>
            <a:ext cx="4770533" cy="7925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395855" cy="857400"/>
          </a:xfrm>
        </p:spPr>
        <p:txBody>
          <a:bodyPr>
            <a:normAutofit/>
          </a:bodyPr>
          <a:lstStyle/>
          <a:p>
            <a:pPr algn="r"/>
            <a:r>
              <a:rPr lang="en" dirty="0"/>
              <a:t>JavaScript code		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  <a:cs typeface="Cordia New" panose="020B0304020202020204" pitchFamily="34" charset="-34"/>
              </a:rPr>
              <a:t>#     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dirty="0">
                <a:latin typeface="+mj-lt"/>
                <a:cs typeface="Cordia New" panose="020B0304020202020204" pitchFamily="34" charset="-34"/>
              </a:rPr>
              <a:t>Used for: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  <a:cs typeface="Cordia New" panose="020B0304020202020204" pitchFamily="34" charset="-34"/>
              </a:rPr>
              <a:t>Conditional rendering of the data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  <a:cs typeface="Cordia New" panose="020B0304020202020204" pitchFamily="34" charset="-34"/>
              </a:rPr>
              <a:t>Preparing the data before render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  <a:cs typeface="Cordia New" panose="020B0304020202020204" pitchFamily="34" charset="-34"/>
              </a:rPr>
              <a:t>Using custom business logic</a:t>
            </a:r>
          </a:p>
          <a:p>
            <a:pPr lvl="0">
              <a:buNone/>
            </a:pPr>
            <a:endParaRPr lang="en" sz="2000" dirty="0">
              <a:latin typeface="+mj-lt"/>
            </a:endParaRPr>
          </a:p>
          <a:p>
            <a:pPr lvl="0">
              <a:buNone/>
            </a:pPr>
            <a:endParaRPr lang="en" sz="2000" dirty="0">
              <a:latin typeface="+mj-lt"/>
            </a:endParaRPr>
          </a:p>
          <a:p>
            <a:pPr lvl="0">
              <a:buNone/>
            </a:pPr>
            <a:endParaRPr lang="en" sz="2000" dirty="0">
              <a:latin typeface="+mj-lt"/>
            </a:endParaRPr>
          </a:p>
          <a:p>
            <a:pPr lvl="0">
              <a:buNone/>
            </a:pPr>
            <a:endParaRPr lang="en" sz="2000" dirty="0" smtClean="0">
              <a:latin typeface="+mj-lt"/>
            </a:endParaRPr>
          </a:p>
          <a:p>
            <a:pPr lvl="0">
              <a:buNone/>
            </a:pPr>
            <a:endParaRPr lang="en" sz="2000" dirty="0">
              <a:latin typeface="+mj-lt"/>
            </a:endParaRPr>
          </a:p>
          <a:p>
            <a:pPr lvl="0">
              <a:buNone/>
            </a:pPr>
            <a:endParaRPr lang="en" sz="2000" dirty="0" smtClean="0">
              <a:latin typeface="+mj-lt"/>
            </a:endParaRPr>
          </a:p>
          <a:p>
            <a:pPr lvl="0">
              <a:buNone/>
            </a:pPr>
            <a:endParaRPr lang="en" sz="2000" dirty="0" smtClean="0">
              <a:latin typeface="+mj-lt"/>
            </a:endParaRPr>
          </a:p>
          <a:p>
            <a:pPr lvl="0">
              <a:buNone/>
            </a:pPr>
            <a:endParaRPr lang="en" sz="2000" dirty="0">
              <a:latin typeface="+mj-lt"/>
            </a:endParaRPr>
          </a:p>
          <a:p>
            <a:pPr lvl="0">
              <a:buNone/>
            </a:pPr>
            <a:r>
              <a:rPr lang="en" sz="1600" dirty="0" smtClean="0">
                <a:latin typeface="+mj-lt"/>
              </a:rPr>
              <a:t>Examples:</a:t>
            </a:r>
          </a:p>
          <a:p>
            <a:pPr lvl="0">
              <a:buNone/>
            </a:pPr>
            <a:r>
              <a:rPr lang="en-US" sz="1600" dirty="0">
                <a:latin typeface="+mj-lt"/>
                <a:hlinkClick r:id="rId4"/>
              </a:rPr>
              <a:t>http://</a:t>
            </a:r>
            <a:r>
              <a:rPr lang="en-US" sz="1600" dirty="0" smtClean="0">
                <a:latin typeface="+mj-lt"/>
                <a:hlinkClick r:id="rId4"/>
              </a:rPr>
              <a:t>dojo.telerik.com/UKObe</a:t>
            </a:r>
            <a:endParaRPr lang="en-US" sz="160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6" y="2896523"/>
            <a:ext cx="4407648" cy="1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/>
              <a:t>External templates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 smtClean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 smtClean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Don’t forget to add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-US" sz="2000" b="1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68" y="4474242"/>
            <a:ext cx="2361299" cy="226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9" y="1063378"/>
            <a:ext cx="5342083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0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/>
              <a:t>Performance considerations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-US" dirty="0">
                <a:latin typeface="+mj-lt"/>
              </a:rPr>
              <a:t>The "with" operator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-US" sz="2000" b="1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-US" sz="2000" b="1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Deprecated and is not recommended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May degrade performance</a:t>
            </a: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27" y="1605219"/>
            <a:ext cx="5815545" cy="18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9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/>
              <a:t>Performance optimizations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indent="-342900">
              <a:buClr>
                <a:schemeClr val="dk2"/>
              </a:buClr>
              <a:buSzPct val="100000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Kendo UI Templates use "with" blocking by default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Disable the "with" blocking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keyword </a:t>
            </a:r>
            <a:r>
              <a:rPr lang="en-US" sz="2000" dirty="0">
                <a:solidFill>
                  <a:schemeClr val="accent6"/>
                </a:solidFill>
                <a:latin typeface="+mj-lt"/>
              </a:rPr>
              <a:t>data </a:t>
            </a:r>
            <a:r>
              <a:rPr lang="en-US" sz="2000" dirty="0">
                <a:latin typeface="+mj-lt"/>
              </a:rPr>
              <a:t>is not related to the variable name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4" y="3609332"/>
            <a:ext cx="7058412" cy="157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64" y="1909441"/>
            <a:ext cx="4689079" cy="8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091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430491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algn="r">
              <a:buClr>
                <a:schemeClr val="dk2"/>
              </a:buClr>
              <a:buSzPct val="100000"/>
            </a:pPr>
            <a:r>
              <a:rPr lang="en" dirty="0"/>
              <a:t>Remote templates</a:t>
            </a:r>
            <a:endParaRPr lang="en" dirty="0">
              <a:solidFill>
                <a:schemeClr val="bg1">
                  <a:lumMod val="50000"/>
                </a:schemeClr>
              </a:solidFill>
              <a:cs typeface="Cordia New" panose="020B0304020202020204" pitchFamily="34" charset="-34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dirty="0">
                <a:latin typeface="+mj-lt"/>
              </a:rPr>
              <a:t>Pros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Templates stored in separate files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Templates can be shared between pages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Delayed loading can imporove page app performance</a:t>
            </a: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r>
              <a:rPr lang="en" dirty="0">
                <a:latin typeface="+mj-lt"/>
              </a:rPr>
              <a:t>Cons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Extra code is required to load the template</a:t>
            </a:r>
          </a:p>
          <a:p>
            <a:pPr marL="381000" indent="-342900"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+mj-lt"/>
              </a:rPr>
              <a:t>Delayed (async) loading needs special considerations</a:t>
            </a:r>
          </a:p>
          <a:p>
            <a:pPr marL="381000" indent="-342900">
              <a:buClr>
                <a:schemeClr val="dk2"/>
              </a:buClr>
              <a:buSzPct val="100000"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>
                <a:latin typeface="+mj-lt"/>
              </a:rPr>
              <a:t>Don’t forget to add</a:t>
            </a:r>
          </a:p>
          <a:p>
            <a:pPr marL="38100" indent="0">
              <a:buClr>
                <a:schemeClr val="dk2"/>
              </a:buClr>
              <a:buSzPct val="100000"/>
              <a:buNone/>
            </a:pPr>
            <a:endParaRPr lang="en-US" sz="2000" b="1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  <a:p>
            <a:pPr marL="457200" indent="-419100"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5771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8417</TotalTime>
  <Words>271</Words>
  <Application>Microsoft Office PowerPoint</Application>
  <PresentationFormat>On-screen Show (16:9)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Cordia New</vt:lpstr>
      <vt:lpstr>Raleway</vt:lpstr>
      <vt:lpstr>Wingdings</vt:lpstr>
      <vt:lpstr>Office Theme</vt:lpstr>
      <vt:lpstr>Kendo UI Templates</vt:lpstr>
      <vt:lpstr>Templates syntax</vt:lpstr>
      <vt:lpstr>Raw values  #=     #</vt:lpstr>
      <vt:lpstr>HTML encoded values #:     #</vt:lpstr>
      <vt:lpstr>JavaScript code  #      #</vt:lpstr>
      <vt:lpstr>External templates</vt:lpstr>
      <vt:lpstr>Performance considerations</vt:lpstr>
      <vt:lpstr>Performance optimizations</vt:lpstr>
      <vt:lpstr>Remote templates</vt:lpstr>
      <vt:lpstr>Working with remote templates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cp:lastModifiedBy>Nikolay Aleksiev</cp:lastModifiedBy>
  <cp:revision>203</cp:revision>
  <dcterms:modified xsi:type="dcterms:W3CDTF">2017-02-27T16:07:50Z</dcterms:modified>
</cp:coreProperties>
</file>