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19"/>
  </p:notesMasterIdLst>
  <p:sldIdLst>
    <p:sldId id="282" r:id="rId2"/>
    <p:sldId id="295" r:id="rId3"/>
    <p:sldId id="322" r:id="rId4"/>
    <p:sldId id="323" r:id="rId5"/>
    <p:sldId id="324" r:id="rId6"/>
    <p:sldId id="325" r:id="rId7"/>
    <p:sldId id="326" r:id="rId8"/>
    <p:sldId id="327" r:id="rId9"/>
    <p:sldId id="329" r:id="rId10"/>
    <p:sldId id="328" r:id="rId11"/>
    <p:sldId id="330" r:id="rId12"/>
    <p:sldId id="331" r:id="rId13"/>
    <p:sldId id="332" r:id="rId14"/>
    <p:sldId id="333" r:id="rId15"/>
    <p:sldId id="334" r:id="rId16"/>
    <p:sldId id="335" r:id="rId17"/>
    <p:sldId id="336" r:id="rId18"/>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761" autoAdjust="0"/>
    <p:restoredTop sz="83411" autoAdjust="0"/>
  </p:normalViewPr>
  <p:slideViewPr>
    <p:cSldViewPr snapToGrid="0">
      <p:cViewPr varScale="1">
        <p:scale>
          <a:sx n="126" d="100"/>
          <a:sy n="126" d="100"/>
        </p:scale>
        <p:origin x="11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78165172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Where some mobile HTML frameworks focus on providing a one-size-fits-all experience, the Kendo UI hybrid framework focuses on delivering perfectly tailored experiences for different mobile platforms. Built and packaged correctly, the goal of such an application is to be virtually indistinguishable to end-users from a native SDK app.</a:t>
            </a: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The advantage of building apps with HTML, JavaScript, and Kendo UI is that you are able to maintain a single code base to target all major app platforms. Your team can focus on becoming masters of HTML, JavaScript, and CSS, rather than being average practitioners of Objective-C, Java, .NET, </a:t>
            </a:r>
            <a:r>
              <a:rPr lang="en-US" sz="1100" b="0" i="0" kern="1200" dirty="0" err="1">
                <a:solidFill>
                  <a:schemeClr val="tx1"/>
                </a:solidFill>
                <a:effectLst/>
                <a:latin typeface="+mn-lt"/>
                <a:ea typeface="+mn-ea"/>
                <a:cs typeface="+mn-cs"/>
              </a:rPr>
              <a:t>UIKit</a:t>
            </a:r>
            <a:r>
              <a:rPr lang="en-US" sz="1100" b="0" i="0" kern="1200" dirty="0">
                <a:solidFill>
                  <a:schemeClr val="tx1"/>
                </a:solidFill>
                <a:effectLst/>
                <a:latin typeface="+mn-lt"/>
                <a:ea typeface="+mn-ea"/>
                <a:cs typeface="+mn-cs"/>
              </a:rPr>
              <a:t>, and the myriad of other developer skills needed for cross-platform mobile app development.</a:t>
            </a:r>
          </a:p>
          <a:p>
            <a:endParaRPr lang="en-US" dirty="0"/>
          </a:p>
        </p:txBody>
      </p:sp>
    </p:spTree>
    <p:extLst>
      <p:ext uri="{BB962C8B-B14F-4D97-AF65-F5344CB8AC3E}">
        <p14:creationId xmlns:p14="http://schemas.microsoft.com/office/powerpoint/2010/main" val="153321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 name="Shape 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Tree>
    <p:extLst>
      <p:ext uri="{BB962C8B-B14F-4D97-AF65-F5344CB8AC3E}">
        <p14:creationId xmlns:p14="http://schemas.microsoft.com/office/powerpoint/2010/main" val="3900154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AFB68AE9-2C98-4C50-AE82-6FC0EE2A2D9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912E0-B863-4C92-8076-F522583B02CE}" type="slidenum">
              <a:rPr lang="en-US" smtClean="0"/>
              <a:t>‹#›</a:t>
            </a:fld>
            <a:endParaRPr lang="en-US"/>
          </a:p>
        </p:txBody>
      </p:sp>
    </p:spTree>
    <p:extLst>
      <p:ext uri="{BB962C8B-B14F-4D97-AF65-F5344CB8AC3E}">
        <p14:creationId xmlns:p14="http://schemas.microsoft.com/office/powerpoint/2010/main" val="138097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B68AE9-2C98-4C50-AE82-6FC0EE2A2D9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912E0-B863-4C92-8076-F522583B02CE}" type="slidenum">
              <a:rPr lang="en-US" smtClean="0"/>
              <a:t>‹#›</a:t>
            </a:fld>
            <a:endParaRPr lang="en-US"/>
          </a:p>
        </p:txBody>
      </p:sp>
    </p:spTree>
    <p:extLst>
      <p:ext uri="{BB962C8B-B14F-4D97-AF65-F5344CB8AC3E}">
        <p14:creationId xmlns:p14="http://schemas.microsoft.com/office/powerpoint/2010/main" val="36704839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B68AE9-2C98-4C50-AE82-6FC0EE2A2D9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912E0-B863-4C92-8076-F522583B02CE}" type="slidenum">
              <a:rPr lang="en-US" smtClean="0"/>
              <a:t>‹#›</a:t>
            </a:fld>
            <a:endParaRPr lang="en-US"/>
          </a:p>
        </p:txBody>
      </p:sp>
    </p:spTree>
    <p:extLst>
      <p:ext uri="{BB962C8B-B14F-4D97-AF65-F5344CB8AC3E}">
        <p14:creationId xmlns:p14="http://schemas.microsoft.com/office/powerpoint/2010/main" val="133222988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B68AE9-2C98-4C50-AE82-6FC0EE2A2D9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912E0-B863-4C92-8076-F522583B02CE}" type="slidenum">
              <a:rPr lang="en-US" smtClean="0"/>
              <a:t>‹#›</a:t>
            </a:fld>
            <a:endParaRPr lang="en-US"/>
          </a:p>
        </p:txBody>
      </p:sp>
    </p:spTree>
    <p:extLst>
      <p:ext uri="{BB962C8B-B14F-4D97-AF65-F5344CB8AC3E}">
        <p14:creationId xmlns:p14="http://schemas.microsoft.com/office/powerpoint/2010/main" val="9384496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68AE9-2C98-4C50-AE82-6FC0EE2A2D9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912E0-B863-4C92-8076-F522583B02CE}" type="slidenum">
              <a:rPr lang="en-US" smtClean="0"/>
              <a:t>‹#›</a:t>
            </a:fld>
            <a:endParaRPr lang="en-US"/>
          </a:p>
        </p:txBody>
      </p:sp>
    </p:spTree>
    <p:extLst>
      <p:ext uri="{BB962C8B-B14F-4D97-AF65-F5344CB8AC3E}">
        <p14:creationId xmlns:p14="http://schemas.microsoft.com/office/powerpoint/2010/main" val="1382410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B68AE9-2C98-4C50-AE82-6FC0EE2A2D9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912E0-B863-4C92-8076-F522583B02CE}" type="slidenum">
              <a:rPr lang="en-US" smtClean="0"/>
              <a:t>‹#›</a:t>
            </a:fld>
            <a:endParaRPr lang="en-US"/>
          </a:p>
        </p:txBody>
      </p:sp>
    </p:spTree>
    <p:extLst>
      <p:ext uri="{BB962C8B-B14F-4D97-AF65-F5344CB8AC3E}">
        <p14:creationId xmlns:p14="http://schemas.microsoft.com/office/powerpoint/2010/main" val="2799719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B68AE9-2C98-4C50-AE82-6FC0EE2A2D9C}" type="datetimeFigureOut">
              <a:rPr lang="en-US" smtClean="0"/>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4912E0-B863-4C92-8076-F522583B02CE}" type="slidenum">
              <a:rPr lang="en-US" smtClean="0"/>
              <a:t>‹#›</a:t>
            </a:fld>
            <a:endParaRPr lang="en-US"/>
          </a:p>
        </p:txBody>
      </p:sp>
    </p:spTree>
    <p:extLst>
      <p:ext uri="{BB962C8B-B14F-4D97-AF65-F5344CB8AC3E}">
        <p14:creationId xmlns:p14="http://schemas.microsoft.com/office/powerpoint/2010/main" val="382311523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B68AE9-2C98-4C50-AE82-6FC0EE2A2D9C}" type="datetimeFigureOut">
              <a:rPr lang="en-US" smtClean="0"/>
              <a:t>3/31/2016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4912E0-B863-4C92-8076-F522583B02CE}" type="slidenum">
              <a:rPr lang="en-US" smtClean="0"/>
              <a:t>‹#›</a:t>
            </a:fld>
            <a:endParaRPr lang="en-US"/>
          </a:p>
        </p:txBody>
      </p:sp>
    </p:spTree>
    <p:extLst>
      <p:ext uri="{BB962C8B-B14F-4D97-AF65-F5344CB8AC3E}">
        <p14:creationId xmlns:p14="http://schemas.microsoft.com/office/powerpoint/2010/main" val="78524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68AE9-2C98-4C50-AE82-6FC0EE2A2D9C}" type="datetimeFigureOut">
              <a:rPr lang="en-US" smtClean="0"/>
              <a:t>3/31/2016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4912E0-B863-4C92-8076-F522583B02CE}" type="slidenum">
              <a:rPr lang="en-US" smtClean="0"/>
              <a:t>‹#›</a:t>
            </a:fld>
            <a:endParaRPr lang="en-US"/>
          </a:p>
        </p:txBody>
      </p:sp>
    </p:spTree>
    <p:extLst>
      <p:ext uri="{BB962C8B-B14F-4D97-AF65-F5344CB8AC3E}">
        <p14:creationId xmlns:p14="http://schemas.microsoft.com/office/powerpoint/2010/main" val="367388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FB68AE9-2C98-4C50-AE82-6FC0EE2A2D9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912E0-B863-4C92-8076-F522583B02CE}" type="slidenum">
              <a:rPr lang="en-US" smtClean="0"/>
              <a:t>‹#›</a:t>
            </a:fld>
            <a:endParaRPr lang="en-US"/>
          </a:p>
        </p:txBody>
      </p:sp>
    </p:spTree>
    <p:extLst>
      <p:ext uri="{BB962C8B-B14F-4D97-AF65-F5344CB8AC3E}">
        <p14:creationId xmlns:p14="http://schemas.microsoft.com/office/powerpoint/2010/main" val="200956033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FB68AE9-2C98-4C50-AE82-6FC0EE2A2D9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912E0-B863-4C92-8076-F522583B02CE}" type="slidenum">
              <a:rPr lang="en-US" smtClean="0"/>
              <a:t>‹#›</a:t>
            </a:fld>
            <a:endParaRPr lang="en-US"/>
          </a:p>
        </p:txBody>
      </p:sp>
    </p:spTree>
    <p:extLst>
      <p:ext uri="{BB962C8B-B14F-4D97-AF65-F5344CB8AC3E}">
        <p14:creationId xmlns:p14="http://schemas.microsoft.com/office/powerpoint/2010/main" val="9295782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FB68AE9-2C98-4C50-AE82-6FC0EE2A2D9C}" type="datetimeFigureOut">
              <a:rPr lang="en-US" smtClean="0"/>
              <a:t>3/31/2016</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F4912E0-B863-4C92-8076-F522583B02CE}" type="slidenum">
              <a:rPr lang="en-US" smtClean="0"/>
              <a:t>‹#›</a:t>
            </a:fld>
            <a:endParaRPr lang="en-US"/>
          </a:p>
        </p:txBody>
      </p:sp>
    </p:spTree>
    <p:extLst>
      <p:ext uri="{BB962C8B-B14F-4D97-AF65-F5344CB8AC3E}">
        <p14:creationId xmlns:p14="http://schemas.microsoft.com/office/powerpoint/2010/main" val="3727698625"/>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dojo.telerik.com/EFAni"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ojo.telerik.com/AqefA"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ojo.telerik.com/ivEtU"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ojo.telerik.com/ETIxU"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9362" y="285750"/>
            <a:ext cx="8200620" cy="857250"/>
          </a:xfrm>
        </p:spPr>
        <p:txBody>
          <a:bodyPr>
            <a:normAutofit/>
          </a:bodyPr>
          <a:lstStyle/>
          <a:p>
            <a:pPr algn="r"/>
            <a:r>
              <a:rPr lang="en-US" dirty="0"/>
              <a:t>Kendo Hybrid UI Overview</a:t>
            </a:r>
          </a:p>
        </p:txBody>
      </p:sp>
      <p:sp>
        <p:nvSpPr>
          <p:cNvPr id="3" name="Content Placeholder 2"/>
          <p:cNvSpPr>
            <a:spLocks noGrp="1"/>
          </p:cNvSpPr>
          <p:nvPr>
            <p:ph idx="1"/>
          </p:nvPr>
        </p:nvSpPr>
        <p:spPr>
          <a:xfrm>
            <a:off x="845976" y="1263910"/>
            <a:ext cx="6693159" cy="3724858"/>
          </a:xfrm>
        </p:spPr>
        <p:txBody>
          <a:bodyPr>
            <a:normAutofit/>
          </a:bodyPr>
          <a:lstStyle/>
          <a:p>
            <a:r>
              <a:rPr lang="en-US" sz="1700" dirty="0"/>
              <a:t>build mobile app experiences through using HTML and JavaScript</a:t>
            </a:r>
          </a:p>
          <a:p>
            <a:r>
              <a:rPr lang="en-US" sz="1700" dirty="0"/>
              <a:t>automatically adapt to the native look and feel of different mobile platforms</a:t>
            </a:r>
          </a:p>
          <a:p>
            <a:r>
              <a:rPr lang="en-US" sz="1700" dirty="0"/>
              <a:t>focus on the content and functions of the apps</a:t>
            </a:r>
          </a:p>
          <a:p>
            <a:r>
              <a:rPr lang="en-US" sz="1700" dirty="0"/>
              <a:t>let the Kendo UI framework handle differences between platforms such as iOS and Android</a:t>
            </a:r>
          </a:p>
          <a:p>
            <a:endParaRPr lang="en-US" sz="18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1358" y="3375660"/>
            <a:ext cx="2545341" cy="1421149"/>
          </a:xfrm>
          <a:prstGeom prst="rect">
            <a:avLst/>
          </a:prstGeom>
        </p:spPr>
      </p:pic>
    </p:spTree>
    <p:extLst>
      <p:ext uri="{BB962C8B-B14F-4D97-AF65-F5344CB8AC3E}">
        <p14:creationId xmlns:p14="http://schemas.microsoft.com/office/powerpoint/2010/main" val="2658979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Adding view in separate file</a:t>
            </a:r>
          </a:p>
        </p:txBody>
      </p:sp>
      <p:sp>
        <p:nvSpPr>
          <p:cNvPr id="3" name="Content Placeholder 2"/>
          <p:cNvSpPr>
            <a:spLocks noGrp="1"/>
          </p:cNvSpPr>
          <p:nvPr>
            <p:ph idx="1"/>
          </p:nvPr>
        </p:nvSpPr>
        <p:spPr/>
        <p:txBody>
          <a:bodyPr>
            <a:normAutofit fontScale="70000" lnSpcReduction="20000"/>
          </a:bodyPr>
          <a:lstStyle/>
          <a:p>
            <a:r>
              <a:rPr lang="en-US" dirty="0"/>
              <a:t>To add view in separate file create file for that view about.html</a:t>
            </a:r>
          </a:p>
          <a:p>
            <a:endParaRPr lang="en-US" dirty="0"/>
          </a:p>
          <a:p>
            <a:endParaRPr lang="en-US" dirty="0"/>
          </a:p>
          <a:p>
            <a:endParaRPr lang="en-US" dirty="0"/>
          </a:p>
          <a:p>
            <a:endParaRPr lang="en-US" dirty="0"/>
          </a:p>
          <a:p>
            <a:endParaRPr lang="en-US" dirty="0"/>
          </a:p>
          <a:p>
            <a:endParaRPr lang="en-US" dirty="0"/>
          </a:p>
          <a:p>
            <a:endParaRPr lang="en-US" sz="1500" dirty="0"/>
          </a:p>
          <a:p>
            <a:endParaRPr lang="en-US" sz="1500" dirty="0"/>
          </a:p>
          <a:p>
            <a:endParaRPr lang="en-US" sz="1500" dirty="0"/>
          </a:p>
          <a:p>
            <a:r>
              <a:rPr lang="en-US" sz="1500" dirty="0"/>
              <a:t>Note that this page does not redefine references to the Kendo UI script or CSS resources. </a:t>
            </a:r>
          </a:p>
          <a:p>
            <a:r>
              <a:rPr lang="en-US" sz="1500" dirty="0"/>
              <a:t>This page requires minimal markup. </a:t>
            </a:r>
          </a:p>
          <a:p>
            <a:r>
              <a:rPr lang="en-US" sz="1500" dirty="0"/>
              <a:t>When the Kendo UI hybrid application loads a remote view—a view defined in separate file—it looks for the first data-role="view" in the body element and discards the rest of the page.</a:t>
            </a:r>
            <a:endParaRPr lang="en-GB" sz="1500" dirty="0"/>
          </a:p>
        </p:txBody>
      </p:sp>
      <p:pic>
        <p:nvPicPr>
          <p:cNvPr id="6" name="Picture 5"/>
          <p:cNvPicPr>
            <a:picLocks noChangeAspect="1"/>
          </p:cNvPicPr>
          <p:nvPr/>
        </p:nvPicPr>
        <p:blipFill>
          <a:blip r:embed="rId3"/>
          <a:stretch>
            <a:fillRect/>
          </a:stretch>
        </p:blipFill>
        <p:spPr>
          <a:xfrm>
            <a:off x="929640" y="1607663"/>
            <a:ext cx="5459175" cy="2150861"/>
          </a:xfrm>
          <a:prstGeom prst="rect">
            <a:avLst/>
          </a:prstGeom>
        </p:spPr>
      </p:pic>
    </p:spTree>
    <p:extLst>
      <p:ext uri="{BB962C8B-B14F-4D97-AF65-F5344CB8AC3E}">
        <p14:creationId xmlns:p14="http://schemas.microsoft.com/office/powerpoint/2010/main" val="365765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endParaRPr lang="en-GB" dirty="0"/>
          </a:p>
        </p:txBody>
      </p:sp>
      <p:sp>
        <p:nvSpPr>
          <p:cNvPr id="3" name="Content Placeholder 2"/>
          <p:cNvSpPr>
            <a:spLocks noGrp="1"/>
          </p:cNvSpPr>
          <p:nvPr>
            <p:ph idx="1"/>
          </p:nvPr>
        </p:nvSpPr>
        <p:spPr/>
        <p:txBody>
          <a:bodyPr/>
          <a:lstStyle/>
          <a:p>
            <a:r>
              <a:rPr lang="en-GB" dirty="0"/>
              <a:t>Add navigation for external view</a:t>
            </a:r>
          </a:p>
          <a:p>
            <a:pPr lvl="1"/>
            <a:r>
              <a:rPr lang="en-US" dirty="0"/>
              <a:t>When Kendo UI encounters a link to an external view, it automatically loads and caches the view with Ajax and provides a seamless navigation experience.</a:t>
            </a:r>
          </a:p>
          <a:p>
            <a:pPr lvl="1"/>
            <a:endParaRPr lang="en-US" dirty="0"/>
          </a:p>
          <a:p>
            <a:pPr lvl="1"/>
            <a:endParaRPr lang="en-US" dirty="0"/>
          </a:p>
          <a:p>
            <a:pPr lvl="1"/>
            <a:endParaRPr lang="en-US" dirty="0"/>
          </a:p>
          <a:p>
            <a:pPr lvl="1"/>
            <a:endParaRPr lang="en-US" dirty="0"/>
          </a:p>
          <a:p>
            <a:pPr lvl="1"/>
            <a:endParaRPr lang="en-US" dirty="0"/>
          </a:p>
          <a:p>
            <a:pPr lvl="1"/>
            <a:r>
              <a:rPr lang="en-US" dirty="0"/>
              <a:t>For external links add </a:t>
            </a:r>
            <a:r>
              <a:rPr lang="en-US" b="1" dirty="0"/>
              <a:t>data-</a:t>
            </a:r>
            <a:r>
              <a:rPr lang="en-US" b="1" dirty="0" err="1"/>
              <a:t>rel</a:t>
            </a:r>
            <a:r>
              <a:rPr lang="en-US" b="1" dirty="0"/>
              <a:t>=“external” </a:t>
            </a:r>
            <a:r>
              <a:rPr lang="en-US" dirty="0"/>
              <a:t>attribute</a:t>
            </a:r>
            <a:endParaRPr lang="en-GB" b="1" dirty="0"/>
          </a:p>
        </p:txBody>
      </p:sp>
      <p:pic>
        <p:nvPicPr>
          <p:cNvPr id="4" name="Picture 3"/>
          <p:cNvPicPr>
            <a:picLocks noChangeAspect="1"/>
          </p:cNvPicPr>
          <p:nvPr/>
        </p:nvPicPr>
        <p:blipFill>
          <a:blip r:embed="rId3"/>
          <a:stretch>
            <a:fillRect/>
          </a:stretch>
        </p:blipFill>
        <p:spPr>
          <a:xfrm>
            <a:off x="847205" y="2643102"/>
            <a:ext cx="3724795" cy="1228896"/>
          </a:xfrm>
          <a:prstGeom prst="rect">
            <a:avLst/>
          </a:prstGeom>
        </p:spPr>
      </p:pic>
    </p:spTree>
    <p:extLst>
      <p:ext uri="{BB962C8B-B14F-4D97-AF65-F5344CB8AC3E}">
        <p14:creationId xmlns:p14="http://schemas.microsoft.com/office/powerpoint/2010/main" val="417186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endParaRPr lang="en-GB" dirty="0"/>
          </a:p>
        </p:txBody>
      </p:sp>
      <p:sp>
        <p:nvSpPr>
          <p:cNvPr id="3" name="Content Placeholder 2"/>
          <p:cNvSpPr>
            <a:spLocks noGrp="1"/>
          </p:cNvSpPr>
          <p:nvPr>
            <p:ph idx="1"/>
          </p:nvPr>
        </p:nvSpPr>
        <p:spPr/>
        <p:txBody>
          <a:bodyPr/>
          <a:lstStyle/>
          <a:p>
            <a:r>
              <a:rPr lang="en-GB" dirty="0"/>
              <a:t>Add transition when switching between views</a:t>
            </a:r>
          </a:p>
          <a:p>
            <a:endParaRPr lang="en-GB" dirty="0"/>
          </a:p>
          <a:p>
            <a:endParaRPr lang="en-GB" dirty="0"/>
          </a:p>
          <a:p>
            <a:endParaRPr lang="en-GB" dirty="0"/>
          </a:p>
          <a:p>
            <a:endParaRPr lang="en-GB" dirty="0"/>
          </a:p>
          <a:p>
            <a:r>
              <a:rPr lang="en-GB" dirty="0">
                <a:hlinkClick r:id="rId3"/>
              </a:rPr>
              <a:t>http://dojo.telerik.com/EFAni</a:t>
            </a:r>
            <a:endParaRPr lang="en-GB" dirty="0"/>
          </a:p>
          <a:p>
            <a:endParaRPr lang="en-GB" dirty="0"/>
          </a:p>
          <a:p>
            <a:endParaRPr lang="en-GB" dirty="0"/>
          </a:p>
        </p:txBody>
      </p:sp>
      <p:pic>
        <p:nvPicPr>
          <p:cNvPr id="4" name="Picture 3"/>
          <p:cNvPicPr>
            <a:picLocks noChangeAspect="1"/>
          </p:cNvPicPr>
          <p:nvPr/>
        </p:nvPicPr>
        <p:blipFill>
          <a:blip r:embed="rId4"/>
          <a:stretch>
            <a:fillRect/>
          </a:stretch>
        </p:blipFill>
        <p:spPr>
          <a:xfrm>
            <a:off x="628650" y="1954461"/>
            <a:ext cx="6306430" cy="990738"/>
          </a:xfrm>
          <a:prstGeom prst="rect">
            <a:avLst/>
          </a:prstGeom>
        </p:spPr>
      </p:pic>
    </p:spTree>
    <p:extLst>
      <p:ext uri="{BB962C8B-B14F-4D97-AF65-F5344CB8AC3E}">
        <p14:creationId xmlns:p14="http://schemas.microsoft.com/office/powerpoint/2010/main" val="2605122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Multiple Platforms Testing</a:t>
            </a:r>
          </a:p>
        </p:txBody>
      </p:sp>
      <p:sp>
        <p:nvSpPr>
          <p:cNvPr id="3" name="Content Placeholder 2"/>
          <p:cNvSpPr>
            <a:spLocks noGrp="1"/>
          </p:cNvSpPr>
          <p:nvPr>
            <p:ph idx="1"/>
          </p:nvPr>
        </p:nvSpPr>
        <p:spPr/>
        <p:txBody>
          <a:bodyPr/>
          <a:lstStyle/>
          <a:p>
            <a:r>
              <a:rPr lang="en-US" dirty="0"/>
              <a:t>The Kendo UI hybrid application renders with an iOS look and feel if it does not detect another mobile platform. </a:t>
            </a:r>
          </a:p>
          <a:p>
            <a:endParaRPr lang="en-US" dirty="0"/>
          </a:p>
          <a:p>
            <a:r>
              <a:rPr lang="en-US" dirty="0"/>
              <a:t>To test the look and feel of the application on other platforms, use any of the options below:</a:t>
            </a:r>
          </a:p>
          <a:p>
            <a:pPr lvl="1"/>
            <a:r>
              <a:rPr lang="en-US" dirty="0"/>
              <a:t>Force Platform Rendering</a:t>
            </a:r>
          </a:p>
          <a:p>
            <a:pPr lvl="1"/>
            <a:r>
              <a:rPr lang="en-US" dirty="0"/>
              <a:t>Use Browser Tools</a:t>
            </a:r>
            <a:endParaRPr lang="en-GB" dirty="0"/>
          </a:p>
        </p:txBody>
      </p:sp>
    </p:spTree>
    <p:extLst>
      <p:ext uri="{BB962C8B-B14F-4D97-AF65-F5344CB8AC3E}">
        <p14:creationId xmlns:p14="http://schemas.microsoft.com/office/powerpoint/2010/main" val="2460907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Force Platform Rendering</a:t>
            </a:r>
          </a:p>
        </p:txBody>
      </p:sp>
      <p:sp>
        <p:nvSpPr>
          <p:cNvPr id="3" name="Content Placeholder 2"/>
          <p:cNvSpPr>
            <a:spLocks noGrp="1"/>
          </p:cNvSpPr>
          <p:nvPr>
            <p:ph idx="1"/>
          </p:nvPr>
        </p:nvSpPr>
        <p:spPr/>
        <p:txBody>
          <a:bodyPr/>
          <a:lstStyle/>
          <a:p>
            <a:r>
              <a:rPr lang="en-GB" dirty="0"/>
              <a:t>How to force platform rendering?</a:t>
            </a:r>
          </a:p>
          <a:p>
            <a:endParaRPr lang="en-GB" dirty="0"/>
          </a:p>
          <a:p>
            <a:endParaRPr lang="en-GB" dirty="0"/>
          </a:p>
          <a:p>
            <a:endParaRPr lang="en-GB" dirty="0"/>
          </a:p>
          <a:p>
            <a:endParaRPr lang="en-GB" dirty="0"/>
          </a:p>
          <a:p>
            <a:pPr lvl="1"/>
            <a:r>
              <a:rPr lang="en-GB" dirty="0">
                <a:hlinkClick r:id="rId3"/>
              </a:rPr>
              <a:t>http://dojo.telerik.com/AqefA</a:t>
            </a:r>
            <a:endParaRPr lang="en-GB" dirty="0"/>
          </a:p>
          <a:p>
            <a:pPr lvl="1"/>
            <a:endParaRPr lang="en-GB" dirty="0"/>
          </a:p>
          <a:p>
            <a:pPr lvl="1"/>
            <a:r>
              <a:rPr lang="en-GB" dirty="0"/>
              <a:t>This option will disable adaptive rendering. Switch it of before deploying if adaptive rendering is required.</a:t>
            </a:r>
          </a:p>
        </p:txBody>
      </p:sp>
      <p:pic>
        <p:nvPicPr>
          <p:cNvPr id="4" name="Picture 3"/>
          <p:cNvPicPr>
            <a:picLocks noChangeAspect="1"/>
          </p:cNvPicPr>
          <p:nvPr/>
        </p:nvPicPr>
        <p:blipFill>
          <a:blip r:embed="rId4"/>
          <a:stretch>
            <a:fillRect/>
          </a:stretch>
        </p:blipFill>
        <p:spPr>
          <a:xfrm>
            <a:off x="813045" y="1965872"/>
            <a:ext cx="5582429" cy="1257475"/>
          </a:xfrm>
          <a:prstGeom prst="rect">
            <a:avLst/>
          </a:prstGeom>
        </p:spPr>
      </p:pic>
    </p:spTree>
    <p:extLst>
      <p:ext uri="{BB962C8B-B14F-4D97-AF65-F5344CB8AC3E}">
        <p14:creationId xmlns:p14="http://schemas.microsoft.com/office/powerpoint/2010/main" val="1785250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Use Browser Tools</a:t>
            </a:r>
          </a:p>
        </p:txBody>
      </p:sp>
      <p:sp>
        <p:nvSpPr>
          <p:cNvPr id="3" name="Content Placeholder 2"/>
          <p:cNvSpPr>
            <a:spLocks noGrp="1"/>
          </p:cNvSpPr>
          <p:nvPr>
            <p:ph idx="1"/>
          </p:nvPr>
        </p:nvSpPr>
        <p:spPr/>
        <p:txBody>
          <a:bodyPr>
            <a:noAutofit/>
          </a:bodyPr>
          <a:lstStyle/>
          <a:p>
            <a:r>
              <a:rPr lang="en-US" sz="1600" dirty="0"/>
              <a:t>Kendo UI relies on the </a:t>
            </a:r>
            <a:r>
              <a:rPr lang="en-US" sz="1600" dirty="0" err="1"/>
              <a:t>UserAgent</a:t>
            </a:r>
            <a:r>
              <a:rPr lang="en-US" sz="1600" dirty="0"/>
              <a:t> string to trigger different platform renderings. If a browser reports that it is a specific mobile device, the mobile application responds and provides the correct, device-specific rendering.</a:t>
            </a:r>
          </a:p>
          <a:p>
            <a:endParaRPr lang="en-US" sz="400" dirty="0"/>
          </a:p>
          <a:p>
            <a:r>
              <a:rPr lang="en-US" sz="1600" dirty="0"/>
              <a:t>Some desktop browsers, such as Google's Chrome, allow you to easily modify your user agent string, thereby allowing you to trick Kendo UI that your browser is a given mobile device. This helps you to quickly preview your application styling for different mobile platforms without changing any code.</a:t>
            </a:r>
          </a:p>
          <a:p>
            <a:endParaRPr lang="en-US" sz="400" dirty="0"/>
          </a:p>
          <a:p>
            <a:r>
              <a:rPr lang="en-US" sz="1600" dirty="0"/>
              <a:t>Of course, nothing replaces actual testing on mobile devices. In many cases, the Kendo UI mobile styles look better on devices than in desktop browsers. Make sure you test on an iPhone, Android, BlackBerry, or whatever devices you intend to support before deploying your application or when previewing application styles.</a:t>
            </a:r>
            <a:endParaRPr lang="en-GB" sz="1600" dirty="0"/>
          </a:p>
        </p:txBody>
      </p:sp>
    </p:spTree>
    <p:extLst>
      <p:ext uri="{BB962C8B-B14F-4D97-AF65-F5344CB8AC3E}">
        <p14:creationId xmlns:p14="http://schemas.microsoft.com/office/powerpoint/2010/main" val="379935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br>
              <a:rPr lang="en-GB" dirty="0"/>
            </a:br>
            <a:r>
              <a:rPr lang="en-GB" dirty="0"/>
              <a:t>Layout options</a:t>
            </a:r>
          </a:p>
        </p:txBody>
      </p:sp>
      <p:sp>
        <p:nvSpPr>
          <p:cNvPr id="3" name="Content Placeholder 2"/>
          <p:cNvSpPr>
            <a:spLocks noGrp="1"/>
          </p:cNvSpPr>
          <p:nvPr>
            <p:ph idx="1"/>
          </p:nvPr>
        </p:nvSpPr>
        <p:spPr/>
        <p:txBody>
          <a:bodyPr>
            <a:normAutofit/>
          </a:bodyPr>
          <a:lstStyle/>
          <a:p>
            <a:r>
              <a:rPr lang="en-US" dirty="0"/>
              <a:t>Tweaking Apps for Specific Platforms</a:t>
            </a:r>
          </a:p>
          <a:p>
            <a:pPr lvl="1"/>
            <a:r>
              <a:rPr lang="en-US" dirty="0"/>
              <a:t>Kendo UI automatic platform adapting is a huge time-saver</a:t>
            </a:r>
          </a:p>
          <a:p>
            <a:pPr lvl="1"/>
            <a:r>
              <a:rPr lang="en-US" dirty="0"/>
              <a:t>However if you might want to customize the outlook of an application for specific platforms. </a:t>
            </a:r>
          </a:p>
          <a:p>
            <a:pPr lvl="1"/>
            <a:r>
              <a:rPr lang="en-US" dirty="0"/>
              <a:t>Use </a:t>
            </a:r>
            <a:r>
              <a:rPr lang="en-US" b="1" dirty="0"/>
              <a:t>data-platform </a:t>
            </a:r>
            <a:r>
              <a:rPr lang="en-US" dirty="0"/>
              <a:t>attribute.</a:t>
            </a:r>
          </a:p>
          <a:p>
            <a:pPr lvl="1"/>
            <a:endParaRPr lang="en-US" dirty="0"/>
          </a:p>
          <a:p>
            <a:pPr lvl="1"/>
            <a:endParaRPr lang="en-US" dirty="0"/>
          </a:p>
          <a:p>
            <a:pPr lvl="1"/>
            <a:endParaRPr lang="en-US" dirty="0"/>
          </a:p>
          <a:p>
            <a:pPr lvl="1"/>
            <a:endParaRPr lang="en-US" dirty="0"/>
          </a:p>
          <a:p>
            <a:pPr lvl="1"/>
            <a:r>
              <a:rPr lang="en-GB" dirty="0">
                <a:hlinkClick r:id="rId3"/>
              </a:rPr>
              <a:t>http://dojo.telerik.com/ivEtU</a:t>
            </a:r>
            <a:endParaRPr lang="en-GB" dirty="0"/>
          </a:p>
          <a:p>
            <a:pPr lvl="1"/>
            <a:endParaRPr lang="en-GB" dirty="0"/>
          </a:p>
        </p:txBody>
      </p:sp>
      <p:pic>
        <p:nvPicPr>
          <p:cNvPr id="5" name="Picture 4"/>
          <p:cNvPicPr>
            <a:picLocks noChangeAspect="1"/>
          </p:cNvPicPr>
          <p:nvPr/>
        </p:nvPicPr>
        <p:blipFill>
          <a:blip r:embed="rId4"/>
          <a:stretch>
            <a:fillRect/>
          </a:stretch>
        </p:blipFill>
        <p:spPr>
          <a:xfrm>
            <a:off x="5001494" y="2476500"/>
            <a:ext cx="3249321" cy="2339340"/>
          </a:xfrm>
          <a:prstGeom prst="rect">
            <a:avLst/>
          </a:prstGeom>
        </p:spPr>
      </p:pic>
    </p:spTree>
    <p:extLst>
      <p:ext uri="{BB962C8B-B14F-4D97-AF65-F5344CB8AC3E}">
        <p14:creationId xmlns:p14="http://schemas.microsoft.com/office/powerpoint/2010/main" val="1934310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endParaRPr lang="en-GB" dirty="0"/>
          </a:p>
        </p:txBody>
      </p:sp>
      <p:sp>
        <p:nvSpPr>
          <p:cNvPr id="3" name="Content Placeholder 2"/>
          <p:cNvSpPr>
            <a:spLocks noGrp="1"/>
          </p:cNvSpPr>
          <p:nvPr>
            <p:ph idx="1"/>
          </p:nvPr>
        </p:nvSpPr>
        <p:spPr/>
        <p:txBody>
          <a:bodyPr>
            <a:normAutofit fontScale="92500" lnSpcReduction="20000"/>
          </a:bodyPr>
          <a:lstStyle/>
          <a:p>
            <a:r>
              <a:rPr lang="en-GB" dirty="0"/>
              <a:t>Use custom CSS for different platforms</a:t>
            </a:r>
          </a:p>
          <a:p>
            <a:pPr lvl="1"/>
            <a:r>
              <a:rPr lang="en-US" dirty="0"/>
              <a:t>When Kendo UI initializes an application, it adds a device-specific CSS class to the Application root element. </a:t>
            </a:r>
          </a:p>
          <a:p>
            <a:pPr lvl="1"/>
            <a:r>
              <a:rPr lang="en-US" dirty="0"/>
              <a:t>This allows you to create styles that specifically target different platforms.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km – kendo mobile</a:t>
            </a:r>
          </a:p>
          <a:p>
            <a:pPr lvl="1"/>
            <a:endParaRPr lang="en-GB" dirty="0"/>
          </a:p>
        </p:txBody>
      </p:sp>
      <p:pic>
        <p:nvPicPr>
          <p:cNvPr id="4" name="Picture 3"/>
          <p:cNvPicPr>
            <a:picLocks noChangeAspect="1"/>
          </p:cNvPicPr>
          <p:nvPr/>
        </p:nvPicPr>
        <p:blipFill>
          <a:blip r:embed="rId3"/>
          <a:stretch>
            <a:fillRect/>
          </a:stretch>
        </p:blipFill>
        <p:spPr>
          <a:xfrm>
            <a:off x="2412465" y="2361934"/>
            <a:ext cx="3115110" cy="1914792"/>
          </a:xfrm>
          <a:prstGeom prst="rect">
            <a:avLst/>
          </a:prstGeom>
        </p:spPr>
      </p:pic>
    </p:spTree>
    <p:extLst>
      <p:ext uri="{BB962C8B-B14F-4D97-AF65-F5344CB8AC3E}">
        <p14:creationId xmlns:p14="http://schemas.microsoft.com/office/powerpoint/2010/main" val="361970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17077" y="272728"/>
            <a:ext cx="8208268" cy="786715"/>
          </a:xfrm>
          <a:prstGeom prst="rect">
            <a:avLst/>
          </a:prstGeom>
        </p:spPr>
        <p:txBody>
          <a:bodyPr lIns="91425" tIns="91425" rIns="91425" bIns="91425" anchor="b" anchorCtr="0">
            <a:noAutofit/>
          </a:bodyPr>
          <a:lstStyle/>
          <a:p>
            <a:pPr algn="r"/>
            <a:r>
              <a:rPr lang="en-US" sz="3200" dirty="0"/>
              <a:t>The Building blocks</a:t>
            </a:r>
          </a:p>
        </p:txBody>
      </p:sp>
      <p:sp>
        <p:nvSpPr>
          <p:cNvPr id="9" name="Shape 24"/>
          <p:cNvSpPr txBox="1">
            <a:spLocks noGrp="1"/>
          </p:cNvSpPr>
          <p:nvPr>
            <p:ph type="subTitle" idx="1"/>
          </p:nvPr>
        </p:nvSpPr>
        <p:spPr>
          <a:xfrm>
            <a:off x="543696" y="1065749"/>
            <a:ext cx="6885015" cy="3594299"/>
          </a:xfrm>
          <a:prstGeom prst="rect">
            <a:avLst/>
          </a:prstGeom>
        </p:spPr>
        <p:txBody>
          <a:bodyPr lIns="91425" tIns="91425" rIns="91425" bIns="91425" anchor="t" anchorCtr="0">
            <a:noAutofit/>
          </a:bodyPr>
          <a:lstStyle/>
          <a:p>
            <a:pPr marL="342900" indent="-342900" algn="l">
              <a:buFont typeface="Arial" panose="020B0604020202020204" pitchFamily="34" charset="0"/>
              <a:buChar char="•"/>
            </a:pPr>
            <a:endParaRPr lang="en-US" sz="2000" dirty="0"/>
          </a:p>
          <a:p>
            <a:pPr algn="l"/>
            <a:r>
              <a:rPr lang="en-US" dirty="0"/>
              <a:t>Just like Single Page Applications the mobile apps are made of three components:</a:t>
            </a:r>
          </a:p>
          <a:p>
            <a:pPr marL="685800" lvl="1" indent="-342900" algn="l">
              <a:buFont typeface="Arial" panose="020B0604020202020204" pitchFamily="34" charset="0"/>
              <a:buChar char="•"/>
            </a:pPr>
            <a:endParaRPr lang="en-US" sz="1000" dirty="0"/>
          </a:p>
          <a:p>
            <a:pPr marL="342900" indent="-342900" algn="l">
              <a:buFont typeface="Arial" panose="020B0604020202020204" pitchFamily="34" charset="0"/>
              <a:buChar char="•"/>
            </a:pPr>
            <a:r>
              <a:rPr lang="en-US" sz="1600" dirty="0"/>
              <a:t>Application</a:t>
            </a:r>
          </a:p>
          <a:p>
            <a:pPr marL="685800" lvl="1" indent="-342900" algn="l">
              <a:buFont typeface="Arial" panose="020B0604020202020204" pitchFamily="34" charset="0"/>
              <a:buChar char="•"/>
            </a:pPr>
            <a:r>
              <a:rPr lang="en-US" sz="1200" dirty="0"/>
              <a:t>Manages all navigation and application history</a:t>
            </a:r>
          </a:p>
          <a:p>
            <a:pPr marL="685800" lvl="1" indent="-342900" algn="l">
              <a:buFont typeface="Arial" panose="020B0604020202020204" pitchFamily="34" charset="0"/>
              <a:buChar char="•"/>
            </a:pPr>
            <a:r>
              <a:rPr lang="en-US" sz="1200" dirty="0"/>
              <a:t>Loads views, renders mobile meta tags, etc.</a:t>
            </a:r>
          </a:p>
          <a:p>
            <a:pPr algn="l"/>
            <a:endParaRPr lang="en-US" sz="800" dirty="0"/>
          </a:p>
          <a:p>
            <a:pPr marL="342900" indent="-342900" algn="l">
              <a:buFont typeface="Arial" panose="020B0604020202020204" pitchFamily="34" charset="0"/>
              <a:buChar char="•"/>
            </a:pPr>
            <a:r>
              <a:rPr lang="en-US" sz="1600" dirty="0"/>
              <a:t>Layout</a:t>
            </a:r>
          </a:p>
          <a:p>
            <a:pPr marL="685800" lvl="1" indent="-342900" algn="l">
              <a:buFont typeface="Arial" panose="020B0604020202020204" pitchFamily="34" charset="0"/>
              <a:buChar char="•"/>
            </a:pPr>
            <a:r>
              <a:rPr lang="en-US" sz="1200" dirty="0"/>
              <a:t>Defines the reusable parts of the mobile app (navigation)</a:t>
            </a:r>
          </a:p>
          <a:p>
            <a:pPr marL="685800" lvl="1" indent="-342900" algn="l">
              <a:buFont typeface="Arial" panose="020B0604020202020204" pitchFamily="34" charset="0"/>
              <a:buChar char="•"/>
            </a:pPr>
            <a:endParaRPr lang="en-US" sz="800" dirty="0"/>
          </a:p>
          <a:p>
            <a:pPr marL="342900" indent="-342900" algn="l">
              <a:buFont typeface="Arial" panose="020B0604020202020204" pitchFamily="34" charset="0"/>
              <a:buChar char="•"/>
            </a:pPr>
            <a:r>
              <a:rPr lang="en-US" sz="1600" dirty="0"/>
              <a:t>View</a:t>
            </a:r>
          </a:p>
          <a:p>
            <a:pPr marL="685800" lvl="1" indent="-342900" algn="l">
              <a:buFont typeface="Arial" panose="020B0604020202020204" pitchFamily="34" charset="0"/>
              <a:buChar char="•"/>
            </a:pPr>
            <a:r>
              <a:rPr lang="en-US" sz="1200" dirty="0"/>
              <a:t>Individual pages of a mobile app. Views contains most of the app content</a:t>
            </a:r>
          </a:p>
        </p:txBody>
      </p:sp>
      <p:pic>
        <p:nvPicPr>
          <p:cNvPr id="2" name="Picture 1"/>
          <p:cNvPicPr>
            <a:picLocks noChangeAspect="1"/>
          </p:cNvPicPr>
          <p:nvPr/>
        </p:nvPicPr>
        <p:blipFill>
          <a:blip r:embed="rId4"/>
          <a:stretch>
            <a:fillRect/>
          </a:stretch>
        </p:blipFill>
        <p:spPr>
          <a:xfrm>
            <a:off x="6845464" y="2018638"/>
            <a:ext cx="1001838" cy="1983505"/>
          </a:xfrm>
          <a:prstGeom prst="rect">
            <a:avLst/>
          </a:prstGeom>
        </p:spPr>
      </p:pic>
      <p:pic>
        <p:nvPicPr>
          <p:cNvPr id="5" name="Picture 4"/>
          <p:cNvPicPr>
            <a:picLocks noChangeAspect="1"/>
          </p:cNvPicPr>
          <p:nvPr/>
        </p:nvPicPr>
        <p:blipFill>
          <a:blip r:embed="rId5"/>
          <a:stretch>
            <a:fillRect/>
          </a:stretch>
        </p:blipFill>
        <p:spPr>
          <a:xfrm>
            <a:off x="5785880" y="2018638"/>
            <a:ext cx="1016703" cy="1983505"/>
          </a:xfrm>
          <a:prstGeom prst="rect">
            <a:avLst/>
          </a:prstGeom>
        </p:spPr>
      </p:pic>
    </p:spTree>
    <p:extLst>
      <p:ext uri="{BB962C8B-B14F-4D97-AF65-F5344CB8AC3E}">
        <p14:creationId xmlns:p14="http://schemas.microsoft.com/office/powerpoint/2010/main" val="1215214866"/>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dirty="0"/>
              <a:t>Create Sample Application</a:t>
            </a:r>
            <a:endParaRPr lang="en-GB" dirty="0"/>
          </a:p>
        </p:txBody>
      </p:sp>
      <p:sp>
        <p:nvSpPr>
          <p:cNvPr id="3" name="Content Placeholder 2"/>
          <p:cNvSpPr>
            <a:spLocks noGrp="1"/>
          </p:cNvSpPr>
          <p:nvPr>
            <p:ph idx="1"/>
          </p:nvPr>
        </p:nvSpPr>
        <p:spPr/>
        <p:txBody>
          <a:bodyPr/>
          <a:lstStyle/>
          <a:p>
            <a:r>
              <a:rPr lang="en-GB" dirty="0"/>
              <a:t>Create HTML Page</a:t>
            </a:r>
          </a:p>
          <a:p>
            <a:pPr lvl="1"/>
            <a:r>
              <a:rPr lang="en-US" dirty="0"/>
              <a:t>Kendo UI hybrid apps can be created by using simple HTML pages. First, create the index.html page</a:t>
            </a:r>
            <a:endParaRPr lang="en-GB" dirty="0"/>
          </a:p>
        </p:txBody>
      </p:sp>
      <p:pic>
        <p:nvPicPr>
          <p:cNvPr id="4" name="Picture 3"/>
          <p:cNvPicPr>
            <a:picLocks noChangeAspect="1"/>
          </p:cNvPicPr>
          <p:nvPr/>
        </p:nvPicPr>
        <p:blipFill>
          <a:blip r:embed="rId3"/>
          <a:stretch>
            <a:fillRect/>
          </a:stretch>
        </p:blipFill>
        <p:spPr>
          <a:xfrm>
            <a:off x="932220" y="2359191"/>
            <a:ext cx="3972479" cy="2162477"/>
          </a:xfrm>
          <a:prstGeom prst="rect">
            <a:avLst/>
          </a:prstGeom>
        </p:spPr>
      </p:pic>
    </p:spTree>
    <p:extLst>
      <p:ext uri="{BB962C8B-B14F-4D97-AF65-F5344CB8AC3E}">
        <p14:creationId xmlns:p14="http://schemas.microsoft.com/office/powerpoint/2010/main" val="162542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Add Reference to Kendo UI</a:t>
            </a:r>
          </a:p>
          <a:p>
            <a:pPr lvl="1"/>
            <a:r>
              <a:rPr lang="en-GB" dirty="0"/>
              <a:t>Include the necessary Kendo UI  styles and JavaScript files</a:t>
            </a:r>
          </a:p>
        </p:txBody>
      </p:sp>
      <p:pic>
        <p:nvPicPr>
          <p:cNvPr id="2" name="Picture 1"/>
          <p:cNvPicPr>
            <a:picLocks noChangeAspect="1"/>
          </p:cNvPicPr>
          <p:nvPr/>
        </p:nvPicPr>
        <p:blipFill>
          <a:blip r:embed="rId3"/>
          <a:stretch>
            <a:fillRect/>
          </a:stretch>
        </p:blipFill>
        <p:spPr>
          <a:xfrm>
            <a:off x="781050" y="2211045"/>
            <a:ext cx="7581900" cy="1983511"/>
          </a:xfrm>
          <a:prstGeom prst="rect">
            <a:avLst/>
          </a:prstGeom>
        </p:spPr>
      </p:pic>
    </p:spTree>
    <p:extLst>
      <p:ext uri="{BB962C8B-B14F-4D97-AF65-F5344CB8AC3E}">
        <p14:creationId xmlns:p14="http://schemas.microsoft.com/office/powerpoint/2010/main" val="338341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Define the Application Layout</a:t>
            </a:r>
          </a:p>
          <a:p>
            <a:pPr lvl="1"/>
            <a:r>
              <a:rPr lang="en-GB" dirty="0"/>
              <a:t>The layout is the template of the application.</a:t>
            </a:r>
          </a:p>
          <a:p>
            <a:pPr lvl="1"/>
            <a:r>
              <a:rPr lang="en-GB" dirty="0"/>
              <a:t>The content of the views will</a:t>
            </a:r>
          </a:p>
          <a:p>
            <a:pPr marL="342900" lvl="1" indent="0">
              <a:buNone/>
            </a:pPr>
            <a:r>
              <a:rPr lang="en-GB" dirty="0"/>
              <a:t>be rendered inside the layout.</a:t>
            </a:r>
          </a:p>
          <a:p>
            <a:pPr lvl="1"/>
            <a:r>
              <a:rPr lang="en-GB" dirty="0"/>
              <a:t>Multiple layouts are supported.</a:t>
            </a:r>
          </a:p>
          <a:p>
            <a:pPr lvl="1"/>
            <a:r>
              <a:rPr lang="en-GB" dirty="0"/>
              <a:t>Usually the layout contains </a:t>
            </a:r>
          </a:p>
          <a:p>
            <a:pPr lvl="2"/>
            <a:r>
              <a:rPr lang="en-GB" dirty="0"/>
              <a:t>Title bar </a:t>
            </a:r>
          </a:p>
          <a:p>
            <a:pPr lvl="2"/>
            <a:r>
              <a:rPr lang="en-GB" dirty="0"/>
              <a:t>Navigation</a:t>
            </a:r>
          </a:p>
          <a:p>
            <a:pPr lvl="2"/>
            <a:endParaRPr lang="en-GB" dirty="0"/>
          </a:p>
        </p:txBody>
      </p:sp>
      <p:pic>
        <p:nvPicPr>
          <p:cNvPr id="2" name="Picture 1"/>
          <p:cNvPicPr>
            <a:picLocks noChangeAspect="1"/>
          </p:cNvPicPr>
          <p:nvPr/>
        </p:nvPicPr>
        <p:blipFill>
          <a:blip r:embed="rId3"/>
          <a:stretch>
            <a:fillRect/>
          </a:stretch>
        </p:blipFill>
        <p:spPr>
          <a:xfrm>
            <a:off x="4572000" y="2162962"/>
            <a:ext cx="4465320" cy="2372056"/>
          </a:xfrm>
          <a:prstGeom prst="rect">
            <a:avLst/>
          </a:prstGeom>
        </p:spPr>
      </p:pic>
    </p:spTree>
    <p:extLst>
      <p:ext uri="{BB962C8B-B14F-4D97-AF65-F5344CB8AC3E}">
        <p14:creationId xmlns:p14="http://schemas.microsoft.com/office/powerpoint/2010/main" val="366932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endParaRPr lang="en-GB" dirty="0"/>
          </a:p>
        </p:txBody>
      </p:sp>
      <p:sp>
        <p:nvSpPr>
          <p:cNvPr id="3" name="Content Placeholder 2"/>
          <p:cNvSpPr>
            <a:spLocks noGrp="1"/>
          </p:cNvSpPr>
          <p:nvPr>
            <p:ph idx="1"/>
          </p:nvPr>
        </p:nvSpPr>
        <p:spPr/>
        <p:txBody>
          <a:bodyPr/>
          <a:lstStyle/>
          <a:p>
            <a:r>
              <a:rPr lang="en-GB" dirty="0"/>
              <a:t>Create View</a:t>
            </a:r>
          </a:p>
          <a:p>
            <a:pPr lvl="1"/>
            <a:r>
              <a:rPr lang="en-GB" dirty="0"/>
              <a:t>Every mobile application needs at least one view</a:t>
            </a:r>
          </a:p>
        </p:txBody>
      </p:sp>
      <p:pic>
        <p:nvPicPr>
          <p:cNvPr id="4" name="Picture 3"/>
          <p:cNvPicPr>
            <a:picLocks noChangeAspect="1"/>
          </p:cNvPicPr>
          <p:nvPr/>
        </p:nvPicPr>
        <p:blipFill>
          <a:blip r:embed="rId3"/>
          <a:stretch>
            <a:fillRect/>
          </a:stretch>
        </p:blipFill>
        <p:spPr>
          <a:xfrm>
            <a:off x="492044" y="2076022"/>
            <a:ext cx="5706271" cy="3067478"/>
          </a:xfrm>
          <a:prstGeom prst="rect">
            <a:avLst/>
          </a:prstGeom>
        </p:spPr>
      </p:pic>
    </p:spTree>
    <p:extLst>
      <p:ext uri="{BB962C8B-B14F-4D97-AF65-F5344CB8AC3E}">
        <p14:creationId xmlns:p14="http://schemas.microsoft.com/office/powerpoint/2010/main" val="323066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endParaRPr lang="en-GB" dirty="0"/>
          </a:p>
        </p:txBody>
      </p:sp>
      <p:sp>
        <p:nvSpPr>
          <p:cNvPr id="3" name="Content Placeholder 2"/>
          <p:cNvSpPr>
            <a:spLocks noGrp="1"/>
          </p:cNvSpPr>
          <p:nvPr>
            <p:ph idx="1"/>
          </p:nvPr>
        </p:nvSpPr>
        <p:spPr/>
        <p:txBody>
          <a:bodyPr/>
          <a:lstStyle/>
          <a:p>
            <a:r>
              <a:rPr lang="en-GB" dirty="0"/>
              <a:t>Initialize the Hybrid App</a:t>
            </a:r>
          </a:p>
          <a:p>
            <a:endParaRPr lang="en-GB" dirty="0"/>
          </a:p>
          <a:p>
            <a:endParaRPr lang="en-GB" dirty="0"/>
          </a:p>
          <a:p>
            <a:endParaRPr lang="en-GB" dirty="0"/>
          </a:p>
          <a:p>
            <a:endParaRPr lang="en-GB" dirty="0"/>
          </a:p>
          <a:p>
            <a:endParaRPr lang="en-GB" dirty="0">
              <a:hlinkClick r:id="rId3"/>
            </a:endParaRPr>
          </a:p>
          <a:p>
            <a:r>
              <a:rPr lang="en-GB" dirty="0">
                <a:hlinkClick r:id="rId3"/>
              </a:rPr>
              <a:t>http://dojo.telerik.com/ETIxU</a:t>
            </a:r>
            <a:endParaRPr lang="en-GB" dirty="0"/>
          </a:p>
          <a:p>
            <a:endParaRPr lang="en-GB" dirty="0"/>
          </a:p>
        </p:txBody>
      </p:sp>
      <p:pic>
        <p:nvPicPr>
          <p:cNvPr id="5" name="Picture 4"/>
          <p:cNvPicPr>
            <a:picLocks noChangeAspect="1"/>
          </p:cNvPicPr>
          <p:nvPr/>
        </p:nvPicPr>
        <p:blipFill>
          <a:blip r:embed="rId4"/>
          <a:stretch>
            <a:fillRect/>
          </a:stretch>
        </p:blipFill>
        <p:spPr>
          <a:xfrm>
            <a:off x="868382" y="1830602"/>
            <a:ext cx="4267796" cy="1467055"/>
          </a:xfrm>
          <a:prstGeom prst="rect">
            <a:avLst/>
          </a:prstGeom>
        </p:spPr>
      </p:pic>
    </p:spTree>
    <p:extLst>
      <p:ext uri="{BB962C8B-B14F-4D97-AF65-F5344CB8AC3E}">
        <p14:creationId xmlns:p14="http://schemas.microsoft.com/office/powerpoint/2010/main" val="129455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Add Views and Navigation</a:t>
            </a:r>
          </a:p>
        </p:txBody>
      </p:sp>
      <p:sp>
        <p:nvSpPr>
          <p:cNvPr id="3" name="Content Placeholder 2"/>
          <p:cNvSpPr>
            <a:spLocks noGrp="1"/>
          </p:cNvSpPr>
          <p:nvPr>
            <p:ph idx="1"/>
          </p:nvPr>
        </p:nvSpPr>
        <p:spPr/>
        <p:txBody>
          <a:bodyPr/>
          <a:lstStyle/>
          <a:p>
            <a:r>
              <a:rPr lang="en-GB" dirty="0"/>
              <a:t>Add additional View</a:t>
            </a:r>
          </a:p>
          <a:p>
            <a:pPr lvl="1"/>
            <a:r>
              <a:rPr lang="en-GB" dirty="0"/>
              <a:t>Multiple views can be defined in the same file or in separate HTML files.</a:t>
            </a:r>
          </a:p>
          <a:p>
            <a:pPr lvl="1"/>
            <a:r>
              <a:rPr lang="en-GB" dirty="0"/>
              <a:t>For larger applications, </a:t>
            </a:r>
            <a:r>
              <a:rPr lang="en-US" dirty="0"/>
              <a:t>maintaining views in separate files during development is preferred.</a:t>
            </a:r>
            <a:endParaRPr lang="en-GB" dirty="0"/>
          </a:p>
        </p:txBody>
      </p:sp>
      <p:pic>
        <p:nvPicPr>
          <p:cNvPr id="5" name="Picture 4"/>
          <p:cNvPicPr>
            <a:picLocks noChangeAspect="1"/>
          </p:cNvPicPr>
          <p:nvPr/>
        </p:nvPicPr>
        <p:blipFill>
          <a:blip r:embed="rId3"/>
          <a:stretch>
            <a:fillRect/>
          </a:stretch>
        </p:blipFill>
        <p:spPr>
          <a:xfrm>
            <a:off x="975911" y="3095576"/>
            <a:ext cx="5744377" cy="704948"/>
          </a:xfrm>
          <a:prstGeom prst="rect">
            <a:avLst/>
          </a:prstGeom>
        </p:spPr>
      </p:pic>
    </p:spTree>
    <p:extLst>
      <p:ext uri="{BB962C8B-B14F-4D97-AF65-F5344CB8AC3E}">
        <p14:creationId xmlns:p14="http://schemas.microsoft.com/office/powerpoint/2010/main" val="2606817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endParaRPr lang="en-GB" dirty="0"/>
          </a:p>
        </p:txBody>
      </p:sp>
      <p:sp>
        <p:nvSpPr>
          <p:cNvPr id="3" name="Content Placeholder 2"/>
          <p:cNvSpPr>
            <a:spLocks noGrp="1"/>
          </p:cNvSpPr>
          <p:nvPr>
            <p:ph idx="1"/>
          </p:nvPr>
        </p:nvSpPr>
        <p:spPr/>
        <p:txBody>
          <a:bodyPr/>
          <a:lstStyle/>
          <a:p>
            <a:r>
              <a:rPr lang="en-GB" dirty="0"/>
              <a:t>Handle Navigation</a:t>
            </a:r>
          </a:p>
          <a:p>
            <a:pPr lvl="1"/>
            <a:r>
              <a:rPr lang="en-US" dirty="0"/>
              <a:t>Enable the application to navigate to the new view by updating the </a:t>
            </a:r>
            <a:r>
              <a:rPr lang="en-US" dirty="0" err="1"/>
              <a:t>TabStrip</a:t>
            </a:r>
            <a:r>
              <a:rPr lang="en-US" dirty="0"/>
              <a:t>, including navigation link.</a:t>
            </a:r>
            <a:endParaRPr lang="en-GB" dirty="0"/>
          </a:p>
        </p:txBody>
      </p:sp>
      <p:pic>
        <p:nvPicPr>
          <p:cNvPr id="4" name="Picture 3"/>
          <p:cNvPicPr>
            <a:picLocks noChangeAspect="1"/>
          </p:cNvPicPr>
          <p:nvPr/>
        </p:nvPicPr>
        <p:blipFill>
          <a:blip r:embed="rId3"/>
          <a:stretch>
            <a:fillRect/>
          </a:stretch>
        </p:blipFill>
        <p:spPr>
          <a:xfrm>
            <a:off x="628650" y="2377267"/>
            <a:ext cx="5163271" cy="2476846"/>
          </a:xfrm>
          <a:prstGeom prst="rect">
            <a:avLst/>
          </a:prstGeom>
        </p:spPr>
      </p:pic>
    </p:spTree>
    <p:extLst>
      <p:ext uri="{BB962C8B-B14F-4D97-AF65-F5344CB8AC3E}">
        <p14:creationId xmlns:p14="http://schemas.microsoft.com/office/powerpoint/2010/main" val="4210443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aleway">
      <a:majorFont>
        <a:latin typeface="Raleway"/>
        <a:ea typeface=""/>
        <a:cs typeface=""/>
      </a:majorFont>
      <a:minorFont>
        <a:latin typeface="Ralew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13000</TotalTime>
  <Words>819</Words>
  <Application>Microsoft Office PowerPoint</Application>
  <PresentationFormat>On-screen Show (16:9)</PresentationFormat>
  <Paragraphs>120</Paragraphs>
  <Slides>17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Raleway</vt:lpstr>
      <vt:lpstr>Office Theme</vt:lpstr>
      <vt:lpstr>Kendo Hybrid UI Overview</vt:lpstr>
      <vt:lpstr>The Building blocks</vt:lpstr>
      <vt:lpstr>Create Sample Application</vt:lpstr>
      <vt:lpstr>PowerPoint Presentation</vt:lpstr>
      <vt:lpstr>PowerPoint Presentation</vt:lpstr>
      <vt:lpstr>PowerPoint Presentation</vt:lpstr>
      <vt:lpstr>PowerPoint Presentation</vt:lpstr>
      <vt:lpstr>Add Views and Navigation</vt:lpstr>
      <vt:lpstr>PowerPoint Presentation</vt:lpstr>
      <vt:lpstr>Adding view in separate file</vt:lpstr>
      <vt:lpstr>PowerPoint Presentation</vt:lpstr>
      <vt:lpstr>PowerPoint Presentation</vt:lpstr>
      <vt:lpstr>Multiple Platforms Testing</vt:lpstr>
      <vt:lpstr>Force Platform Rendering</vt:lpstr>
      <vt:lpstr>Use Browser Tools</vt:lpstr>
      <vt:lpstr> Layout options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Data Operations  with Kendo UI DataSource</dc:title>
  <dc:creator>Bojidar Markov</dc:creator>
  <cp:lastModifiedBy>Nikolay Aleksiev</cp:lastModifiedBy>
  <cp:revision>686</cp:revision>
  <dcterms:modified xsi:type="dcterms:W3CDTF">2016-03-31T08:20:11Z</dcterms:modified>
</cp:coreProperties>
</file>