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14"/>
  </p:notesMasterIdLst>
  <p:sldIdLst>
    <p:sldId id="282" r:id="rId2"/>
    <p:sldId id="295" r:id="rId3"/>
    <p:sldId id="296" r:id="rId4"/>
    <p:sldId id="297" r:id="rId5"/>
    <p:sldId id="298" r:id="rId6"/>
    <p:sldId id="299" r:id="rId7"/>
    <p:sldId id="300" r:id="rId8"/>
    <p:sldId id="301" r:id="rId9"/>
    <p:sldId id="302" r:id="rId10"/>
    <p:sldId id="303" r:id="rId11"/>
    <p:sldId id="304" r:id="rId12"/>
    <p:sldId id="305"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1" autoAdjust="0"/>
    <p:restoredTop sz="83411" autoAdjust="0"/>
  </p:normalViewPr>
  <p:slideViewPr>
    <p:cSldViewPr snapToGrid="0">
      <p:cViewPr varScale="1">
        <p:scale>
          <a:sx n="126" d="100"/>
          <a:sy n="126" d="100"/>
        </p:scale>
        <p:origin x="11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78165172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Where some mobile HTML frameworks focus on providing a one-size-fits-all experience, the Kendo UI hybrid framework focuses on delivering perfectly tailored experiences for different mobile platforms. Built and packaged correctly, the goal of such an application is to be virtually indistinguishable to end-users from a native SDK app.</a:t>
            </a:r>
          </a:p>
          <a:p>
            <a:endParaRPr lang="en-US" sz="1100" b="0" i="0" kern="1200" dirty="0">
              <a:solidFill>
                <a:schemeClr val="tx1"/>
              </a:solidFill>
              <a:effectLst/>
              <a:latin typeface="+mn-lt"/>
              <a:ea typeface="+mn-ea"/>
              <a:cs typeface="+mn-cs"/>
            </a:endParaRPr>
          </a:p>
          <a:p>
            <a:r>
              <a:rPr lang="en-US" sz="1100" b="0" i="0" kern="1200" dirty="0">
                <a:solidFill>
                  <a:schemeClr val="tx1"/>
                </a:solidFill>
                <a:effectLst/>
                <a:latin typeface="+mn-lt"/>
                <a:ea typeface="+mn-ea"/>
                <a:cs typeface="+mn-cs"/>
              </a:rPr>
              <a:t>The advantage of building apps with HTML, JavaScript, and Kendo UI is that you are able to maintain a single code base to target all major app platforms. Your team can focus on becoming masters of HTML, JavaScript, and CSS, rather than being average practitioners of Objective-C, Java, .NET, </a:t>
            </a:r>
            <a:r>
              <a:rPr lang="en-US" sz="1100" b="0" i="0" kern="1200" dirty="0" err="1">
                <a:solidFill>
                  <a:schemeClr val="tx1"/>
                </a:solidFill>
                <a:effectLst/>
                <a:latin typeface="+mn-lt"/>
                <a:ea typeface="+mn-ea"/>
                <a:cs typeface="+mn-cs"/>
              </a:rPr>
              <a:t>UIKit</a:t>
            </a:r>
            <a:r>
              <a:rPr lang="en-US" sz="1100" b="0" i="0" kern="1200" dirty="0">
                <a:solidFill>
                  <a:schemeClr val="tx1"/>
                </a:solidFill>
                <a:effectLst/>
                <a:latin typeface="+mn-lt"/>
                <a:ea typeface="+mn-ea"/>
                <a:cs typeface="+mn-cs"/>
              </a:rPr>
              <a:t>, and the myriad of other developer skills needed for cross-platform mobile app development.</a:t>
            </a:r>
          </a:p>
          <a:p>
            <a:endParaRPr lang="en-US" dirty="0"/>
          </a:p>
        </p:txBody>
      </p:sp>
    </p:spTree>
    <p:extLst>
      <p:ext uri="{BB962C8B-B14F-4D97-AF65-F5344CB8AC3E}">
        <p14:creationId xmlns:p14="http://schemas.microsoft.com/office/powerpoint/2010/main" val="15332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Tree>
    <p:extLst>
      <p:ext uri="{BB962C8B-B14F-4D97-AF65-F5344CB8AC3E}">
        <p14:creationId xmlns:p14="http://schemas.microsoft.com/office/powerpoint/2010/main" val="390015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FB68AE9-2C98-4C50-AE82-6FC0EE2A2D9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138097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68AE9-2C98-4C50-AE82-6FC0EE2A2D9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36704839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68AE9-2C98-4C50-AE82-6FC0EE2A2D9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13322298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B68AE9-2C98-4C50-AE82-6FC0EE2A2D9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9384496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B68AE9-2C98-4C50-AE82-6FC0EE2A2D9C}" type="datetimeFigureOut">
              <a:rPr lang="en-US" smtClean="0"/>
              <a:t>3/17/2016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1382410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B68AE9-2C98-4C50-AE82-6FC0EE2A2D9C}"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2799719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B68AE9-2C98-4C50-AE82-6FC0EE2A2D9C}" type="datetimeFigureOut">
              <a:rPr lang="en-US" smtClean="0"/>
              <a:t>3/17/2016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38231152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B68AE9-2C98-4C50-AE82-6FC0EE2A2D9C}" type="datetimeFigureOut">
              <a:rPr lang="en-US" smtClean="0"/>
              <a:t>3/17/2016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78524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68AE9-2C98-4C50-AE82-6FC0EE2A2D9C}" type="datetimeFigureOut">
              <a:rPr lang="en-US" smtClean="0"/>
              <a:t>3/17/2016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367388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B68AE9-2C98-4C50-AE82-6FC0EE2A2D9C}"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20095603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B68AE9-2C98-4C50-AE82-6FC0EE2A2D9C}" type="datetimeFigureOut">
              <a:rPr lang="en-US" smtClean="0"/>
              <a:t>3/17/2016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912E0-B863-4C92-8076-F522583B02CE}" type="slidenum">
              <a:rPr lang="en-US" smtClean="0"/>
              <a:t>‹#›</a:t>
            </a:fld>
            <a:endParaRPr lang="en-US"/>
          </a:p>
        </p:txBody>
      </p:sp>
    </p:spTree>
    <p:extLst>
      <p:ext uri="{BB962C8B-B14F-4D97-AF65-F5344CB8AC3E}">
        <p14:creationId xmlns:p14="http://schemas.microsoft.com/office/powerpoint/2010/main" val="9295782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FB68AE9-2C98-4C50-AE82-6FC0EE2A2D9C}" type="datetimeFigureOut">
              <a:rPr lang="en-US" smtClean="0"/>
              <a:t>3/17/2016</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F4912E0-B863-4C92-8076-F522583B02CE}" type="slidenum">
              <a:rPr lang="en-US" smtClean="0"/>
              <a:t>‹#›</a:t>
            </a:fld>
            <a:endParaRPr lang="en-US"/>
          </a:p>
        </p:txBody>
      </p:sp>
    </p:spTree>
    <p:extLst>
      <p:ext uri="{BB962C8B-B14F-4D97-AF65-F5344CB8AC3E}">
        <p14:creationId xmlns:p14="http://schemas.microsoft.com/office/powerpoint/2010/main" val="3727698625"/>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dojo.telerik.com/ObicU/3"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ojo.telerik.com/ObicU"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jo.telerik.com/ObicU/2"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9362" y="285750"/>
            <a:ext cx="8200620" cy="857250"/>
          </a:xfrm>
        </p:spPr>
        <p:txBody>
          <a:bodyPr>
            <a:normAutofit/>
          </a:bodyPr>
          <a:lstStyle/>
          <a:p>
            <a:pPr algn="r"/>
            <a:r>
              <a:rPr lang="en-US" dirty="0"/>
              <a:t>Kendo Hybrid UI Application</a:t>
            </a:r>
          </a:p>
        </p:txBody>
      </p:sp>
      <p:sp>
        <p:nvSpPr>
          <p:cNvPr id="3" name="Content Placeholder 2"/>
          <p:cNvSpPr>
            <a:spLocks noGrp="1"/>
          </p:cNvSpPr>
          <p:nvPr>
            <p:ph idx="1"/>
          </p:nvPr>
        </p:nvSpPr>
        <p:spPr>
          <a:xfrm>
            <a:off x="845976" y="1263910"/>
            <a:ext cx="6693159" cy="3724858"/>
          </a:xfrm>
        </p:spPr>
        <p:txBody>
          <a:bodyPr>
            <a:normAutofit/>
          </a:bodyPr>
          <a:lstStyle/>
          <a:p>
            <a:r>
              <a:rPr lang="en-US" dirty="0"/>
              <a:t>The Kendo UI Application for mobile devices provides the necessary tools for building native-looking web based mobile applications.</a:t>
            </a:r>
          </a:p>
          <a:p>
            <a:endParaRPr lang="en-US" dirty="0"/>
          </a:p>
          <a:p>
            <a:r>
              <a:rPr lang="en-US" sz="1800" dirty="0"/>
              <a:t>Kendo UI Application for mobile initially takes care of adding a Viewport meta tag to your app to set the correct options it needs to function properly. </a:t>
            </a:r>
          </a:p>
          <a:p>
            <a:r>
              <a:rPr lang="en-US" sz="1800" dirty="0"/>
              <a:t>Additional Viewport meta tags, or at least the width and height options, are not supported and may result in unexpected behavior.</a:t>
            </a:r>
          </a:p>
        </p:txBody>
      </p:sp>
    </p:spTree>
    <p:extLst>
      <p:ext uri="{BB962C8B-B14F-4D97-AF65-F5344CB8AC3E}">
        <p14:creationId xmlns:p14="http://schemas.microsoft.com/office/powerpoint/2010/main" val="2658979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The overlay Transition</a:t>
            </a:r>
          </a:p>
        </p:txBody>
      </p:sp>
      <p:sp>
        <p:nvSpPr>
          <p:cNvPr id="3" name="Content Placeholder 2"/>
          <p:cNvSpPr>
            <a:spLocks noGrp="1"/>
          </p:cNvSpPr>
          <p:nvPr>
            <p:ph idx="1"/>
          </p:nvPr>
        </p:nvSpPr>
        <p:spPr/>
        <p:txBody>
          <a:bodyPr/>
          <a:lstStyle/>
          <a:p>
            <a:r>
              <a:rPr lang="en-US" dirty="0"/>
              <a:t>The new View content slides on top of the previous View.</a:t>
            </a:r>
          </a:p>
          <a:p>
            <a:r>
              <a:rPr lang="en-US" dirty="0"/>
              <a:t>Unlike the </a:t>
            </a:r>
            <a:r>
              <a:rPr lang="en-US" b="1" dirty="0"/>
              <a:t>slide </a:t>
            </a:r>
            <a:r>
              <a:rPr lang="en-US" dirty="0"/>
              <a:t>transition, the previous View stays under the new one, and the headers and footers do not transition separately.</a:t>
            </a:r>
          </a:p>
          <a:p>
            <a:r>
              <a:rPr lang="en-US" dirty="0"/>
              <a:t>The transition direction can be specified by using the </a:t>
            </a:r>
            <a:r>
              <a:rPr lang="en-US" b="1" dirty="0"/>
              <a:t>overlay:(direction) </a:t>
            </a:r>
            <a:r>
              <a:rPr lang="en-US" dirty="0"/>
              <a:t>format. </a:t>
            </a:r>
          </a:p>
          <a:p>
            <a:r>
              <a:rPr lang="en-US" dirty="0"/>
              <a:t>Supported directions are </a:t>
            </a:r>
            <a:r>
              <a:rPr lang="en-US" b="1" dirty="0"/>
              <a:t>down</a:t>
            </a:r>
            <a:r>
              <a:rPr lang="en-US" dirty="0"/>
              <a:t>, </a:t>
            </a:r>
            <a:r>
              <a:rPr lang="en-US" b="1" dirty="0"/>
              <a:t>left</a:t>
            </a:r>
            <a:r>
              <a:rPr lang="en-US" dirty="0"/>
              <a:t>, </a:t>
            </a:r>
            <a:r>
              <a:rPr lang="en-US" b="1" dirty="0"/>
              <a:t>up</a:t>
            </a:r>
            <a:r>
              <a:rPr lang="en-US" dirty="0"/>
              <a:t>, and </a:t>
            </a:r>
            <a:r>
              <a:rPr lang="en-US" b="1" dirty="0"/>
              <a:t>right</a:t>
            </a:r>
            <a:r>
              <a:rPr lang="en-US" dirty="0"/>
              <a:t>. By default, the direction is </a:t>
            </a:r>
            <a:r>
              <a:rPr lang="en-US" b="1" dirty="0"/>
              <a:t>left</a:t>
            </a:r>
            <a:r>
              <a:rPr lang="en-US" dirty="0"/>
              <a:t>.</a:t>
            </a:r>
          </a:p>
          <a:p>
            <a:r>
              <a:rPr lang="en-GB" dirty="0">
                <a:hlinkClick r:id="rId3"/>
              </a:rPr>
              <a:t>http://dojo.telerik.com/ObicU/3</a:t>
            </a:r>
            <a:endParaRPr lang="en-GB" dirty="0"/>
          </a:p>
          <a:p>
            <a:endParaRPr lang="en-GB" dirty="0"/>
          </a:p>
        </p:txBody>
      </p:sp>
    </p:spTree>
    <p:extLst>
      <p:ext uri="{BB962C8B-B14F-4D97-AF65-F5344CB8AC3E}">
        <p14:creationId xmlns:p14="http://schemas.microsoft.com/office/powerpoint/2010/main" val="32526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The reverse Transition</a:t>
            </a:r>
          </a:p>
        </p:txBody>
      </p:sp>
      <p:sp>
        <p:nvSpPr>
          <p:cNvPr id="3" name="Content Placeholder 2"/>
          <p:cNvSpPr>
            <a:spLocks noGrp="1"/>
          </p:cNvSpPr>
          <p:nvPr>
            <p:ph idx="1"/>
          </p:nvPr>
        </p:nvSpPr>
        <p:spPr/>
        <p:txBody>
          <a:bodyPr/>
          <a:lstStyle/>
          <a:p>
            <a:r>
              <a:rPr lang="en-US" dirty="0"/>
              <a:t>Each transition may be played in reverse. </a:t>
            </a:r>
          </a:p>
          <a:p>
            <a:r>
              <a:rPr lang="en-US" dirty="0"/>
              <a:t>To do so, add " </a:t>
            </a:r>
            <a:r>
              <a:rPr lang="en-US" b="1" dirty="0"/>
              <a:t>reverse</a:t>
            </a:r>
            <a:r>
              <a:rPr lang="en-US" dirty="0"/>
              <a:t>" after the transition definition. </a:t>
            </a:r>
          </a:p>
          <a:p>
            <a:r>
              <a:rPr lang="en-US" dirty="0"/>
              <a:t>For instance, to simulate returning to previous view using the </a:t>
            </a:r>
            <a:r>
              <a:rPr lang="en-US" b="1" dirty="0"/>
              <a:t>slide</a:t>
            </a:r>
            <a:r>
              <a:rPr lang="en-US" dirty="0"/>
              <a:t> transition, use "</a:t>
            </a:r>
            <a:r>
              <a:rPr lang="en-US" b="1" dirty="0" err="1"/>
              <a:t>slide:left</a:t>
            </a:r>
            <a:r>
              <a:rPr lang="en-US" b="1" dirty="0"/>
              <a:t> reverse</a:t>
            </a:r>
            <a:r>
              <a:rPr lang="en-US" dirty="0"/>
              <a:t>".</a:t>
            </a:r>
            <a:endParaRPr lang="en-GB" dirty="0"/>
          </a:p>
        </p:txBody>
      </p:sp>
      <p:pic>
        <p:nvPicPr>
          <p:cNvPr id="5" name="Picture 4"/>
          <p:cNvPicPr>
            <a:picLocks noChangeAspect="1"/>
          </p:cNvPicPr>
          <p:nvPr/>
        </p:nvPicPr>
        <p:blipFill>
          <a:blip r:embed="rId3"/>
          <a:stretch>
            <a:fillRect/>
          </a:stretch>
        </p:blipFill>
        <p:spPr>
          <a:xfrm>
            <a:off x="909179" y="2917374"/>
            <a:ext cx="6563641" cy="1914792"/>
          </a:xfrm>
          <a:prstGeom prst="rect">
            <a:avLst/>
          </a:prstGeom>
        </p:spPr>
      </p:pic>
    </p:spTree>
    <p:extLst>
      <p:ext uri="{BB962C8B-B14F-4D97-AF65-F5344CB8AC3E}">
        <p14:creationId xmlns:p14="http://schemas.microsoft.com/office/powerpoint/2010/main" val="289342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endParaRPr lang="en-GB" dirty="0"/>
          </a:p>
        </p:txBody>
      </p:sp>
      <p:sp>
        <p:nvSpPr>
          <p:cNvPr id="3" name="Content Placeholder 2"/>
          <p:cNvSpPr>
            <a:spLocks noGrp="1"/>
          </p:cNvSpPr>
          <p:nvPr>
            <p:ph idx="1"/>
          </p:nvPr>
        </p:nvSpPr>
        <p:spPr/>
        <p:txBody>
          <a:bodyPr/>
          <a:lstStyle/>
          <a:p>
            <a:r>
              <a:rPr lang="en-US" dirty="0"/>
              <a:t>When a View transitions to the View displayed before it</a:t>
            </a:r>
          </a:p>
          <a:p>
            <a:r>
              <a:rPr lang="en-US" b="1" dirty="0"/>
              <a:t>home</a:t>
            </a:r>
            <a:r>
              <a:rPr lang="en-US" dirty="0"/>
              <a:t> &gt; </a:t>
            </a:r>
            <a:r>
              <a:rPr lang="en-US" b="1" dirty="0"/>
              <a:t>about</a:t>
            </a:r>
            <a:r>
              <a:rPr lang="en-US" dirty="0"/>
              <a:t> &gt; </a:t>
            </a:r>
            <a:r>
              <a:rPr lang="en-US" b="1" dirty="0"/>
              <a:t>home</a:t>
            </a:r>
            <a:r>
              <a:rPr lang="en-US" dirty="0"/>
              <a:t> —this is considered a back navigation.</a:t>
            </a:r>
          </a:p>
          <a:p>
            <a:r>
              <a:rPr lang="en-US" dirty="0"/>
              <a:t>In this case, the animation of the current View is applied in reverse. </a:t>
            </a:r>
          </a:p>
          <a:p>
            <a:r>
              <a:rPr lang="en-US" dirty="0"/>
              <a:t>For instance, navigating with the slide transition from </a:t>
            </a:r>
            <a:r>
              <a:rPr lang="en-US" b="1" dirty="0"/>
              <a:t>home</a:t>
            </a:r>
            <a:r>
              <a:rPr lang="en-US" dirty="0"/>
              <a:t> to </a:t>
            </a:r>
            <a:r>
              <a:rPr lang="en-US" b="1" dirty="0"/>
              <a:t>about</a:t>
            </a:r>
            <a:r>
              <a:rPr lang="en-US" dirty="0"/>
              <a:t>, then back to </a:t>
            </a:r>
            <a:r>
              <a:rPr lang="en-US" b="1" dirty="0"/>
              <a:t>home</a:t>
            </a:r>
            <a:r>
              <a:rPr lang="en-US" dirty="0"/>
              <a:t>, would cause the </a:t>
            </a:r>
            <a:r>
              <a:rPr lang="en-US" b="1" dirty="0"/>
              <a:t>home</a:t>
            </a:r>
            <a:r>
              <a:rPr lang="en-US" dirty="0"/>
              <a:t> View to slide from the right side of the screen.</a:t>
            </a:r>
            <a:endParaRPr lang="en-GB" dirty="0"/>
          </a:p>
        </p:txBody>
      </p:sp>
    </p:spTree>
    <p:extLst>
      <p:ext uri="{BB962C8B-B14F-4D97-AF65-F5344CB8AC3E}">
        <p14:creationId xmlns:p14="http://schemas.microsoft.com/office/powerpoint/2010/main" val="389279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617077" y="272728"/>
            <a:ext cx="8208268" cy="786715"/>
          </a:xfrm>
          <a:prstGeom prst="rect">
            <a:avLst/>
          </a:prstGeom>
        </p:spPr>
        <p:txBody>
          <a:bodyPr lIns="91425" tIns="91425" rIns="91425" bIns="91425" anchor="b" anchorCtr="0">
            <a:noAutofit/>
          </a:bodyPr>
          <a:lstStyle/>
          <a:p>
            <a:pPr algn="r"/>
            <a:r>
              <a:rPr lang="en-US" sz="3200" dirty="0"/>
              <a:t>Getting started</a:t>
            </a:r>
          </a:p>
        </p:txBody>
      </p:sp>
      <p:sp>
        <p:nvSpPr>
          <p:cNvPr id="9" name="Shape 24"/>
          <p:cNvSpPr txBox="1">
            <a:spLocks noGrp="1"/>
          </p:cNvSpPr>
          <p:nvPr>
            <p:ph type="subTitle" idx="1"/>
          </p:nvPr>
        </p:nvSpPr>
        <p:spPr>
          <a:xfrm>
            <a:off x="543696" y="1065749"/>
            <a:ext cx="6885015" cy="3594299"/>
          </a:xfrm>
          <a:prstGeom prst="rect">
            <a:avLst/>
          </a:prstGeom>
        </p:spPr>
        <p:txBody>
          <a:bodyPr lIns="91425" tIns="91425" rIns="91425" bIns="91425" anchor="t" anchorCtr="0">
            <a:noAutofit/>
          </a:bodyPr>
          <a:lstStyle/>
          <a:p>
            <a:pPr marL="342900" indent="-342900" algn="l">
              <a:buFont typeface="Arial" panose="020B0604020202020204" pitchFamily="34" charset="0"/>
              <a:buChar char="•"/>
            </a:pPr>
            <a:r>
              <a:rPr lang="en-US" sz="2000" dirty="0"/>
              <a:t>Initialize the Mobile Application</a:t>
            </a:r>
          </a:p>
          <a:p>
            <a:pPr marL="1028700" lvl="2" indent="-342900" algn="l">
              <a:buFont typeface="Arial" panose="020B0604020202020204" pitchFamily="34" charset="0"/>
              <a:buChar char="•"/>
            </a:pPr>
            <a:r>
              <a:rPr lang="en-US" sz="1550" dirty="0"/>
              <a:t>The simplest Application for mobile consists of a single mobile View.</a:t>
            </a:r>
          </a:p>
          <a:p>
            <a:pPr marL="342900" indent="-342900" algn="l">
              <a:buFont typeface="Arial" panose="020B0604020202020204" pitchFamily="34" charset="0"/>
              <a:buChar char="•"/>
            </a:pPr>
            <a:r>
              <a:rPr lang="en-US" sz="2000" dirty="0"/>
              <a:t>Initialize the Mobile View</a:t>
            </a:r>
          </a:p>
          <a:p>
            <a:pPr marL="1028700" lvl="2" indent="-342900" algn="l">
              <a:buFont typeface="Arial" panose="020B0604020202020204" pitchFamily="34" charset="0"/>
              <a:buChar char="•"/>
            </a:pPr>
            <a:r>
              <a:rPr lang="en-US" sz="1550" dirty="0"/>
              <a:t>When a mobile View is initialized, that is, the first time the user visits it, it initializes all Kendo UI web and hybrid mobile widgets, as well as the Kendo UI widgets for data visualization it contains.</a:t>
            </a:r>
          </a:p>
        </p:txBody>
      </p:sp>
    </p:spTree>
    <p:extLst>
      <p:ext uri="{BB962C8B-B14F-4D97-AF65-F5344CB8AC3E}">
        <p14:creationId xmlns:p14="http://schemas.microsoft.com/office/powerpoint/2010/main" val="121521486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Navigation</a:t>
            </a:r>
          </a:p>
        </p:txBody>
      </p:sp>
      <p:sp>
        <p:nvSpPr>
          <p:cNvPr id="3" name="Content Placeholder 2"/>
          <p:cNvSpPr>
            <a:spLocks noGrp="1"/>
          </p:cNvSpPr>
          <p:nvPr>
            <p:ph idx="1"/>
          </p:nvPr>
        </p:nvSpPr>
        <p:spPr/>
        <p:txBody>
          <a:bodyPr>
            <a:normAutofit/>
          </a:bodyPr>
          <a:lstStyle/>
          <a:p>
            <a:pPr marL="342900" indent="-342900"/>
            <a:r>
              <a:rPr lang="en-US" sz="1800" dirty="0"/>
              <a:t>When initialized, the mobile Application modifies the behavior of the Kendo UI hybrid widgets—</a:t>
            </a:r>
            <a:r>
              <a:rPr lang="en-US" sz="1800" dirty="0" err="1"/>
              <a:t>ListView</a:t>
            </a:r>
            <a:r>
              <a:rPr lang="en-US" sz="1800" dirty="0"/>
              <a:t> link items, buttons, tabs—so that they navigate between the mobile views when the user taps them. When targeting local views, the </a:t>
            </a:r>
            <a:r>
              <a:rPr lang="en-US" sz="1800" dirty="0" err="1"/>
              <a:t>href</a:t>
            </a:r>
            <a:r>
              <a:rPr lang="en-US" sz="1800" dirty="0"/>
              <a:t> attribute of the navigation widgets specifies the view id to navigate to, prefixed with #, like an anchor.</a:t>
            </a:r>
          </a:p>
        </p:txBody>
      </p:sp>
      <p:pic>
        <p:nvPicPr>
          <p:cNvPr id="4" name="Picture 3"/>
          <p:cNvPicPr>
            <a:picLocks noChangeAspect="1"/>
          </p:cNvPicPr>
          <p:nvPr/>
        </p:nvPicPr>
        <p:blipFill>
          <a:blip r:embed="rId3"/>
          <a:stretch>
            <a:fillRect/>
          </a:stretch>
        </p:blipFill>
        <p:spPr>
          <a:xfrm>
            <a:off x="2172267" y="2781028"/>
            <a:ext cx="5515745" cy="1952898"/>
          </a:xfrm>
          <a:prstGeom prst="rect">
            <a:avLst/>
          </a:prstGeom>
        </p:spPr>
      </p:pic>
    </p:spTree>
    <p:extLst>
      <p:ext uri="{BB962C8B-B14F-4D97-AF65-F5344CB8AC3E}">
        <p14:creationId xmlns:p14="http://schemas.microsoft.com/office/powerpoint/2010/main" val="225118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Link to External Pages</a:t>
            </a:r>
          </a:p>
        </p:txBody>
      </p:sp>
      <p:sp>
        <p:nvSpPr>
          <p:cNvPr id="3" name="Content Placeholder 2"/>
          <p:cNvSpPr>
            <a:spLocks noGrp="1"/>
          </p:cNvSpPr>
          <p:nvPr>
            <p:ph idx="1"/>
          </p:nvPr>
        </p:nvSpPr>
        <p:spPr/>
        <p:txBody>
          <a:bodyPr/>
          <a:lstStyle/>
          <a:p>
            <a:r>
              <a:rPr lang="en-US" dirty="0"/>
              <a:t>By default, all navigational widgets try to navigate to local views when tapped. This behavior can be overridden by setting the </a:t>
            </a:r>
            <a:r>
              <a:rPr lang="en-US" b="1" dirty="0"/>
              <a:t>data-</a:t>
            </a:r>
            <a:r>
              <a:rPr lang="en-US" b="1" dirty="0" err="1"/>
              <a:t>rel</a:t>
            </a:r>
            <a:r>
              <a:rPr lang="en-US" b="1" dirty="0"/>
              <a:t>="external"</a:t>
            </a:r>
            <a:r>
              <a:rPr lang="en-US" dirty="0"/>
              <a:t> attribute to the </a:t>
            </a:r>
            <a:r>
              <a:rPr lang="en-US" b="1" dirty="0"/>
              <a:t>link</a:t>
            </a:r>
            <a:r>
              <a:rPr lang="en-US" dirty="0"/>
              <a:t> element.</a:t>
            </a:r>
            <a:endParaRPr lang="en-GB" dirty="0"/>
          </a:p>
        </p:txBody>
      </p:sp>
      <p:pic>
        <p:nvPicPr>
          <p:cNvPr id="4" name="Picture 3"/>
          <p:cNvPicPr>
            <a:picLocks noChangeAspect="1"/>
          </p:cNvPicPr>
          <p:nvPr/>
        </p:nvPicPr>
        <p:blipFill>
          <a:blip r:embed="rId3"/>
          <a:stretch>
            <a:fillRect/>
          </a:stretch>
        </p:blipFill>
        <p:spPr>
          <a:xfrm>
            <a:off x="532836" y="2604115"/>
            <a:ext cx="8078327" cy="285790"/>
          </a:xfrm>
          <a:prstGeom prst="rect">
            <a:avLst/>
          </a:prstGeom>
        </p:spPr>
      </p:pic>
    </p:spTree>
    <p:extLst>
      <p:ext uri="{BB962C8B-B14F-4D97-AF65-F5344CB8AC3E}">
        <p14:creationId xmlns:p14="http://schemas.microsoft.com/office/powerpoint/2010/main" val="92151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Transitions</a:t>
            </a:r>
          </a:p>
        </p:txBody>
      </p:sp>
      <p:sp>
        <p:nvSpPr>
          <p:cNvPr id="3" name="Content Placeholder 2"/>
          <p:cNvSpPr>
            <a:spLocks noGrp="1"/>
          </p:cNvSpPr>
          <p:nvPr>
            <p:ph idx="1"/>
          </p:nvPr>
        </p:nvSpPr>
        <p:spPr/>
        <p:txBody>
          <a:bodyPr>
            <a:normAutofit/>
          </a:bodyPr>
          <a:lstStyle/>
          <a:p>
            <a:r>
              <a:rPr lang="en-US" dirty="0"/>
              <a:t>To set transition on widget level use </a:t>
            </a:r>
            <a:r>
              <a:rPr lang="en-US" b="1" dirty="0"/>
              <a:t>data-transition </a:t>
            </a:r>
            <a:r>
              <a:rPr lang="en-US" dirty="0"/>
              <a:t>attribute</a:t>
            </a:r>
          </a:p>
          <a:p>
            <a:r>
              <a:rPr lang="en-US" dirty="0"/>
              <a:t>To set it on application level use </a:t>
            </a:r>
            <a:r>
              <a:rPr lang="en-US" b="1" dirty="0"/>
              <a:t>transition</a:t>
            </a:r>
            <a:r>
              <a:rPr lang="en-US" dirty="0"/>
              <a:t> parameter </a:t>
            </a:r>
          </a:p>
          <a:p>
            <a:r>
              <a:rPr lang="en-US" dirty="0"/>
              <a:t>If both are present, the one set locally will take precedence. </a:t>
            </a:r>
          </a:p>
        </p:txBody>
      </p:sp>
      <p:pic>
        <p:nvPicPr>
          <p:cNvPr id="4" name="Picture 3"/>
          <p:cNvPicPr>
            <a:picLocks noChangeAspect="1"/>
          </p:cNvPicPr>
          <p:nvPr/>
        </p:nvPicPr>
        <p:blipFill>
          <a:blip r:embed="rId3"/>
          <a:stretch>
            <a:fillRect/>
          </a:stretch>
        </p:blipFill>
        <p:spPr>
          <a:xfrm>
            <a:off x="777775" y="3000971"/>
            <a:ext cx="5973009" cy="1857634"/>
          </a:xfrm>
          <a:prstGeom prst="rect">
            <a:avLst/>
          </a:prstGeom>
        </p:spPr>
      </p:pic>
    </p:spTree>
    <p:extLst>
      <p:ext uri="{BB962C8B-B14F-4D97-AF65-F5344CB8AC3E}">
        <p14:creationId xmlns:p14="http://schemas.microsoft.com/office/powerpoint/2010/main" val="66291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The transitions that are supported are:</a:t>
            </a:r>
          </a:p>
          <a:p>
            <a:endParaRPr lang="en-US" dirty="0"/>
          </a:p>
          <a:p>
            <a:r>
              <a:rPr lang="en-US" dirty="0"/>
              <a:t>slide</a:t>
            </a:r>
          </a:p>
          <a:p>
            <a:r>
              <a:rPr lang="en-US" dirty="0"/>
              <a:t>zoom</a:t>
            </a:r>
          </a:p>
          <a:p>
            <a:r>
              <a:rPr lang="en-US" dirty="0"/>
              <a:t>fade</a:t>
            </a:r>
          </a:p>
          <a:p>
            <a:r>
              <a:rPr lang="en-US" dirty="0"/>
              <a:t>overlay</a:t>
            </a:r>
            <a:endParaRPr lang="en-GB" dirty="0"/>
          </a:p>
        </p:txBody>
      </p:sp>
    </p:spTree>
    <p:extLst>
      <p:ext uri="{BB962C8B-B14F-4D97-AF65-F5344CB8AC3E}">
        <p14:creationId xmlns:p14="http://schemas.microsoft.com/office/powerpoint/2010/main" val="1005547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The slide Transition</a:t>
            </a:r>
          </a:p>
        </p:txBody>
      </p:sp>
      <p:sp>
        <p:nvSpPr>
          <p:cNvPr id="3" name="Content Placeholder 2"/>
          <p:cNvSpPr>
            <a:spLocks noGrp="1"/>
          </p:cNvSpPr>
          <p:nvPr>
            <p:ph idx="1"/>
          </p:nvPr>
        </p:nvSpPr>
        <p:spPr/>
        <p:txBody>
          <a:bodyPr/>
          <a:lstStyle/>
          <a:p>
            <a:r>
              <a:rPr lang="en-US" dirty="0"/>
              <a:t>This is the default iOS View transition. </a:t>
            </a:r>
          </a:p>
          <a:p>
            <a:r>
              <a:rPr lang="en-US" dirty="0"/>
              <a:t>Old View content slides to the left and the new View content slides in its place. </a:t>
            </a:r>
          </a:p>
          <a:p>
            <a:r>
              <a:rPr lang="en-US" dirty="0"/>
              <a:t>Headers and footers (if present) use the fade transition.</a:t>
            </a:r>
          </a:p>
          <a:p>
            <a:endParaRPr lang="en-US" dirty="0"/>
          </a:p>
          <a:p>
            <a:r>
              <a:rPr lang="en-US" dirty="0"/>
              <a:t>The transition direction can be specified by using slide:(direction). </a:t>
            </a:r>
          </a:p>
          <a:p>
            <a:r>
              <a:rPr lang="en-US" dirty="0"/>
              <a:t>Supported directions are left and right. By default, the direction is left.</a:t>
            </a:r>
            <a:endParaRPr lang="en-GB" dirty="0"/>
          </a:p>
        </p:txBody>
      </p:sp>
    </p:spTree>
    <p:extLst>
      <p:ext uri="{BB962C8B-B14F-4D97-AF65-F5344CB8AC3E}">
        <p14:creationId xmlns:p14="http://schemas.microsoft.com/office/powerpoint/2010/main" val="174481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The fade Transition</a:t>
            </a:r>
          </a:p>
        </p:txBody>
      </p:sp>
      <p:sp>
        <p:nvSpPr>
          <p:cNvPr id="3" name="Content Placeholder 2"/>
          <p:cNvSpPr>
            <a:spLocks noGrp="1"/>
          </p:cNvSpPr>
          <p:nvPr>
            <p:ph idx="1"/>
          </p:nvPr>
        </p:nvSpPr>
        <p:spPr/>
        <p:txBody>
          <a:bodyPr/>
          <a:lstStyle/>
          <a:p>
            <a:r>
              <a:rPr lang="en-US" dirty="0"/>
              <a:t>The new View—along with its header and footer—content fades in on top of the previous View content.</a:t>
            </a:r>
          </a:p>
          <a:p>
            <a:endParaRPr lang="en-US" dirty="0"/>
          </a:p>
          <a:p>
            <a:endParaRPr lang="en-US" dirty="0"/>
          </a:p>
          <a:p>
            <a:r>
              <a:rPr lang="en-GB" dirty="0">
                <a:hlinkClick r:id="rId3"/>
              </a:rPr>
              <a:t>http://dojo.telerik.com/ObicU</a:t>
            </a:r>
            <a:endParaRPr lang="en-GB" dirty="0"/>
          </a:p>
          <a:p>
            <a:endParaRPr lang="en-GB" dirty="0"/>
          </a:p>
        </p:txBody>
      </p:sp>
    </p:spTree>
    <p:extLst>
      <p:ext uri="{BB962C8B-B14F-4D97-AF65-F5344CB8AC3E}">
        <p14:creationId xmlns:p14="http://schemas.microsoft.com/office/powerpoint/2010/main" val="17920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The zoom Transition</a:t>
            </a:r>
          </a:p>
        </p:txBody>
      </p:sp>
      <p:sp>
        <p:nvSpPr>
          <p:cNvPr id="3" name="Content Placeholder 2"/>
          <p:cNvSpPr>
            <a:spLocks noGrp="1"/>
          </p:cNvSpPr>
          <p:nvPr>
            <p:ph idx="1"/>
          </p:nvPr>
        </p:nvSpPr>
        <p:spPr/>
        <p:txBody>
          <a:bodyPr/>
          <a:lstStyle/>
          <a:p>
            <a:r>
              <a:rPr lang="en-US" dirty="0"/>
              <a:t>The new View—along with its header and footer content zooms from the center of the previous View. </a:t>
            </a:r>
          </a:p>
          <a:p>
            <a:r>
              <a:rPr lang="en-US" dirty="0"/>
              <a:t>The old View content fades out. </a:t>
            </a:r>
          </a:p>
          <a:p>
            <a:r>
              <a:rPr lang="en-US" dirty="0"/>
              <a:t>The zoom transition is suitable for displaying dialogs.</a:t>
            </a:r>
          </a:p>
          <a:p>
            <a:endParaRPr lang="en-US" dirty="0"/>
          </a:p>
          <a:p>
            <a:endParaRPr lang="en-US" dirty="0"/>
          </a:p>
          <a:p>
            <a:r>
              <a:rPr lang="en-GB" dirty="0">
                <a:hlinkClick r:id="rId3"/>
              </a:rPr>
              <a:t>http://dojo.telerik.com/ObicU/2</a:t>
            </a:r>
            <a:endParaRPr lang="en-GB" dirty="0"/>
          </a:p>
          <a:p>
            <a:endParaRPr lang="en-GB" dirty="0"/>
          </a:p>
        </p:txBody>
      </p:sp>
    </p:spTree>
    <p:extLst>
      <p:ext uri="{BB962C8B-B14F-4D97-AF65-F5344CB8AC3E}">
        <p14:creationId xmlns:p14="http://schemas.microsoft.com/office/powerpoint/2010/main" val="1372455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13055</TotalTime>
  <Words>730</Words>
  <Application>Microsoft Office PowerPoint</Application>
  <PresentationFormat>On-screen Show (16:9)</PresentationFormat>
  <Paragraphs>60</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Raleway</vt:lpstr>
      <vt:lpstr>Office Theme</vt:lpstr>
      <vt:lpstr>Kendo Hybrid UI Application</vt:lpstr>
      <vt:lpstr>Getting started</vt:lpstr>
      <vt:lpstr>Navigation</vt:lpstr>
      <vt:lpstr>Link to External Pages</vt:lpstr>
      <vt:lpstr>Transitions</vt:lpstr>
      <vt:lpstr>PowerPoint Presentation</vt:lpstr>
      <vt:lpstr>The slide Transition</vt:lpstr>
      <vt:lpstr>The fade Transition</vt:lpstr>
      <vt:lpstr>The zoom Transition</vt:lpstr>
      <vt:lpstr>The overlay Transition</vt:lpstr>
      <vt:lpstr>The reverse Transition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 Operations  with Kendo UI DataSource</dc:title>
  <dc:creator>Bojidar Markov</dc:creator>
  <cp:lastModifiedBy>Nikolay Aleksiev</cp:lastModifiedBy>
  <cp:revision>692</cp:revision>
  <dcterms:modified xsi:type="dcterms:W3CDTF">2016-03-17T15:56:57Z</dcterms:modified>
</cp:coreProperties>
</file>