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67" r:id="rId2"/>
    <p:sldMasterId id="2147483680" r:id="rId3"/>
  </p:sldMasterIdLst>
  <p:notesMasterIdLst>
    <p:notesMasterId r:id="rId17"/>
  </p:notesMasterIdLst>
  <p:sldIdLst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8560" autoAdjust="0"/>
  </p:normalViewPr>
  <p:slideViewPr>
    <p:cSldViewPr snapToGrid="0">
      <p:cViewPr varScale="1">
        <p:scale>
          <a:sx n="103" d="100"/>
          <a:sy n="103" d="100"/>
        </p:scale>
        <p:origin x="14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08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http://dojo.telerik.com/uPibIG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52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http://dojo.telerik.com/ecIQa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http://dojo.telerik.com/UjEtO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65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Final result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http://dojo.telerik.com/uyaKi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34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Final result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http://dojo.telerik.com/OSizi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90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http://dojo.telerik.com/OPUwA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27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http://dojo.telerik.com/IkaTu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2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</a:rPr>
              <a:t>http://dojo.telerik.com/Amuxu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78333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http://dojo.telerik.com/OPUfU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5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http://dojo.telerik.com/iGUQU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72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http://dojo.telerik.com/eHuTo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5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6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31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95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25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2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98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188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87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27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240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568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830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00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340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859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424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2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935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1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Ukiz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afEP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aGOx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INiX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UpOFij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oMUW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EJOb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ODAbe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oYEj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eGam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hyperlink" Target="http://dojo.telerik.com/emuB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0" y="1099694"/>
            <a:ext cx="6311717" cy="27967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1983" y="1471612"/>
            <a:ext cx="8229600" cy="335372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3000" dirty="0"/>
          </a:p>
          <a:p>
            <a:pPr marL="0" indent="0" algn="r">
              <a:buNone/>
            </a:pPr>
            <a:endParaRPr lang="en-US" sz="25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5900" dirty="0"/>
              <a:t>Day 3</a:t>
            </a:r>
          </a:p>
          <a:p>
            <a:pPr marL="0" indent="0" algn="ctr">
              <a:buNone/>
            </a:pPr>
            <a:r>
              <a:rPr lang="en-US" sz="5900" dirty="0"/>
              <a:t>Hands-on Exercise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Presented by: </a:t>
            </a:r>
          </a:p>
          <a:p>
            <a:pPr marL="0" indent="0" algn="ctr">
              <a:buNone/>
            </a:pPr>
            <a:r>
              <a:rPr lang="en-US" sz="3800" b="1" dirty="0">
                <a:solidFill>
                  <a:schemeClr val="accent2"/>
                </a:solidFill>
              </a:rPr>
              <a:t>BGO </a:t>
            </a:r>
            <a:r>
              <a:rPr lang="en-US" sz="3800" b="1">
                <a:solidFill>
                  <a:schemeClr val="accent2"/>
                </a:solidFill>
              </a:rPr>
              <a:t>Software</a:t>
            </a:r>
            <a:r>
              <a:rPr lang="en-US" sz="3800">
                <a:solidFill>
                  <a:schemeClr val="accent2"/>
                </a:solidFill>
              </a:rPr>
              <a:t> /Progress Premier Service Delivery Partner/</a:t>
            </a:r>
            <a:endParaRPr lang="en-US" sz="38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Trainer: </a:t>
            </a:r>
          </a:p>
          <a:p>
            <a:pPr marL="0" indent="0" algn="ctr">
              <a:buNone/>
            </a:pPr>
            <a:r>
              <a:rPr lang="en-US" sz="2900" dirty="0">
                <a:solidFill>
                  <a:schemeClr val="accent2"/>
                </a:solidFill>
              </a:rPr>
              <a:t>Nikolai Aleksiev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83" y="305211"/>
            <a:ext cx="8284418" cy="85725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06" y="4420923"/>
            <a:ext cx="394615" cy="3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Task:</a:t>
            </a:r>
          </a:p>
          <a:p>
            <a:pPr>
              <a:buNone/>
            </a:pPr>
            <a:r>
              <a:rPr lang="en-US" sz="1600" dirty="0"/>
              <a:t>Find out why the Edit button is not working. Fix it by changing the </a:t>
            </a:r>
          </a:p>
          <a:p>
            <a:pPr>
              <a:buNone/>
            </a:pPr>
            <a:r>
              <a:rPr lang="en-US" sz="1600" dirty="0"/>
              <a:t>ViewModel.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Tip: </a:t>
            </a:r>
            <a:r>
              <a:rPr lang="en-US" sz="1600" dirty="0"/>
              <a:t>change </a:t>
            </a:r>
            <a:r>
              <a:rPr lang="en-US" sz="1600" dirty="0" err="1">
                <a:solidFill>
                  <a:schemeClr val="accent6"/>
                </a:solidFill>
              </a:rPr>
              <a:t>IsViewMode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/>
              <a:t>to be dependent on </a:t>
            </a:r>
            <a:r>
              <a:rPr lang="en-US" sz="1600" dirty="0" err="1">
                <a:solidFill>
                  <a:srgbClr val="92D050"/>
                </a:solidFill>
              </a:rPr>
              <a:t>IsEditMode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Add methods for changing the Edit mode.</a:t>
            </a:r>
            <a:endParaRPr lang="en-US" sz="1600" dirty="0">
              <a:solidFill>
                <a:schemeClr val="accent6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dojo.telerik.com/</a:t>
            </a:r>
            <a:r>
              <a:rPr lang="en-US" sz="1600" b="1" dirty="0" smtClean="0">
                <a:hlinkClick r:id="rId4"/>
              </a:rPr>
              <a:t>UkizO</a:t>
            </a:r>
            <a:endParaRPr lang="en-US" sz="1600" b="1" dirty="0" smtClean="0"/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/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Clicking Edit button should show the view for Edit mode.</a:t>
            </a:r>
            <a:endParaRPr sz="1600" dirty="0"/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909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49283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701973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Task:</a:t>
            </a:r>
          </a:p>
          <a:p>
            <a:pPr>
              <a:buNone/>
            </a:pPr>
            <a:r>
              <a:rPr lang="en-US" sz="1600" dirty="0"/>
              <a:t>Create a </a:t>
            </a:r>
            <a:r>
              <a:rPr lang="en-US" sz="1600" dirty="0">
                <a:solidFill>
                  <a:schemeClr val="accent2"/>
                </a:solidFill>
              </a:rPr>
              <a:t>multi-value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line </a:t>
            </a:r>
            <a:r>
              <a:rPr lang="en-US" sz="1600" dirty="0"/>
              <a:t>chart showing the correlation</a:t>
            </a:r>
          </a:p>
          <a:p>
            <a:pPr>
              <a:buNone/>
            </a:pPr>
            <a:r>
              <a:rPr lang="en-US" sz="1600" dirty="0"/>
              <a:t>between </a:t>
            </a:r>
            <a:r>
              <a:rPr lang="en-US" sz="1600" dirty="0">
                <a:solidFill>
                  <a:schemeClr val="accent6"/>
                </a:solidFill>
              </a:rPr>
              <a:t>solar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accent6"/>
                </a:solidFill>
              </a:rPr>
              <a:t>wind </a:t>
            </a:r>
            <a:r>
              <a:rPr lang="en-US" sz="1600" dirty="0"/>
              <a:t>energy.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Tip: </a:t>
            </a:r>
            <a:r>
              <a:rPr lang="en-US" sz="1600" dirty="0"/>
              <a:t>use </a:t>
            </a:r>
            <a:r>
              <a:rPr lang="en-US" sz="1600" dirty="0">
                <a:solidFill>
                  <a:srgbClr val="7030A0"/>
                </a:solidFill>
              </a:rPr>
              <a:t>type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2"/>
                </a:solidFill>
              </a:rPr>
              <a:t>axis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accent6"/>
                </a:solidFill>
              </a:rPr>
              <a:t>field </a:t>
            </a:r>
            <a:r>
              <a:rPr lang="en-US" sz="1600" dirty="0"/>
              <a:t>settings for each series and </a:t>
            </a:r>
            <a:r>
              <a:rPr lang="en-US" sz="1600" dirty="0">
                <a:solidFill>
                  <a:schemeClr val="accent2"/>
                </a:solidFill>
              </a:rPr>
              <a:t>valueAxis</a:t>
            </a:r>
            <a:r>
              <a:rPr lang="en-US" sz="1600" dirty="0"/>
              <a:t> 	to define the axes </a:t>
            </a:r>
            <a:endParaRPr lang="en-US" sz="1600" dirty="0">
              <a:solidFill>
                <a:schemeClr val="accent2"/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dojo.telerik.com/</a:t>
            </a:r>
            <a:r>
              <a:rPr lang="en-US" sz="1800" b="1" dirty="0" smtClean="0">
                <a:hlinkClick r:id="rId4"/>
              </a:rPr>
              <a:t>afEPi</a:t>
            </a:r>
            <a:endParaRPr lang="en-US" sz="1800" b="1" dirty="0" smtClean="0"/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/>
              <a:t>Expected result:</a:t>
            </a:r>
          </a:p>
          <a:p>
            <a:pPr lvl="0">
              <a:buNone/>
            </a:pPr>
            <a:r>
              <a:rPr lang="en-US" sz="1600" dirty="0"/>
              <a:t>Chart shows two series with two value axis.</a:t>
            </a:r>
            <a:endParaRPr sz="1600" dirty="0"/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7198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 Hands-on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Task:</a:t>
            </a:r>
          </a:p>
          <a:p>
            <a:pPr>
              <a:buNone/>
            </a:pPr>
            <a:r>
              <a:rPr lang="en-US" sz="1600" dirty="0" smtClean="0"/>
              <a:t>Add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Delete </a:t>
            </a:r>
            <a:r>
              <a:rPr lang="en-US" sz="1600" dirty="0" smtClean="0"/>
              <a:t>button to the grid.</a:t>
            </a:r>
          </a:p>
          <a:p>
            <a:pPr>
              <a:buNone/>
            </a:pPr>
            <a:r>
              <a:rPr lang="en-US" sz="1600" dirty="0" smtClean="0"/>
              <a:t>Url: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/Products/Destroy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dojo.telerik.com/aGOxO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 smtClean="0"/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Functional Delete button for each record</a:t>
            </a:r>
            <a:endParaRPr sz="1800" dirty="0"/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820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 Hands-on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Task:</a:t>
            </a:r>
          </a:p>
          <a:p>
            <a:pPr>
              <a:buNone/>
            </a:pPr>
            <a:r>
              <a:rPr lang="en-US" sz="1600" dirty="0" smtClean="0"/>
              <a:t>Implement filtering on the Grid based on the selected categories from Chart.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Tips: </a:t>
            </a:r>
            <a:r>
              <a:rPr lang="en-US" sz="1600" dirty="0"/>
              <a:t>Update the 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seriesClick</a:t>
            </a:r>
            <a:r>
              <a:rPr lang="en-US" sz="1600" dirty="0" smtClean="0"/>
              <a:t> function.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dojo.telerik.com/INiXa</a:t>
            </a:r>
            <a:endParaRPr lang="en-US" sz="1800" dirty="0" smtClean="0"/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 smtClean="0"/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The Grid data should filter on chart selection change.</a:t>
            </a:r>
            <a:endParaRPr sz="1800" dirty="0"/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0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51424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we will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76350"/>
            <a:ext cx="7764624" cy="3600450"/>
          </a:xfrm>
        </p:spPr>
        <p:txBody>
          <a:bodyPr>
            <a:normAutofit/>
          </a:bodyPr>
          <a:lstStyle/>
          <a:p>
            <a:r>
              <a:rPr lang="en-US" sz="2000" dirty="0"/>
              <a:t>Overview of Kendo UI Widgets – 2 exercise</a:t>
            </a:r>
            <a:endParaRPr lang="en-US" sz="1000" dirty="0"/>
          </a:p>
          <a:p>
            <a:r>
              <a:rPr lang="en-US" sz="2000" dirty="0"/>
              <a:t>Data binding with Kendo UI Data-Source – 2 exercise</a:t>
            </a:r>
          </a:p>
          <a:p>
            <a:r>
              <a:rPr lang="en-US" sz="2000" dirty="0"/>
              <a:t>Customizing widgets outlook with Kendo UI Templates – 2 exercise</a:t>
            </a:r>
          </a:p>
          <a:p>
            <a:r>
              <a:rPr lang="en-US" sz="2000" dirty="0"/>
              <a:t>Data Visualization with Charts – 1 exercise</a:t>
            </a:r>
          </a:p>
          <a:p>
            <a:r>
              <a:rPr lang="en-US" sz="2000" dirty="0"/>
              <a:t>Bind widgets to data using Kendo UI MVVM framework – 2 exercise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347364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>
              <a:latin typeface="+mj-lt"/>
            </a:endParaRPr>
          </a:p>
          <a:p>
            <a:pPr>
              <a:buNone/>
            </a:pPr>
            <a:r>
              <a:rPr lang="en-US" sz="1600" b="1" dirty="0">
                <a:latin typeface="+mj-lt"/>
              </a:rPr>
              <a:t>Task: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Create login page with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Email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Password</a:t>
            </a:r>
            <a:r>
              <a:rPr lang="en-US" sz="1600" dirty="0">
                <a:latin typeface="+mj-lt"/>
              </a:rPr>
              <a:t> input elements 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that are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required</a:t>
            </a:r>
            <a:r>
              <a:rPr lang="en-US" sz="1600" dirty="0">
                <a:latin typeface="+mj-lt"/>
              </a:rPr>
              <a:t> (don’t allow empty values). 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Add a login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KendoButton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that triggers the page validation 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using a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KendoValidator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  <a:p>
            <a:pPr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n-US" sz="1600" dirty="0">
                <a:latin typeface="+mj-lt"/>
                <a:hlinkClick r:id="rId4"/>
              </a:rPr>
              <a:t>http://</a:t>
            </a:r>
            <a:r>
              <a:rPr lang="en-US" sz="1600" dirty="0" smtClean="0">
                <a:latin typeface="+mj-lt"/>
                <a:hlinkClick r:id="rId4"/>
              </a:rPr>
              <a:t>dojo.telerik.com/</a:t>
            </a:r>
            <a:r>
              <a:rPr lang="en-US" sz="1600" b="1" dirty="0" smtClean="0">
                <a:latin typeface="+mj-lt"/>
                <a:hlinkClick r:id="rId4"/>
              </a:rPr>
              <a:t>UpOFij</a:t>
            </a:r>
            <a:endParaRPr lang="en-US" sz="1600" b="1" dirty="0" smtClean="0">
              <a:latin typeface="+mj-lt"/>
            </a:endParaRPr>
          </a:p>
          <a:p>
            <a:pPr lvl="0">
              <a:buNone/>
            </a:pPr>
            <a:endParaRPr lang="en-US" sz="1600" dirty="0" smtClean="0">
              <a:latin typeface="+mj-lt"/>
            </a:endParaRPr>
          </a:p>
          <a:p>
            <a:pPr lvl="0"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>
                <a:latin typeface="+mj-lt"/>
              </a:rPr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Clicking the button validates the page. If the 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requirements are not met an error message is displayed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as shown in the picture.</a:t>
            </a:r>
            <a:endParaRPr sz="1600" dirty="0">
              <a:latin typeface="+mj-lt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169" y="1385804"/>
            <a:ext cx="1827831" cy="22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352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382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>
              <a:latin typeface="+mj-lt"/>
            </a:endParaRPr>
          </a:p>
          <a:p>
            <a:pPr>
              <a:buNone/>
            </a:pPr>
            <a:r>
              <a:rPr lang="en-US" sz="1600" b="1" dirty="0">
                <a:latin typeface="+mj-lt"/>
              </a:rPr>
              <a:t>Task: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Initialize kendo 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DatePicker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Editor</a:t>
            </a:r>
            <a:r>
              <a:rPr lang="en-US" sz="1600" dirty="0">
                <a:latin typeface="+mj-lt"/>
              </a:rPr>
              <a:t>. When the user selects a date, </a:t>
            </a:r>
          </a:p>
          <a:p>
            <a:pPr>
              <a:buNone/>
            </a:pPr>
            <a:r>
              <a:rPr lang="en-US" sz="1600" dirty="0">
                <a:latin typeface="+mj-lt"/>
              </a:rPr>
              <a:t>this date should be displayed in the editor in </a:t>
            </a:r>
            <a:r>
              <a:rPr lang="en-US" sz="1600" b="1" dirty="0">
                <a:latin typeface="+mj-lt"/>
              </a:rPr>
              <a:t>bold</a:t>
            </a:r>
            <a:r>
              <a:rPr lang="en-US" sz="1600" dirty="0">
                <a:latin typeface="+mj-lt"/>
              </a:rPr>
              <a:t> and formatted in</a:t>
            </a:r>
          </a:p>
          <a:p>
            <a:pPr>
              <a:buNone/>
            </a:pPr>
            <a:r>
              <a:rPr lang="en-US" sz="1600" b="1" dirty="0">
                <a:latin typeface="+mj-lt"/>
              </a:rPr>
              <a:t>en-GB</a:t>
            </a:r>
            <a:r>
              <a:rPr lang="en-US" sz="1600" dirty="0">
                <a:latin typeface="+mj-lt"/>
              </a:rPr>
              <a:t> culture.</a:t>
            </a:r>
          </a:p>
          <a:p>
            <a:pPr>
              <a:buNone/>
            </a:pPr>
            <a:endParaRPr lang="en-US" sz="1600" dirty="0">
              <a:latin typeface="+mj-lt"/>
            </a:endParaRPr>
          </a:p>
          <a:p>
            <a:pP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Tip: </a:t>
            </a:r>
            <a:r>
              <a:rPr lang="en-US" sz="1600" dirty="0">
                <a:latin typeface="+mj-lt"/>
              </a:rPr>
              <a:t>use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change</a:t>
            </a:r>
            <a:r>
              <a:rPr lang="en-US" sz="1600" dirty="0">
                <a:latin typeface="+mj-lt"/>
              </a:rPr>
              <a:t> event handler and </a:t>
            </a:r>
            <a:r>
              <a:rPr lang="en-US" sz="1600" dirty="0" err="1">
                <a:solidFill>
                  <a:srgbClr val="FFC000"/>
                </a:solidFill>
                <a:latin typeface="+mj-lt"/>
              </a:rPr>
              <a:t>kendo</a:t>
            </a:r>
            <a:r>
              <a:rPr lang="en-US" sz="1600" dirty="0" err="1">
                <a:latin typeface="+mj-lt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toString</a:t>
            </a:r>
            <a:endParaRPr lang="en-US" sz="1600" dirty="0">
              <a:solidFill>
                <a:srgbClr val="7030A0"/>
              </a:solidFill>
              <a:latin typeface="+mj-lt"/>
            </a:endParaRPr>
          </a:p>
          <a:p>
            <a:pPr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sz="1600" dirty="0">
                <a:latin typeface="+mj-lt"/>
                <a:hlinkClick r:id="rId4"/>
              </a:rPr>
              <a:t>http://</a:t>
            </a:r>
            <a:r>
              <a:rPr lang="en-US" sz="1600" dirty="0" smtClean="0">
                <a:latin typeface="+mj-lt"/>
                <a:hlinkClick r:id="rId4"/>
              </a:rPr>
              <a:t>dojo.telerik.com/</a:t>
            </a:r>
            <a:r>
              <a:rPr lang="en-US" sz="1600" b="1" dirty="0" smtClean="0">
                <a:latin typeface="+mj-lt"/>
                <a:hlinkClick r:id="rId4"/>
              </a:rPr>
              <a:t>oMUWE</a:t>
            </a:r>
            <a:endParaRPr lang="en-US" sz="1600" b="1" dirty="0" smtClean="0">
              <a:latin typeface="+mj-lt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 smtClean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>
                <a:latin typeface="+mj-lt"/>
              </a:rPr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After selecting  1 April 2015 the following text should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be displayed in the editor “You selected </a:t>
            </a:r>
            <a:r>
              <a:rPr lang="en-US" sz="1600" b="1" dirty="0" smtClean="0">
                <a:latin typeface="+mj-lt"/>
              </a:rPr>
              <a:t>01/04/2015</a:t>
            </a:r>
            <a:r>
              <a:rPr lang="en-US" sz="1600" dirty="0">
                <a:latin typeface="+mj-lt"/>
              </a:rPr>
              <a:t>”.</a:t>
            </a:r>
            <a:endParaRPr sz="1600" dirty="0">
              <a:latin typeface="+mj-lt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189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latin typeface="Raleway" panose="020B0503030101060003" pitchFamily="34" charset="0"/>
              </a:rPr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latin typeface="Raleway" panose="020B0503030101060003" pitchFamily="34" charset="0"/>
              </a:rPr>
              <a:t>Task:</a:t>
            </a:r>
          </a:p>
          <a:p>
            <a:pPr>
              <a:buNone/>
            </a:pPr>
            <a:r>
              <a:rPr lang="en-US" sz="2000" dirty="0">
                <a:latin typeface="Raleway" panose="020B0503030101060003" pitchFamily="34" charset="0"/>
              </a:rPr>
              <a:t>Using Schema, parse the data in column ProductName </a:t>
            </a:r>
          </a:p>
          <a:p>
            <a:pPr>
              <a:buNone/>
            </a:pPr>
            <a:r>
              <a:rPr lang="en-US" sz="2000" dirty="0">
                <a:latin typeface="Raleway" panose="020B0503030101060003" pitchFamily="34" charset="0"/>
              </a:rPr>
              <a:t>and return text in upper case.</a:t>
            </a:r>
          </a:p>
          <a:p>
            <a:pPr>
              <a:buNone/>
            </a:pPr>
            <a:endParaRPr lang="en-US" sz="2000" dirty="0">
              <a:latin typeface="Raleway" panose="020B0503030101060003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aleway" panose="020B0503030101060003" pitchFamily="34" charset="0"/>
              </a:rPr>
              <a:t>Tip: </a:t>
            </a:r>
            <a:r>
              <a:rPr lang="en-US" sz="2000" dirty="0">
                <a:latin typeface="Raleway" panose="020B0503030101060003" pitchFamily="34" charset="0"/>
              </a:rPr>
              <a:t>use configuration </a:t>
            </a:r>
            <a:r>
              <a:rPr lang="en-US" sz="2000" dirty="0">
                <a:solidFill>
                  <a:srgbClr val="7030A0"/>
                </a:solidFill>
                <a:latin typeface="Raleway" panose="020B0503030101060003" pitchFamily="34" charset="0"/>
              </a:rPr>
              <a:t>parse </a:t>
            </a:r>
            <a:r>
              <a:rPr lang="en-US" sz="2000" dirty="0">
                <a:latin typeface="Raleway" panose="020B0503030101060003" pitchFamily="34" charset="0"/>
              </a:rPr>
              <a:t>as function in </a:t>
            </a:r>
            <a:r>
              <a:rPr lang="en-US" sz="2000" dirty="0">
                <a:solidFill>
                  <a:srgbClr val="FFC000"/>
                </a:solidFill>
                <a:latin typeface="Raleway" panose="020B0503030101060003" pitchFamily="34" charset="0"/>
              </a:rPr>
              <a:t>fields</a:t>
            </a:r>
          </a:p>
          <a:p>
            <a:pPr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pPr lvl="0">
              <a:buNone/>
            </a:pPr>
            <a:r>
              <a:rPr lang="en-US" dirty="0">
                <a:latin typeface="Raleway" panose="020B0503030101060003" pitchFamily="34" charset="0"/>
                <a:hlinkClick r:id="rId4"/>
              </a:rPr>
              <a:t>http://</a:t>
            </a:r>
            <a:r>
              <a:rPr lang="en-US" dirty="0" smtClean="0">
                <a:latin typeface="Raleway" panose="020B0503030101060003" pitchFamily="34" charset="0"/>
                <a:hlinkClick r:id="rId4"/>
              </a:rPr>
              <a:t>dojo.telerik.com/</a:t>
            </a:r>
            <a:r>
              <a:rPr lang="en-US" b="1" dirty="0" smtClean="0">
                <a:latin typeface="Raleway" panose="020B0503030101060003" pitchFamily="34" charset="0"/>
                <a:hlinkClick r:id="rId4"/>
              </a:rPr>
              <a:t>EJObi</a:t>
            </a:r>
            <a:endParaRPr lang="en-US" b="1" dirty="0" smtClean="0">
              <a:latin typeface="Raleway" panose="020B0503030101060003" pitchFamily="34" charset="0"/>
            </a:endParaRPr>
          </a:p>
          <a:p>
            <a:pPr lvl="0">
              <a:buNone/>
            </a:pPr>
            <a:endParaRPr lang="en-US" dirty="0">
              <a:latin typeface="Raleway" panose="020B0503030101060003" pitchFamily="34" charset="0"/>
            </a:endParaRPr>
          </a:p>
          <a:p>
            <a:pPr lvl="0">
              <a:buNone/>
            </a:pPr>
            <a:endParaRPr lang="en-US" dirty="0">
              <a:latin typeface="Raleway" panose="020B0503030101060003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Raleway" panose="020B0503030101060003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latin typeface="Raleway" panose="020B0503030101060003" pitchFamily="34" charset="0"/>
              </a:rPr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Raleway" panose="020B0503030101060003" pitchFamily="34" charset="0"/>
              </a:rPr>
              <a:t>Product names in the gird should be in upper case</a:t>
            </a:r>
            <a:endParaRPr dirty="0">
              <a:latin typeface="Raleway" panose="020B0503030101060003" pitchFamily="34" charset="0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59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>
                <a:latin typeface="Raleway" panose="020B0503030101060003" pitchFamily="34" charset="0"/>
              </a:rPr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latin typeface="Raleway" panose="020B0503030101060003" pitchFamily="34" charset="0"/>
              </a:rPr>
              <a:t>Task:</a:t>
            </a:r>
          </a:p>
          <a:p>
            <a:pPr>
              <a:buNone/>
            </a:pPr>
            <a:r>
              <a:rPr lang="en-US" sz="2000" dirty="0">
                <a:latin typeface="Raleway" panose="020B0503030101060003" pitchFamily="34" charset="0"/>
              </a:rPr>
              <a:t>Using Schema, parse the data in column ProductName </a:t>
            </a:r>
          </a:p>
          <a:p>
            <a:pPr>
              <a:buNone/>
            </a:pPr>
            <a:r>
              <a:rPr lang="en-US" sz="2000" dirty="0">
                <a:latin typeface="Raleway" panose="020B0503030101060003" pitchFamily="34" charset="0"/>
              </a:rPr>
              <a:t>and return text in upper case.</a:t>
            </a:r>
          </a:p>
          <a:p>
            <a:pPr>
              <a:buNone/>
            </a:pPr>
            <a:r>
              <a:rPr lang="en-US" sz="2000" dirty="0">
                <a:latin typeface="Raleway" panose="020B0503030101060003" pitchFamily="34" charset="0"/>
              </a:rPr>
              <a:t>Bind Product price to Unit Price field .</a:t>
            </a:r>
          </a:p>
          <a:p>
            <a:pPr>
              <a:buNone/>
            </a:pPr>
            <a:endParaRPr lang="en-US" sz="2000" dirty="0">
              <a:latin typeface="Raleway" panose="020B0503030101060003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aleway" panose="020B0503030101060003" pitchFamily="34" charset="0"/>
              </a:rPr>
              <a:t>Tip: </a:t>
            </a:r>
            <a:r>
              <a:rPr lang="en-US" sz="2000" dirty="0">
                <a:latin typeface="Raleway" panose="020B0503030101060003" pitchFamily="34" charset="0"/>
              </a:rPr>
              <a:t>use configuration </a:t>
            </a:r>
            <a:r>
              <a:rPr lang="en-US" sz="2000" dirty="0">
                <a:solidFill>
                  <a:srgbClr val="7030A0"/>
                </a:solidFill>
                <a:latin typeface="Raleway" panose="020B0503030101060003" pitchFamily="34" charset="0"/>
              </a:rPr>
              <a:t>parse </a:t>
            </a:r>
            <a:r>
              <a:rPr lang="en-US" sz="2000" dirty="0">
                <a:latin typeface="Raleway" panose="020B0503030101060003" pitchFamily="34" charset="0"/>
              </a:rPr>
              <a:t>as function in </a:t>
            </a:r>
            <a:r>
              <a:rPr lang="en-US" sz="2000" dirty="0">
                <a:solidFill>
                  <a:srgbClr val="FFC000"/>
                </a:solidFill>
                <a:latin typeface="Raleway" panose="020B0503030101060003" pitchFamily="34" charset="0"/>
              </a:rPr>
              <a:t>fields </a:t>
            </a:r>
            <a:r>
              <a:rPr lang="en-US" sz="2000" dirty="0">
                <a:latin typeface="Raleway" panose="020B0503030101060003" pitchFamily="34" charset="0"/>
              </a:rPr>
              <a:t>and</a:t>
            </a:r>
            <a:r>
              <a:rPr lang="en-US" sz="2000" dirty="0">
                <a:solidFill>
                  <a:srgbClr val="FFC000"/>
                </a:solidFill>
                <a:latin typeface="Raleway" panose="020B0503030101060003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Raleway" panose="020B0503030101060003" pitchFamily="34" charset="0"/>
              </a:rPr>
              <a:t>from</a:t>
            </a:r>
          </a:p>
          <a:p>
            <a:pPr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-US" dirty="0">
                <a:latin typeface="Raleway" panose="020B0503030101060003" pitchFamily="34" charset="0"/>
                <a:hlinkClick r:id="rId4"/>
              </a:rPr>
              <a:t>http://</a:t>
            </a:r>
            <a:r>
              <a:rPr lang="en-US" dirty="0" smtClean="0">
                <a:latin typeface="Raleway" panose="020B0503030101060003" pitchFamily="34" charset="0"/>
                <a:hlinkClick r:id="rId4"/>
              </a:rPr>
              <a:t>dojo.telerik.com/</a:t>
            </a:r>
            <a:r>
              <a:rPr lang="en-US" b="1" dirty="0" smtClean="0">
                <a:latin typeface="Raleway" panose="020B0503030101060003" pitchFamily="34" charset="0"/>
                <a:hlinkClick r:id="rId4"/>
              </a:rPr>
              <a:t>ODAbez</a:t>
            </a:r>
            <a:endParaRPr lang="en-US" b="1" dirty="0" smtClean="0">
              <a:latin typeface="Raleway" panose="020B0503030101060003" pitchFamily="34" charset="0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dirty="0">
              <a:latin typeface="Raleway" panose="020B0503030101060003" pitchFamily="34" charset="0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dirty="0" smtClean="0">
              <a:latin typeface="Raleway" panose="020B0503030101060003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latin typeface="Raleway" panose="020B0503030101060003" pitchFamily="34" charset="0"/>
              </a:rPr>
              <a:t>Expected </a:t>
            </a:r>
            <a:r>
              <a:rPr lang="en-US" b="1" dirty="0">
                <a:latin typeface="Raleway" panose="020B0503030101060003" pitchFamily="34" charset="0"/>
              </a:rPr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Raleway" panose="020B0503030101060003" pitchFamily="34" charset="0"/>
              </a:rPr>
              <a:t>Product names in the gird should be in upper case,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Raleway" panose="020B0503030101060003" pitchFamily="34" charset="0"/>
              </a:rPr>
              <a:t>prices should be integer and in pounds</a:t>
            </a:r>
            <a:endParaRPr dirty="0">
              <a:latin typeface="Raleway" panose="020B0503030101060003" pitchFamily="34" charset="0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59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latin typeface="+mj-lt"/>
              </a:rPr>
              <a:t>Task: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Modify the template and add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disabled </a:t>
            </a:r>
            <a:r>
              <a:rPr lang="en-US" sz="2000" dirty="0">
                <a:latin typeface="+mj-lt"/>
              </a:rPr>
              <a:t>attribute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&lt;option&gt;</a:t>
            </a:r>
            <a:r>
              <a:rPr lang="en-US" sz="2000" dirty="0">
                <a:latin typeface="+mj-lt"/>
              </a:rPr>
              <a:t> tag 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holiday</a:t>
            </a:r>
            <a:r>
              <a:rPr lang="en-US" sz="2000" dirty="0">
                <a:latin typeface="+mj-lt"/>
              </a:rPr>
              <a:t> is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true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dirty="0">
                <a:latin typeface="+mj-lt"/>
                <a:hlinkClick r:id="rId4"/>
              </a:rPr>
              <a:t>http://</a:t>
            </a:r>
            <a:r>
              <a:rPr lang="en-US" dirty="0" smtClean="0">
                <a:latin typeface="+mj-lt"/>
                <a:hlinkClick r:id="rId4"/>
              </a:rPr>
              <a:t>dojo.telerik.com/</a:t>
            </a:r>
            <a:r>
              <a:rPr lang="en-US" b="1" dirty="0" smtClean="0">
                <a:latin typeface="+mj-lt"/>
                <a:hlinkClick r:id="rId4"/>
              </a:rPr>
              <a:t>oYEje</a:t>
            </a:r>
            <a:endParaRPr lang="en-US" b="1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latin typeface="+mj-lt"/>
              </a:rPr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Saturday and Sunday should be disabled</a:t>
            </a:r>
            <a:endParaRPr dirty="0">
              <a:latin typeface="+mj-lt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78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1185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>
                <a:latin typeface="+mj-lt"/>
              </a:rPr>
              <a:t>Task: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Add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&lt;ul&gt; </a:t>
            </a:r>
            <a:r>
              <a:rPr lang="en-US" sz="2000" dirty="0">
                <a:latin typeface="+mj-lt"/>
              </a:rPr>
              <a:t>element and fill it 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&lt;li&gt;</a:t>
            </a:r>
            <a:r>
              <a:rPr lang="en-US" sz="2000" dirty="0">
                <a:latin typeface="+mj-lt"/>
              </a:rPr>
              <a:t> tags from the array.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Render only items with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holiday</a:t>
            </a:r>
            <a:r>
              <a:rPr lang="en-US" sz="2000" dirty="0">
                <a:latin typeface="+mj-lt"/>
              </a:rPr>
              <a:t> property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false</a:t>
            </a:r>
            <a:r>
              <a:rPr lang="en-US" sz="2000" dirty="0">
                <a:latin typeface="+mj-lt"/>
              </a:rPr>
              <a:t>.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000" dirty="0">
                <a:latin typeface="+mj-lt"/>
              </a:rPr>
              <a:t>Define the template as external.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dirty="0">
                <a:latin typeface="+mj-lt"/>
                <a:hlinkClick r:id="rId4"/>
              </a:rPr>
              <a:t>http://</a:t>
            </a:r>
            <a:r>
              <a:rPr lang="en-US" dirty="0" smtClean="0">
                <a:latin typeface="+mj-lt"/>
                <a:hlinkClick r:id="rId4"/>
              </a:rPr>
              <a:t>dojo.telerik.com/</a:t>
            </a:r>
            <a:r>
              <a:rPr lang="en-US" b="1" dirty="0" smtClean="0">
                <a:latin typeface="+mj-lt"/>
                <a:hlinkClick r:id="rId4"/>
              </a:rPr>
              <a:t>eGamon</a:t>
            </a:r>
            <a:endParaRPr lang="en-US" b="1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latin typeface="+mj-lt"/>
              </a:rPr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Monday through Friday should be displayed</a:t>
            </a:r>
            <a:endParaRPr dirty="0">
              <a:latin typeface="+mj-lt"/>
            </a:endParaRPr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320" y="2681300"/>
            <a:ext cx="1038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1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Hands-on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30386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Task:</a:t>
            </a:r>
          </a:p>
          <a:p>
            <a:pPr>
              <a:buNone/>
            </a:pPr>
            <a:r>
              <a:rPr lang="en-US" sz="1600" dirty="0"/>
              <a:t>Change </a:t>
            </a:r>
            <a:r>
              <a:rPr lang="en-US" sz="1600" dirty="0">
                <a:solidFill>
                  <a:schemeClr val="accent2"/>
                </a:solidFill>
              </a:rPr>
              <a:t>lastName </a:t>
            </a:r>
            <a:r>
              <a:rPr lang="en-US" sz="1600" dirty="0"/>
              <a:t>binding in the greeting message </a:t>
            </a:r>
          </a:p>
          <a:p>
            <a:pPr>
              <a:buNone/>
            </a:pPr>
            <a:r>
              <a:rPr lang="en-US" sz="1600" dirty="0"/>
              <a:t>so that the name is displayed in upper case.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Tip: </a:t>
            </a:r>
            <a:r>
              <a:rPr lang="en-US" sz="1600" dirty="0"/>
              <a:t>use JavaScript method </a:t>
            </a:r>
            <a:r>
              <a:rPr lang="en-US" sz="1600" dirty="0">
                <a:solidFill>
                  <a:schemeClr val="accent6"/>
                </a:solidFill>
              </a:rPr>
              <a:t>toUpperCase()</a:t>
            </a: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None/>
            </a:pP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dojo.telerik.com/</a:t>
            </a:r>
            <a:r>
              <a:rPr lang="en-US" sz="1800" b="1" dirty="0" smtClean="0">
                <a:hlinkClick r:id="rId4"/>
              </a:rPr>
              <a:t>emuBo</a:t>
            </a:r>
            <a:endParaRPr lang="en-US" sz="1800" b="1" dirty="0" smtClean="0"/>
          </a:p>
          <a:p>
            <a:pPr lvl="0"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600" b="1" dirty="0"/>
              <a:t>Expected 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After entering “Bojidar Markov” the greeting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should display “Bojidar MARKOV”.</a:t>
            </a:r>
            <a:endParaRPr sz="1600" dirty="0"/>
          </a:p>
        </p:txBody>
      </p:sp>
      <p:pic>
        <p:nvPicPr>
          <p:cNvPr id="7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73" y="341409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920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9483</TotalTime>
  <Words>642</Words>
  <Application>Microsoft Office PowerPoint</Application>
  <PresentationFormat>On-screen Show (16:9)</PresentationFormat>
  <Paragraphs>211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Office Theme</vt:lpstr>
      <vt:lpstr>1_Office Theme</vt:lpstr>
      <vt:lpstr>2_Office Theme</vt:lpstr>
      <vt:lpstr>PowerPoint Presentation</vt:lpstr>
      <vt:lpstr>What we will cover today</vt:lpstr>
      <vt:lpstr> Hands-on</vt:lpstr>
      <vt:lpstr> Hands-on</vt:lpstr>
      <vt:lpstr> Hands-on</vt:lpstr>
      <vt:lpstr> Hands-on</vt:lpstr>
      <vt:lpstr> Hands-on</vt:lpstr>
      <vt:lpstr> Hands-on</vt:lpstr>
      <vt:lpstr> Hands-on</vt:lpstr>
      <vt:lpstr> Hands-on</vt:lpstr>
      <vt:lpstr> Hands-on</vt:lpstr>
      <vt:lpstr> Hands-on</vt:lpstr>
      <vt:lpstr>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356</cp:revision>
  <dcterms:modified xsi:type="dcterms:W3CDTF">2017-02-28T06:12:13Z</dcterms:modified>
</cp:coreProperties>
</file>